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48" r:id="rId5"/>
    <p:sldMasterId id="2147483672" r:id="rId6"/>
    <p:sldMasterId id="214748368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Lst>
  <p:sldSz cy="6858000" cx="12192000"/>
  <p:notesSz cx="6858000" cy="9144000"/>
  <p:embeddedFontLst>
    <p:embeddedFont>
      <p:font typeface="Roboto"/>
      <p:regular r:id="rId117"/>
      <p:bold r:id="rId118"/>
      <p:italic r:id="rId119"/>
      <p:boldItalic r:id="rId120"/>
    </p:embeddedFont>
    <p:embeddedFont>
      <p:font typeface="Open Sans"/>
      <p:regular r:id="rId121"/>
      <p:bold r:id="rId122"/>
      <p:italic r:id="rId123"/>
      <p:boldItalic r:id="rId1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125" roundtripDataSignature="AMtx7misUgzBZQh5qsDCvTofLupqYdfG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BEB4692-EE78-4343-824A-7BC3723ECF9C}">
  <a:tblStyle styleId="{2BEB4692-EE78-4343-824A-7BC3723ECF9C}"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F1F8"/>
          </a:solidFill>
        </a:fill>
      </a:tcStyle>
    </a:wholeTbl>
    <a:band1H>
      <a:tcTxStyle b="off" i="off"/>
      <a:tcStyle>
        <a:fill>
          <a:solidFill>
            <a:srgbClr val="CAE1F0"/>
          </a:solidFill>
        </a:fill>
      </a:tcStyle>
    </a:band1H>
    <a:band2H>
      <a:tcTxStyle b="off" i="off"/>
    </a:band2H>
    <a:band1V>
      <a:tcTxStyle b="off" i="off"/>
      <a:tcStyle>
        <a:fill>
          <a:solidFill>
            <a:srgbClr val="CAE1F0"/>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EA38A9F9-F73F-42BD-AB23-D486E4AD68BF}"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121" Type="http://schemas.openxmlformats.org/officeDocument/2006/relationships/font" Target="fonts/OpenSans-regular.fntdata"/><Relationship Id="rId25" Type="http://schemas.openxmlformats.org/officeDocument/2006/relationships/slide" Target="slides/slide17.xml"/><Relationship Id="rId120" Type="http://schemas.openxmlformats.org/officeDocument/2006/relationships/font" Target="fonts/Roboto-boldItalic.fntdata"/><Relationship Id="rId28" Type="http://schemas.openxmlformats.org/officeDocument/2006/relationships/slide" Target="slides/slide20.xml"/><Relationship Id="rId27" Type="http://schemas.openxmlformats.org/officeDocument/2006/relationships/slide" Target="slides/slide19.xml"/><Relationship Id="rId125" Type="http://customschemas.google.com/relationships/presentationmetadata" Target="metadata"/><Relationship Id="rId29" Type="http://schemas.openxmlformats.org/officeDocument/2006/relationships/slide" Target="slides/slide21.xml"/><Relationship Id="rId124" Type="http://schemas.openxmlformats.org/officeDocument/2006/relationships/font" Target="fonts/OpenSans-boldItalic.fntdata"/><Relationship Id="rId123" Type="http://schemas.openxmlformats.org/officeDocument/2006/relationships/font" Target="fonts/OpenSans-italic.fntdata"/><Relationship Id="rId122" Type="http://schemas.openxmlformats.org/officeDocument/2006/relationships/font" Target="fonts/OpenSans-bold.fntdata"/><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font" Target="fonts/Roboto-bold.fntdata"/><Relationship Id="rId117" Type="http://schemas.openxmlformats.org/officeDocument/2006/relationships/font" Target="fonts/Roboto-regular.fntdata"/><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font" Target="fonts/Roboto-italic.fntdata"/><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mputerworld.com/article/3433261/scottish-environment-agency-unlocks-value-of-data-with-tibco-software.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9" name="Google Shape;6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3" name="Google Shape;78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Good morning / afternoon. I’m here today to discuss with you two key things (1) – What is the customer challenge, what’s happening out there in the business world? What are the trends &amp; challenges? And (2) – how is Tibco relevant in relation to this and importantly to yourselves. What VALUE do we bring – this is where our strategy &amp; vision will be discussed.</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US"/>
              <a:t>So lets firstly talk about what we see happening today, outside in business. The business boundaries are blurring, we see .. </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US"/>
              <a:t>Software is changing and driving the world we live in, its being used as the innovation multi-plier … Back in 2011 Marc Andressen (original founder of Netscape browser and owner of </a:t>
            </a:r>
            <a:r>
              <a:rPr b="0" i="0" lang="en-US" sz="1200">
                <a:solidFill>
                  <a:schemeClr val="dk1"/>
                </a:solidFill>
                <a:latin typeface="Arial"/>
                <a:ea typeface="Arial"/>
                <a:cs typeface="Arial"/>
                <a:sym typeface="Arial"/>
              </a:rPr>
              <a:t>venture capital firm </a:t>
            </a:r>
            <a:r>
              <a:rPr b="1" i="0" lang="en-US" sz="1200">
                <a:solidFill>
                  <a:schemeClr val="dk1"/>
                </a:solidFill>
                <a:latin typeface="Arial"/>
                <a:ea typeface="Arial"/>
                <a:cs typeface="Arial"/>
                <a:sym typeface="Arial"/>
              </a:rPr>
              <a:t>Andreessen</a:t>
            </a:r>
            <a:r>
              <a:rPr b="0" i="0" lang="en-US" sz="1200">
                <a:solidFill>
                  <a:schemeClr val="dk1"/>
                </a:solidFill>
                <a:latin typeface="Arial"/>
                <a:ea typeface="Arial"/>
                <a:cs typeface="Arial"/>
                <a:sym typeface="Arial"/>
              </a:rPr>
              <a:t> Horowitz.</a:t>
            </a:r>
            <a:r>
              <a:rPr lang="en-US"/>
              <a:t>) was quoted famously as saying “</a:t>
            </a:r>
            <a:r>
              <a:rPr b="1" i="1" lang="en-US"/>
              <a:t>software is eating the world</a:t>
            </a:r>
            <a:r>
              <a:rPr lang="en-US"/>
              <a:t>”… today in 2019 and looking forward into 2035, we see a new trend on the horizon and we are in no doubt software has changed the world we live in – referred to as “Hyper Acceleration Wave” where Artificial Intelligence is seen as eating software. Due to the </a:t>
            </a:r>
            <a:endParaRPr/>
          </a:p>
        </p:txBody>
      </p:sp>
      <p:sp>
        <p:nvSpPr>
          <p:cNvPr id="784" name="Google Shape;78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8" name="Shape 3018"/>
        <p:cNvGrpSpPr/>
        <p:nvPr/>
      </p:nvGrpSpPr>
      <p:grpSpPr>
        <a:xfrm>
          <a:off x="0" y="0"/>
          <a:ext cx="0" cy="0"/>
          <a:chOff x="0" y="0"/>
          <a:chExt cx="0" cy="0"/>
        </a:xfrm>
      </p:grpSpPr>
      <p:sp>
        <p:nvSpPr>
          <p:cNvPr id="3019" name="Google Shape;3019;g6c30f14632_1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0" name="Google Shape;3020;g6c30f14632_1_2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Customer story here - Daniel Lynton Web - Brendan Peterson - </a:t>
            </a:r>
            <a:r>
              <a:rPr lang="en-US" sz="900">
                <a:solidFill>
                  <a:srgbClr val="1F497D"/>
                </a:solidFill>
                <a:highlight>
                  <a:srgbClr val="FFFFFF"/>
                </a:highlight>
              </a:rPr>
              <a:t>PowerHouse Consulting, Inc.</a:t>
            </a:r>
            <a:endParaRPr sz="900">
              <a:solidFill>
                <a:srgbClr val="1F497D"/>
              </a:solidFill>
              <a:highlight>
                <a:srgbClr val="FFFFFF"/>
              </a:highlight>
            </a:endParaRPr>
          </a:p>
          <a:p>
            <a:pPr indent="0" lvl="0" marL="0" rtl="0" algn="l">
              <a:lnSpc>
                <a:spcPct val="100000"/>
              </a:lnSpc>
              <a:spcBef>
                <a:spcPts val="0"/>
              </a:spcBef>
              <a:spcAft>
                <a:spcPts val="0"/>
              </a:spcAft>
              <a:buSzPts val="1400"/>
              <a:buNone/>
            </a:pPr>
            <a:r>
              <a:t/>
            </a:r>
            <a:endParaRPr sz="900">
              <a:solidFill>
                <a:srgbClr val="1F497D"/>
              </a:solidFill>
              <a:highlight>
                <a:srgbClr val="FFFFFF"/>
              </a:highlight>
            </a:endParaRPr>
          </a:p>
          <a:p>
            <a:pPr indent="0" lvl="0" marL="0" rtl="0" algn="l">
              <a:lnSpc>
                <a:spcPct val="115000"/>
              </a:lnSpc>
              <a:spcBef>
                <a:spcPts val="0"/>
              </a:spcBef>
              <a:spcAft>
                <a:spcPts val="0"/>
              </a:spcAft>
              <a:buSzPts val="1100"/>
              <a:buNone/>
            </a:pPr>
            <a:r>
              <a:rPr lang="en-US" sz="1100">
                <a:solidFill>
                  <a:srgbClr val="222222"/>
                </a:solidFill>
                <a:highlight>
                  <a:srgbClr val="FFFFFF"/>
                </a:highlight>
                <a:latin typeface="Arial"/>
                <a:ea typeface="Arial"/>
                <a:cs typeface="Arial"/>
                <a:sym typeface="Arial"/>
              </a:rPr>
              <a:t>I literally used it yesterday and it saved my bacon</a:t>
            </a:r>
            <a:endParaRPr sz="1100">
              <a:solidFill>
                <a:srgbClr val="222222"/>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100"/>
              <a:buNone/>
            </a:pPr>
            <a:r>
              <a:rPr lang="en-US" sz="1100">
                <a:solidFill>
                  <a:srgbClr val="222222"/>
                </a:solidFill>
                <a:highlight>
                  <a:srgbClr val="FFFFFF"/>
                </a:highlight>
                <a:latin typeface="Arial"/>
                <a:ea typeface="Arial"/>
                <a:cs typeface="Arial"/>
                <a:sym typeface="Arial"/>
              </a:rPr>
              <a:t> </a:t>
            </a:r>
            <a:endParaRPr sz="1100">
              <a:solidFill>
                <a:srgbClr val="222222"/>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100"/>
              <a:buNone/>
            </a:pPr>
            <a:r>
              <a:rPr lang="en-US" sz="1100">
                <a:solidFill>
                  <a:srgbClr val="222222"/>
                </a:solidFill>
                <a:highlight>
                  <a:srgbClr val="FFFFFF"/>
                </a:highlight>
                <a:latin typeface="Arial"/>
                <a:ea typeface="Arial"/>
                <a:cs typeface="Arial"/>
                <a:sym typeface="Arial"/>
              </a:rPr>
              <a:t>“Conditional mapping allows Integration designers (like me) the flexibility to create smarter mappings easily in the design interface. This features gives me the tools I need to create far better logical mappings between systems, and I can define at a object or field level which system controls which field. “</a:t>
            </a:r>
            <a:endParaRPr sz="1100">
              <a:solidFill>
                <a:srgbClr val="222222"/>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100"/>
              <a:buNone/>
            </a:pPr>
            <a:r>
              <a:rPr lang="en-US" sz="1100">
                <a:solidFill>
                  <a:srgbClr val="222222"/>
                </a:solidFill>
                <a:highlight>
                  <a:srgbClr val="FFFFFF"/>
                </a:highlight>
                <a:latin typeface="Arial"/>
                <a:ea typeface="Arial"/>
                <a:cs typeface="Arial"/>
                <a:sym typeface="Arial"/>
              </a:rPr>
              <a:t> </a:t>
            </a:r>
            <a:endParaRPr sz="1100">
              <a:solidFill>
                <a:srgbClr val="222222"/>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100"/>
              <a:buNone/>
            </a:pPr>
            <a:r>
              <a:rPr lang="en-US" sz="1100">
                <a:solidFill>
                  <a:srgbClr val="222222"/>
                </a:solidFill>
                <a:highlight>
                  <a:srgbClr val="FFFFFF"/>
                </a:highlight>
                <a:latin typeface="Arial"/>
                <a:ea typeface="Arial"/>
                <a:cs typeface="Arial"/>
                <a:sym typeface="Arial"/>
              </a:rPr>
              <a:t>“I am already using this in a current client – we discovered the need for our ERP system to own a field once its been written to, without this feature I would have needed a much more complex map design making it harder to hand off to my client once the job is done”</a:t>
            </a:r>
            <a:endParaRPr sz="1100">
              <a:solidFill>
                <a:srgbClr val="222222"/>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100"/>
              <a:buNone/>
            </a:pPr>
            <a:r>
              <a:rPr lang="en-US" sz="1100">
                <a:solidFill>
                  <a:srgbClr val="222222"/>
                </a:solidFill>
                <a:highlight>
                  <a:srgbClr val="FFFFFF"/>
                </a:highlight>
                <a:latin typeface="Arial"/>
                <a:ea typeface="Arial"/>
                <a:cs typeface="Arial"/>
                <a:sym typeface="Arial"/>
              </a:rPr>
              <a:t> </a:t>
            </a:r>
            <a:endParaRPr sz="1100">
              <a:solidFill>
                <a:srgbClr val="222222"/>
              </a:solidFill>
              <a:highlight>
                <a:srgbClr val="FFFFFF"/>
              </a:highlight>
              <a:latin typeface="Arial"/>
              <a:ea typeface="Arial"/>
              <a:cs typeface="Arial"/>
              <a:sym typeface="Arial"/>
            </a:endParaRPr>
          </a:p>
          <a:p>
            <a:pPr indent="0" lvl="0" marL="0" rtl="0" algn="l">
              <a:lnSpc>
                <a:spcPct val="115000"/>
              </a:lnSpc>
              <a:spcBef>
                <a:spcPts val="0"/>
              </a:spcBef>
              <a:spcAft>
                <a:spcPts val="0"/>
              </a:spcAft>
              <a:buSzPts val="1100"/>
              <a:buNone/>
            </a:pPr>
            <a:r>
              <a:rPr lang="en-US" sz="1100">
                <a:solidFill>
                  <a:srgbClr val="222222"/>
                </a:solidFill>
                <a:highlight>
                  <a:srgbClr val="FFFFFF"/>
                </a:highlight>
                <a:latin typeface="Arial"/>
                <a:ea typeface="Arial"/>
                <a:cs typeface="Arial"/>
                <a:sym typeface="Arial"/>
              </a:rPr>
              <a:t>“I have been waiting for this feature since the release of Big SYS – which is a while – and the way TIBCO released it far exceeds what I would have wanted – Bravo!”</a:t>
            </a:r>
            <a:endParaRPr sz="1100">
              <a:solidFill>
                <a:srgbClr val="222222"/>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1400"/>
              <a:buNone/>
            </a:pPr>
            <a:r>
              <a:t/>
            </a:r>
            <a:endParaRPr sz="900">
              <a:solidFill>
                <a:srgbClr val="1F497D"/>
              </a:solidFill>
              <a:highlight>
                <a:srgbClr val="FFFFFF"/>
              </a:highlight>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Bayer - enterprise</a:t>
            </a:r>
            <a:endParaRPr/>
          </a:p>
        </p:txBody>
      </p:sp>
      <p:sp>
        <p:nvSpPr>
          <p:cNvPr id="3021" name="Google Shape;3021;g6c30f14632_1_2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9" name="Shape 3039"/>
        <p:cNvGrpSpPr/>
        <p:nvPr/>
      </p:nvGrpSpPr>
      <p:grpSpPr>
        <a:xfrm>
          <a:off x="0" y="0"/>
          <a:ext cx="0" cy="0"/>
          <a:chOff x="0" y="0"/>
          <a:chExt cx="0" cy="0"/>
        </a:xfrm>
      </p:grpSpPr>
      <p:sp>
        <p:nvSpPr>
          <p:cNvPr id="3040" name="Google Shape;3040;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1" name="Google Shape;3041;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5" name="Shape 3045"/>
        <p:cNvGrpSpPr/>
        <p:nvPr/>
      </p:nvGrpSpPr>
      <p:grpSpPr>
        <a:xfrm>
          <a:off x="0" y="0"/>
          <a:ext cx="0" cy="0"/>
          <a:chOff x="0" y="0"/>
          <a:chExt cx="0" cy="0"/>
        </a:xfrm>
      </p:grpSpPr>
      <p:sp>
        <p:nvSpPr>
          <p:cNvPr id="3046" name="Google Shape;3046;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7" name="Google Shape;3047;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ALIGN with the mantra:</a:t>
            </a:r>
            <a:endParaRPr/>
          </a:p>
          <a:p>
            <a:pPr indent="-228600" lvl="0" marL="228600" marR="0" rtl="0" algn="l">
              <a:lnSpc>
                <a:spcPct val="100000"/>
              </a:lnSpc>
              <a:spcBef>
                <a:spcPts val="0"/>
              </a:spcBef>
              <a:spcAft>
                <a:spcPts val="0"/>
              </a:spcAft>
              <a:buClr>
                <a:schemeClr val="dk1"/>
              </a:buClr>
              <a:buSzPts val="1200"/>
              <a:buFont typeface="Arial"/>
              <a:buAutoNum type="arabicPeriod"/>
            </a:pPr>
            <a:r>
              <a:rPr b="1" lang="en-US">
                <a:latin typeface="Arial"/>
                <a:ea typeface="Arial"/>
                <a:cs typeface="Arial"/>
                <a:sym typeface="Arial"/>
              </a:rPr>
              <a:t>Today/Trend</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Pain</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Negative outcomes for not meeting minimum requirements</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Future vision</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Positive business outcomes</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Minimum requirements </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Proof points </a:t>
            </a:r>
            <a:endParaRPr/>
          </a:p>
          <a:p>
            <a:pPr indent="-152400" lvl="0" marL="22860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TALK TRACK: </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US"/>
              <a:t>It is quite clear that Digital Transformation and cloud adoption are highly correlated.  </a:t>
            </a:r>
            <a:endParaRPr/>
          </a:p>
          <a:p>
            <a:pPr indent="-228600" lvl="0" marL="457200" marR="0" rtl="0" algn="l">
              <a:lnSpc>
                <a:spcPct val="100000"/>
              </a:lnSpc>
              <a:spcBef>
                <a:spcPts val="0"/>
              </a:spcBef>
              <a:spcAft>
                <a:spcPts val="0"/>
              </a:spcAft>
              <a:buSzPts val="1400"/>
              <a:buNone/>
            </a:pPr>
            <a:r>
              <a:rPr lang="en-US"/>
              <a:t>Almost every company is moving to and ready to take advantage of cloud and SaaS technologies. </a:t>
            </a:r>
            <a:endParaRPr/>
          </a:p>
          <a:p>
            <a:pPr indent="-228600" lvl="0" marL="457200" marR="0" rtl="0" algn="l">
              <a:lnSpc>
                <a:spcPct val="100000"/>
              </a:lnSpc>
              <a:spcBef>
                <a:spcPts val="0"/>
              </a:spcBef>
              <a:spcAft>
                <a:spcPts val="0"/>
              </a:spcAft>
              <a:buSzPts val="1400"/>
              <a:buNone/>
            </a:pPr>
            <a:r>
              <a:rPr lang="en-US"/>
              <a:t>As you know SaaS and cloud offer tremendous benefits to businesses. Two points to keep in mind.  </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US"/>
              <a:t>Key Takeaway: Your new SaaS and Cloud technologies need to be connected and analyzed just like your on premise systems.  Moving to the cloud is a big part of achieving your goals but not the end of the story. </a:t>
            </a:r>
            <a:endParaRPr/>
          </a:p>
          <a:p>
            <a:pPr indent="-228600" lvl="0" marL="45720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END TALK TRACK: </a:t>
            </a:r>
            <a:endParaRPr>
              <a:latin typeface="Arial"/>
              <a:ea typeface="Arial"/>
              <a:cs typeface="Arial"/>
              <a:sym typeface="Arial"/>
            </a:endParaRPr>
          </a:p>
          <a:p>
            <a:pPr indent="-228600" lvl="0" marL="457200" marR="0" rtl="0" algn="l">
              <a:lnSpc>
                <a:spcPct val="100000"/>
              </a:lnSpc>
              <a:spcBef>
                <a:spcPts val="0"/>
              </a:spcBef>
              <a:spcAft>
                <a:spcPts val="0"/>
              </a:spcAft>
              <a:buSzPts val="1400"/>
              <a:buNone/>
            </a:pPr>
            <a:r>
              <a:t/>
            </a:r>
            <a:endParaRPr/>
          </a:p>
        </p:txBody>
      </p:sp>
      <p:sp>
        <p:nvSpPr>
          <p:cNvPr id="3048" name="Google Shape;3048;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8" name="Shape 3068"/>
        <p:cNvGrpSpPr/>
        <p:nvPr/>
      </p:nvGrpSpPr>
      <p:grpSpPr>
        <a:xfrm>
          <a:off x="0" y="0"/>
          <a:ext cx="0" cy="0"/>
          <a:chOff x="0" y="0"/>
          <a:chExt cx="0" cy="0"/>
        </a:xfrm>
      </p:grpSpPr>
      <p:sp>
        <p:nvSpPr>
          <p:cNvPr id="3069" name="Google Shape;3069;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0" name="Google Shape;3070;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Intro: align with the mantra:</a:t>
            </a:r>
            <a:endParaRPr/>
          </a:p>
          <a:p>
            <a:pPr indent="-228600" lvl="0" marL="228600" marR="0" rtl="0" algn="l">
              <a:lnSpc>
                <a:spcPct val="100000"/>
              </a:lnSpc>
              <a:spcBef>
                <a:spcPts val="0"/>
              </a:spcBef>
              <a:spcAft>
                <a:spcPts val="0"/>
              </a:spcAft>
              <a:buClr>
                <a:schemeClr val="dk1"/>
              </a:buClr>
              <a:buSzPts val="1200"/>
              <a:buFont typeface="Arial"/>
              <a:buAutoNum type="arabicPeriod"/>
            </a:pPr>
            <a:r>
              <a:rPr b="1" lang="en-US">
                <a:latin typeface="Arial"/>
                <a:ea typeface="Arial"/>
                <a:cs typeface="Arial"/>
                <a:sym typeface="Arial"/>
              </a:rPr>
              <a:t>Today/Trend</a:t>
            </a:r>
            <a:endParaRPr/>
          </a:p>
          <a:p>
            <a:pPr indent="-228600" lvl="0" marL="228600" marR="0" rtl="0" algn="l">
              <a:lnSpc>
                <a:spcPct val="100000"/>
              </a:lnSpc>
              <a:spcBef>
                <a:spcPts val="0"/>
              </a:spcBef>
              <a:spcAft>
                <a:spcPts val="0"/>
              </a:spcAft>
              <a:buClr>
                <a:schemeClr val="dk1"/>
              </a:buClr>
              <a:buSzPts val="1200"/>
              <a:buFont typeface="Arial"/>
              <a:buAutoNum type="arabicPeriod"/>
            </a:pPr>
            <a:r>
              <a:rPr b="0" lang="en-US">
                <a:latin typeface="Arial"/>
                <a:ea typeface="Arial"/>
                <a:cs typeface="Arial"/>
                <a:sym typeface="Arial"/>
              </a:rPr>
              <a:t>Pain</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Negative outcomes for not meeting minimum requirements</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Future vision</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Positive business outcomes</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Minimum requirements </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Proof points </a:t>
            </a:r>
            <a:endParaRPr/>
          </a:p>
          <a:p>
            <a:pPr indent="-228600" lvl="0" marL="457200" marR="0" rtl="0" algn="l">
              <a:lnSpc>
                <a:spcPct val="100000"/>
              </a:lnSpc>
              <a:spcBef>
                <a:spcPts val="0"/>
              </a:spcBef>
              <a:spcAft>
                <a:spcPts val="0"/>
              </a:spcAft>
              <a:buSzPts val="1400"/>
              <a:buNone/>
            </a:pPr>
            <a:r>
              <a:rPr lang="en-US"/>
              <a:t>Intro to Pain:</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US"/>
              <a:t>Talk Track: </a:t>
            </a:r>
            <a:endParaRPr/>
          </a:p>
          <a:p>
            <a:pPr indent="-228600" lvl="0" marL="457200" marR="0" rtl="0" algn="l">
              <a:lnSpc>
                <a:spcPct val="100000"/>
              </a:lnSpc>
              <a:spcBef>
                <a:spcPts val="0"/>
              </a:spcBef>
              <a:spcAft>
                <a:spcPts val="0"/>
              </a:spcAft>
              <a:buSzPts val="1400"/>
              <a:buNone/>
            </a:pPr>
            <a:r>
              <a:rPr lang="en-US"/>
              <a:t>What I like about this is that it is obvious that there are a number of paths to take to you digital end state and a lot of things to do.</a:t>
            </a:r>
            <a:endParaRPr/>
          </a:p>
          <a:p>
            <a:pPr indent="-228600" lvl="0" marL="457200" marR="0" rtl="0" algn="l">
              <a:lnSpc>
                <a:spcPct val="100000"/>
              </a:lnSpc>
              <a:spcBef>
                <a:spcPts val="0"/>
              </a:spcBef>
              <a:spcAft>
                <a:spcPts val="0"/>
              </a:spcAft>
              <a:buSzPts val="1400"/>
              <a:buNone/>
            </a:pPr>
            <a:r>
              <a:rPr lang="en-US"/>
              <a:t>In order to do that you need a platform and a partner to help you determine the best patch forward.</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US"/>
              <a:t>Cloud providers, consulting partners and TIBCO help our customers select the best path for them, that leverages their existing investment while making the most of the cloud offerings available to them.</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US"/>
              <a:t>What is that end state?  What does it take to be digitally transformed.  </a:t>
            </a:r>
            <a:endParaRPr/>
          </a:p>
        </p:txBody>
      </p:sp>
      <p:sp>
        <p:nvSpPr>
          <p:cNvPr id="3071" name="Google Shape;3071;p86:notes"/>
          <p:cNvSpPr txBox="1"/>
          <p:nvPr>
            <p:ph idx="12" type="sldNum"/>
          </p:nvPr>
        </p:nvSpPr>
        <p:spPr>
          <a:xfrm>
            <a:off x="3884027" y="8684926"/>
            <a:ext cx="2972421" cy="457513"/>
          </a:xfrm>
          <a:prstGeom prst="rect">
            <a:avLst/>
          </a:prstGeom>
          <a:noFill/>
          <a:ln>
            <a:noFill/>
          </a:ln>
        </p:spPr>
        <p:txBody>
          <a:bodyPr anchorCtr="0" anchor="b" bIns="44850" lIns="89725" spcFirstLastPara="1" rIns="89725" wrap="square" tIns="4485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5" name="Shape 3095"/>
        <p:cNvGrpSpPr/>
        <p:nvPr/>
      </p:nvGrpSpPr>
      <p:grpSpPr>
        <a:xfrm>
          <a:off x="0" y="0"/>
          <a:ext cx="0" cy="0"/>
          <a:chOff x="0" y="0"/>
          <a:chExt cx="0" cy="0"/>
        </a:xfrm>
      </p:grpSpPr>
      <p:sp>
        <p:nvSpPr>
          <p:cNvPr id="3096" name="Google Shape;3096;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7" name="Google Shape;3097;p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Align with the mantra:</a:t>
            </a:r>
            <a:endParaRPr/>
          </a:p>
          <a:p>
            <a:pPr indent="-228600" lvl="0" marL="228600" marR="0" rtl="0" algn="l">
              <a:lnSpc>
                <a:spcPct val="100000"/>
              </a:lnSpc>
              <a:spcBef>
                <a:spcPts val="0"/>
              </a:spcBef>
              <a:spcAft>
                <a:spcPts val="0"/>
              </a:spcAft>
              <a:buClr>
                <a:schemeClr val="dk1"/>
              </a:buClr>
              <a:buSzPts val="1200"/>
              <a:buFont typeface="Arial"/>
              <a:buAutoNum type="arabicPeriod"/>
            </a:pPr>
            <a:r>
              <a:rPr b="1" lang="en-US">
                <a:latin typeface="Arial"/>
                <a:ea typeface="Arial"/>
                <a:cs typeface="Arial"/>
                <a:sym typeface="Arial"/>
              </a:rPr>
              <a:t>Today/Trend</a:t>
            </a:r>
            <a:endParaRPr/>
          </a:p>
          <a:p>
            <a:pPr indent="-228600" lvl="0" marL="228600" marR="0" rtl="0" algn="l">
              <a:lnSpc>
                <a:spcPct val="100000"/>
              </a:lnSpc>
              <a:spcBef>
                <a:spcPts val="0"/>
              </a:spcBef>
              <a:spcAft>
                <a:spcPts val="0"/>
              </a:spcAft>
              <a:buClr>
                <a:schemeClr val="dk1"/>
              </a:buClr>
              <a:buSzPts val="1200"/>
              <a:buFont typeface="Arial"/>
              <a:buAutoNum type="arabicPeriod"/>
            </a:pPr>
            <a:r>
              <a:rPr b="1" lang="en-US">
                <a:latin typeface="Arial"/>
                <a:ea typeface="Arial"/>
                <a:cs typeface="Arial"/>
                <a:sym typeface="Arial"/>
              </a:rPr>
              <a:t>Pain</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Negative outcomes for not meeting minimum requirements</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Future vision</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Positive business outcomes</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Minimum requirements </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Proof points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b="1" lang="en-US"/>
              <a:t>Intro to pain in today’s environment:</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Most companies look like this.  The have a hybrid architecture and will probably support this for some time if not indefinitely.</a:t>
            </a:r>
            <a:endParaRPr/>
          </a:p>
          <a:p>
            <a:pPr indent="0" lvl="0" marL="0" rtl="0" algn="l">
              <a:lnSpc>
                <a:spcPct val="100000"/>
              </a:lnSpc>
              <a:spcBef>
                <a:spcPts val="0"/>
              </a:spcBef>
              <a:spcAft>
                <a:spcPts val="0"/>
              </a:spcAft>
              <a:buClr>
                <a:schemeClr val="dk1"/>
              </a:buClr>
              <a:buSzPts val="1200"/>
              <a:buFont typeface="Calibri"/>
              <a:buNone/>
            </a:pPr>
            <a:r>
              <a:rPr lang="en-US"/>
              <a:t>They have a data center, a few SaaS applications, use social media, and have plans to expand their usage of cloud technologies.</a:t>
            </a:r>
            <a:endParaRPr/>
          </a:p>
          <a:p>
            <a:pPr indent="0" lvl="0" marL="0" rtl="0" algn="l">
              <a:lnSpc>
                <a:spcPct val="100000"/>
              </a:lnSpc>
              <a:spcBef>
                <a:spcPts val="0"/>
              </a:spcBef>
              <a:spcAft>
                <a:spcPts val="0"/>
              </a:spcAft>
              <a:buClr>
                <a:schemeClr val="dk1"/>
              </a:buClr>
              <a:buSzPts val="1200"/>
              <a:buFont typeface="Calibri"/>
              <a:buNone/>
            </a:pPr>
            <a:r>
              <a:rPr lang="en-US"/>
              <a:t>Their technical teams need to be more efficient to support the business but they have yet to put a better model in place to work together.</a:t>
            </a:r>
            <a:endParaRPr/>
          </a:p>
          <a:p>
            <a:pPr indent="0" lvl="0" marL="0" rtl="0" algn="l">
              <a:lnSpc>
                <a:spcPct val="100000"/>
              </a:lnSpc>
              <a:spcBef>
                <a:spcPts val="0"/>
              </a:spcBef>
              <a:spcAft>
                <a:spcPts val="0"/>
              </a:spcAft>
              <a:buClr>
                <a:schemeClr val="dk1"/>
              </a:buClr>
              <a:buSzPts val="1200"/>
              <a:buFont typeface="Calibri"/>
              <a:buNone/>
            </a:pPr>
            <a:r>
              <a:rPr lang="en-US"/>
              <a:t>There is typically friction.</a:t>
            </a:r>
            <a:endParaRPr/>
          </a:p>
          <a:p>
            <a:pPr indent="0" lvl="0" marL="0" rtl="0" algn="l">
              <a:lnSpc>
                <a:spcPct val="100000"/>
              </a:lnSpc>
              <a:spcBef>
                <a:spcPts val="0"/>
              </a:spcBef>
              <a:spcAft>
                <a:spcPts val="0"/>
              </a:spcAft>
              <a:buClr>
                <a:schemeClr val="dk1"/>
              </a:buClr>
              <a:buSzPts val="1200"/>
              <a:buFont typeface="Calibri"/>
              <a:buNone/>
            </a:pPr>
            <a:r>
              <a:rPr lang="en-US"/>
              <a:t> </a:t>
            </a:r>
            <a:endParaRPr/>
          </a:p>
          <a:p>
            <a:pPr indent="0" lvl="0" marL="0" rtl="0" algn="l">
              <a:lnSpc>
                <a:spcPct val="100000"/>
              </a:lnSpc>
              <a:spcBef>
                <a:spcPts val="0"/>
              </a:spcBef>
              <a:spcAft>
                <a:spcPts val="0"/>
              </a:spcAft>
              <a:buClr>
                <a:schemeClr val="dk1"/>
              </a:buClr>
              <a:buSzPts val="1200"/>
              <a:buFont typeface="Calibri"/>
              <a:buNone/>
            </a:pPr>
            <a:r>
              <a:rPr lang="en-US"/>
              <a:t>This is an amazing opportunity to overcome the challenges that were seen with in datacenters.  The worse thing one could do is make the same mistakes in the green field opportunity in the cloud.</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The good thing about cloud and SaaS is the quickness with which you can add new technologies.</a:t>
            </a:r>
            <a:endParaRPr/>
          </a:p>
          <a:p>
            <a:pPr indent="0" lvl="0" marL="0" rtl="0" algn="l">
              <a:lnSpc>
                <a:spcPct val="100000"/>
              </a:lnSpc>
              <a:spcBef>
                <a:spcPts val="0"/>
              </a:spcBef>
              <a:spcAft>
                <a:spcPts val="0"/>
              </a:spcAft>
              <a:buClr>
                <a:schemeClr val="dk1"/>
              </a:buClr>
              <a:buSzPts val="1200"/>
              <a:buFont typeface="Calibri"/>
              <a:buNone/>
            </a:pPr>
            <a:r>
              <a:rPr lang="en-US"/>
              <a:t>The bad thing about the cloud and SaaS is the quickness with which you can add new technologies.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b="1" lang="en-US"/>
              <a:t>Key Takeaway: </a:t>
            </a:r>
            <a:r>
              <a:rPr lang="en-US"/>
              <a:t>Each new technology has to be integrated into the larger enterprise and quickly becomes a silo with respect to data and applications.</a:t>
            </a:r>
            <a:endParaRPr/>
          </a:p>
          <a:p>
            <a:pPr indent="0" lvl="0" marL="0" rtl="0" algn="l">
              <a:lnSpc>
                <a:spcPct val="100000"/>
              </a:lnSpc>
              <a:spcBef>
                <a:spcPts val="0"/>
              </a:spcBef>
              <a:spcAft>
                <a:spcPts val="0"/>
              </a:spcAft>
              <a:buClr>
                <a:schemeClr val="dk1"/>
              </a:buClr>
              <a:buSzPts val="1200"/>
              <a:buFont typeface="Calibri"/>
              <a:buNone/>
            </a:pPr>
            <a:r>
              <a:rPr lang="en-US"/>
              <a:t>This exacerbates the gaps in a company.  Integrating in the incorrect manner or with immature </a:t>
            </a:r>
            <a:endParaRPr/>
          </a:p>
          <a:p>
            <a:pPr indent="0" lvl="0" marL="0" rtl="0" algn="l">
              <a:lnSpc>
                <a:spcPct val="100000"/>
              </a:lnSpc>
              <a:spcBef>
                <a:spcPts val="0"/>
              </a:spcBef>
              <a:spcAft>
                <a:spcPts val="0"/>
              </a:spcAft>
              <a:buSzPts val="1400"/>
              <a:buNone/>
            </a:pPr>
            <a:r>
              <a:t/>
            </a:r>
            <a:endParaRPr/>
          </a:p>
        </p:txBody>
      </p:sp>
      <p:sp>
        <p:nvSpPr>
          <p:cNvPr id="3098" name="Google Shape;3098;p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7" name="Shape 3147"/>
        <p:cNvGrpSpPr/>
        <p:nvPr/>
      </p:nvGrpSpPr>
      <p:grpSpPr>
        <a:xfrm>
          <a:off x="0" y="0"/>
          <a:ext cx="0" cy="0"/>
          <a:chOff x="0" y="0"/>
          <a:chExt cx="0" cy="0"/>
        </a:xfrm>
      </p:grpSpPr>
      <p:sp>
        <p:nvSpPr>
          <p:cNvPr id="3148" name="Google Shape;3148;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9" name="Google Shape;3149;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Optional or Background</a:t>
            </a:r>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t/>
            </a:r>
            <a:endParaRPr>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TALK TRACK: </a:t>
            </a:r>
            <a:endParaRPr>
              <a:latin typeface="Arial"/>
              <a:ea typeface="Arial"/>
              <a:cs typeface="Arial"/>
              <a:sym typeface="Arial"/>
            </a:endParaRPr>
          </a:p>
          <a:p>
            <a:pPr indent="-228600" lvl="0" marL="457200" marR="0" rtl="0" algn="l">
              <a:lnSpc>
                <a:spcPct val="100000"/>
              </a:lnSpc>
              <a:spcBef>
                <a:spcPts val="0"/>
              </a:spcBef>
              <a:spcAft>
                <a:spcPts val="0"/>
              </a:spcAft>
              <a:buSzPts val="1400"/>
              <a:buNone/>
            </a:pPr>
            <a:r>
              <a:rPr i="0" lang="en-US"/>
              <a:t>Additionally, companies are trying to do an enormous number of things at the same time: adopt cloud and SaaS; refactor legacy; implement new technologies like big data, IoT, blockchain; as well as executing on normal day to day business requirements. This can make digital transformation harder instead of easier.</a:t>
            </a:r>
            <a:endParaRPr/>
          </a:p>
          <a:p>
            <a:pPr indent="-228600" lvl="0" marL="457200" marR="0" rtl="0" algn="l">
              <a:lnSpc>
                <a:spcPct val="100000"/>
              </a:lnSpc>
              <a:spcBef>
                <a:spcPts val="0"/>
              </a:spcBef>
              <a:spcAft>
                <a:spcPts val="0"/>
              </a:spcAft>
              <a:buSzPts val="1400"/>
              <a:buNone/>
            </a:pPr>
            <a:r>
              <a:rPr i="0" lang="en-US"/>
              <a:t>Optional: </a:t>
            </a:r>
            <a:r>
              <a:rPr i="1" lang="en-US"/>
              <a:t>We provide a platform that will make it easier for you to remove the complexity and scale the usage of technology across your organization during your journey to the cloud.  We also see that many companies do not have a full platform to achieve the set of related outcomes for a digital transformation.  TIBCO provides a full set of cloud enabled technologies that address the full set of personas need to scale useful technology across your organization. </a:t>
            </a:r>
            <a:endParaRPr i="0"/>
          </a:p>
          <a:p>
            <a:pPr indent="0" lvl="0" marL="0" marR="0" rtl="0" algn="l">
              <a:lnSpc>
                <a:spcPct val="100000"/>
              </a:lnSpc>
              <a:spcBef>
                <a:spcPts val="0"/>
              </a:spcBef>
              <a:spcAft>
                <a:spcPts val="0"/>
              </a:spcAft>
              <a:buClr>
                <a:schemeClr val="dk1"/>
              </a:buClr>
              <a:buSzPts val="1200"/>
              <a:buFont typeface="Calibri"/>
              <a:buNone/>
            </a:pPr>
            <a:r>
              <a:rPr i="0" lang="en-US"/>
              <a:t>END </a:t>
            </a:r>
            <a:r>
              <a:rPr lang="en-US">
                <a:latin typeface="Arial"/>
                <a:ea typeface="Arial"/>
                <a:cs typeface="Arial"/>
                <a:sym typeface="Arial"/>
              </a:rPr>
              <a:t>TALK TRACK </a:t>
            </a:r>
            <a:endParaRPr>
              <a:latin typeface="Arial"/>
              <a:ea typeface="Arial"/>
              <a:cs typeface="Arial"/>
              <a:sym typeface="Arial"/>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US"/>
              <a:t>QUESTIONS TO ASK FOR QUALIFICATION AND ALIGNMENT:</a:t>
            </a:r>
            <a:endParaRPr/>
          </a:p>
          <a:p>
            <a:pPr indent="-228600" lvl="0" marL="228600" rtl="0" algn="l">
              <a:lnSpc>
                <a:spcPct val="100000"/>
              </a:lnSpc>
              <a:spcBef>
                <a:spcPts val="0"/>
              </a:spcBef>
              <a:spcAft>
                <a:spcPts val="0"/>
              </a:spcAft>
              <a:buSzPts val="1400"/>
              <a:buFont typeface="Arial"/>
              <a:buAutoNum type="arabicPeriod"/>
            </a:pPr>
            <a:r>
              <a:rPr lang="en-US"/>
              <a:t>Are you adopting new technologies quickly?  Any come to mind? – </a:t>
            </a:r>
            <a:r>
              <a:rPr i="1" lang="en-US"/>
              <a:t>you are looking to ensure you provide the right capabilities from our portfolio and discover what sales plays are applicable</a:t>
            </a:r>
            <a:endParaRPr/>
          </a:p>
          <a:p>
            <a:pPr indent="-228600" lvl="0" marL="228600" rtl="0" algn="l">
              <a:lnSpc>
                <a:spcPct val="100000"/>
              </a:lnSpc>
              <a:spcBef>
                <a:spcPts val="0"/>
              </a:spcBef>
              <a:spcAft>
                <a:spcPts val="0"/>
              </a:spcAft>
              <a:buSzPts val="1400"/>
              <a:buFont typeface="Arial"/>
              <a:buAutoNum type="arabicPeriod"/>
            </a:pPr>
            <a:r>
              <a:rPr lang="en-US"/>
              <a:t>Do you have a large number of experts for each new technology?</a:t>
            </a:r>
            <a:endParaRPr/>
          </a:p>
          <a:p>
            <a:pPr indent="-228600" lvl="0" marL="228600" rtl="0" algn="l">
              <a:lnSpc>
                <a:spcPct val="100000"/>
              </a:lnSpc>
              <a:spcBef>
                <a:spcPts val="0"/>
              </a:spcBef>
              <a:spcAft>
                <a:spcPts val="0"/>
              </a:spcAft>
              <a:buSzPts val="1400"/>
              <a:buFont typeface="Arial"/>
              <a:buAutoNum type="arabicPeriod"/>
            </a:pPr>
            <a:r>
              <a:rPr lang="en-US"/>
              <a:t>Do you have a program to utilize APIs and microservices? How far along are you?   What technologies are you using? How is that going? </a:t>
            </a:r>
            <a:endParaRPr/>
          </a:p>
          <a:p>
            <a:pPr indent="-228600" lvl="0" marL="228600" rtl="0" algn="l">
              <a:lnSpc>
                <a:spcPct val="100000"/>
              </a:lnSpc>
              <a:spcBef>
                <a:spcPts val="0"/>
              </a:spcBef>
              <a:spcAft>
                <a:spcPts val="0"/>
              </a:spcAft>
              <a:buSzPts val="1400"/>
              <a:buFont typeface="Arial"/>
              <a:buAutoNum type="arabicPeriod"/>
            </a:pPr>
            <a:r>
              <a:rPr lang="en-US"/>
              <a:t>Are you implementing IoT? </a:t>
            </a:r>
            <a:endParaRPr/>
          </a:p>
          <a:p>
            <a:pPr indent="-228600" lvl="0" marL="228600" rtl="0" algn="l">
              <a:lnSpc>
                <a:spcPct val="100000"/>
              </a:lnSpc>
              <a:spcBef>
                <a:spcPts val="0"/>
              </a:spcBef>
              <a:spcAft>
                <a:spcPts val="0"/>
              </a:spcAft>
              <a:buSzPts val="1400"/>
              <a:buFont typeface="Arial"/>
              <a:buAutoNum type="arabicPeriod"/>
            </a:pPr>
            <a:r>
              <a:rPr lang="en-US"/>
              <a:t>Do you have a information management program? </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br>
              <a:rPr lang="en-US"/>
            </a:b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US"/>
              <a:t>BACKGROUND: </a:t>
            </a:r>
            <a:r>
              <a:rPr i="1" lang="en-US"/>
              <a:t>The environment in which our customers and prospects exist and do business has changed dramatically.  New technologies are being introduced faster than ever before.  Many of these are game changing.  Businesses feel the need to adopt them but adopting them without a foundation for integrating the data and simplifying their usage at scale will marginalize your customer or prospect’s success.  Our approach to integration makes adoption and usage at scale much more effective, fast, and agile. We help remove the need for hyper-specialization and allow let sophisticated resources use technology.  As an example, allowing a business analyst to integrate systems is removing the need for a specialist, allows them to do it themselves (federated self service), and allows an organization to utilize technologies across their organization instead of only a few specialists being able to use that technology. </a:t>
            </a:r>
            <a:endParaRPr/>
          </a:p>
          <a:p>
            <a:pPr indent="-228600" lvl="0" marL="457200" marR="0" rtl="0" algn="l">
              <a:lnSpc>
                <a:spcPct val="100000"/>
              </a:lnSpc>
              <a:spcBef>
                <a:spcPts val="0"/>
              </a:spcBef>
              <a:spcAft>
                <a:spcPts val="0"/>
              </a:spcAft>
              <a:buSzPts val="1400"/>
              <a:buNone/>
            </a:pPr>
            <a:r>
              <a:t/>
            </a:r>
            <a:endParaRPr/>
          </a:p>
        </p:txBody>
      </p:sp>
      <p:sp>
        <p:nvSpPr>
          <p:cNvPr id="3150" name="Google Shape;3150;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2" name="Shape 3192"/>
        <p:cNvGrpSpPr/>
        <p:nvPr/>
      </p:nvGrpSpPr>
      <p:grpSpPr>
        <a:xfrm>
          <a:off x="0" y="0"/>
          <a:ext cx="0" cy="0"/>
          <a:chOff x="0" y="0"/>
          <a:chExt cx="0" cy="0"/>
        </a:xfrm>
      </p:grpSpPr>
      <p:sp>
        <p:nvSpPr>
          <p:cNvPr id="3193" name="Google Shape;3193;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4" name="Google Shape;3194;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Intro: align with the mantra:</a:t>
            </a:r>
            <a:endParaRPr/>
          </a:p>
          <a:p>
            <a:pPr indent="-228600" lvl="0" marL="228600" marR="0" rtl="0" algn="l">
              <a:lnSpc>
                <a:spcPct val="100000"/>
              </a:lnSpc>
              <a:spcBef>
                <a:spcPts val="0"/>
              </a:spcBef>
              <a:spcAft>
                <a:spcPts val="0"/>
              </a:spcAft>
              <a:buClr>
                <a:schemeClr val="dk1"/>
              </a:buClr>
              <a:buSzPts val="1200"/>
              <a:buFont typeface="Arial"/>
              <a:buAutoNum type="arabicPeriod"/>
            </a:pPr>
            <a:r>
              <a:rPr b="1" lang="en-US">
                <a:latin typeface="Arial"/>
                <a:ea typeface="Arial"/>
                <a:cs typeface="Arial"/>
                <a:sym typeface="Arial"/>
              </a:rPr>
              <a:t>Today/Trend</a:t>
            </a:r>
            <a:endParaRPr/>
          </a:p>
          <a:p>
            <a:pPr indent="-228600" lvl="0" marL="228600" marR="0" rtl="0" algn="l">
              <a:lnSpc>
                <a:spcPct val="100000"/>
              </a:lnSpc>
              <a:spcBef>
                <a:spcPts val="0"/>
              </a:spcBef>
              <a:spcAft>
                <a:spcPts val="0"/>
              </a:spcAft>
              <a:buClr>
                <a:schemeClr val="dk1"/>
              </a:buClr>
              <a:buSzPts val="1200"/>
              <a:buFont typeface="Arial"/>
              <a:buAutoNum type="arabicPeriod"/>
            </a:pPr>
            <a:r>
              <a:rPr b="1" lang="en-US">
                <a:latin typeface="Arial"/>
                <a:ea typeface="Arial"/>
                <a:cs typeface="Arial"/>
                <a:sym typeface="Arial"/>
              </a:rPr>
              <a:t>Pain</a:t>
            </a:r>
            <a:endParaRPr/>
          </a:p>
          <a:p>
            <a:pPr indent="-228600" lvl="0" marL="228600" marR="0" rtl="0" algn="l">
              <a:lnSpc>
                <a:spcPct val="100000"/>
              </a:lnSpc>
              <a:spcBef>
                <a:spcPts val="0"/>
              </a:spcBef>
              <a:spcAft>
                <a:spcPts val="0"/>
              </a:spcAft>
              <a:buClr>
                <a:schemeClr val="dk1"/>
              </a:buClr>
              <a:buSzPts val="1200"/>
              <a:buFont typeface="Arial"/>
              <a:buAutoNum type="arabicPeriod"/>
            </a:pPr>
            <a:r>
              <a:rPr b="1" lang="en-US">
                <a:latin typeface="Arial"/>
                <a:ea typeface="Arial"/>
                <a:cs typeface="Arial"/>
                <a:sym typeface="Arial"/>
              </a:rPr>
              <a:t>Negative outcomes for not meeting minimum requirements</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Future vision</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Positive business outcomes</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Minimum requirements </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Proof points </a:t>
            </a:r>
            <a:endParaRPr/>
          </a:p>
          <a:p>
            <a:pPr indent="0" lvl="0" marL="0" marR="0" rtl="0" algn="l">
              <a:lnSpc>
                <a:spcPct val="100000"/>
              </a:lnSpc>
              <a:spcBef>
                <a:spcPts val="0"/>
              </a:spcBef>
              <a:spcAft>
                <a:spcPts val="0"/>
              </a:spcAft>
              <a:buClr>
                <a:schemeClr val="dk1"/>
              </a:buClr>
              <a:buSzPts val="1200"/>
              <a:buFont typeface="Calibri"/>
              <a:buNone/>
            </a:pPr>
            <a:r>
              <a:rPr i="1" lang="en-US"/>
              <a:t>The Key here is to make them admit or recognize that their IT resource pool is finite and that there are never enough experts for complex or new technologies. They have to use TIBCO technology to connect, simplify, and analyze their data.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TALK TRACK:</a:t>
            </a:r>
            <a:endParaRPr/>
          </a:p>
          <a:p>
            <a:pPr indent="0" lvl="0" marL="0" marR="0" rtl="0" algn="l">
              <a:lnSpc>
                <a:spcPct val="100000"/>
              </a:lnSpc>
              <a:spcBef>
                <a:spcPts val="0"/>
              </a:spcBef>
              <a:spcAft>
                <a:spcPts val="0"/>
              </a:spcAft>
              <a:buClr>
                <a:schemeClr val="dk1"/>
              </a:buClr>
              <a:buSzPts val="1200"/>
              <a:buFont typeface="Calibri"/>
              <a:buNone/>
            </a:pPr>
            <a:r>
              <a:rPr lang="en-US"/>
              <a:t>The challenges are real.  IT resources are finite, companies are adopting game changing technologies faster than ever, and at the same time many companies have to refactor a lot of their systems.</a:t>
            </a:r>
            <a:endParaRPr/>
          </a:p>
          <a:p>
            <a:pPr indent="0" lvl="0" marL="0" marR="0" rtl="0" algn="l">
              <a:lnSpc>
                <a:spcPct val="100000"/>
              </a:lnSpc>
              <a:spcBef>
                <a:spcPts val="0"/>
              </a:spcBef>
              <a:spcAft>
                <a:spcPts val="0"/>
              </a:spcAft>
              <a:buClr>
                <a:schemeClr val="dk1"/>
              </a:buClr>
              <a:buSzPts val="1200"/>
              <a:buFont typeface="Calibri"/>
              <a:buNone/>
            </a:pPr>
            <a:r>
              <a:rPr lang="en-US"/>
              <a:t>And again, IT resources are fixed.  System Integrators can help but budgets are not infinite either.  How do you do more, scale game changing technologies so that anyone in your organization can use them, understand important events so that you can take the appropriate actions, or analyze your data quickly at the appropriate level to compete fast and effectively?  All while building a new hybrid or cloud based environment.</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You need a way to overcome these barriers.  TIBCO provides a platform to achieve you goals and actually lower the barriers for you to achieve the characteristics of digitally transformed companies.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END TALK TRACK:</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228600" lvl="0" marL="457200" marR="0" rtl="0" algn="l">
              <a:lnSpc>
                <a:spcPct val="100000"/>
              </a:lnSpc>
              <a:spcBef>
                <a:spcPts val="0"/>
              </a:spcBef>
              <a:spcAft>
                <a:spcPts val="0"/>
              </a:spcAft>
              <a:buSzPts val="1400"/>
              <a:buNone/>
            </a:pPr>
            <a:r>
              <a:t/>
            </a:r>
            <a:endParaRPr/>
          </a:p>
        </p:txBody>
      </p:sp>
      <p:sp>
        <p:nvSpPr>
          <p:cNvPr id="3195" name="Google Shape;3195;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7" name="Shape 3237"/>
        <p:cNvGrpSpPr/>
        <p:nvPr/>
      </p:nvGrpSpPr>
      <p:grpSpPr>
        <a:xfrm>
          <a:off x="0" y="0"/>
          <a:ext cx="0" cy="0"/>
          <a:chOff x="0" y="0"/>
          <a:chExt cx="0" cy="0"/>
        </a:xfrm>
      </p:grpSpPr>
      <p:sp>
        <p:nvSpPr>
          <p:cNvPr id="3238" name="Google Shape;3238;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9" name="Google Shape;3239;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Intro: align with the mantra:</a:t>
            </a:r>
            <a:endParaRPr/>
          </a:p>
          <a:p>
            <a:pPr indent="-228600" lvl="0" marL="228600" marR="0" rtl="0" algn="l">
              <a:lnSpc>
                <a:spcPct val="100000"/>
              </a:lnSpc>
              <a:spcBef>
                <a:spcPts val="0"/>
              </a:spcBef>
              <a:spcAft>
                <a:spcPts val="0"/>
              </a:spcAft>
              <a:buClr>
                <a:schemeClr val="dk1"/>
              </a:buClr>
              <a:buSzPts val="1200"/>
              <a:buFont typeface="Arial"/>
              <a:buAutoNum type="arabicPeriod"/>
            </a:pPr>
            <a:r>
              <a:rPr b="1" lang="en-US">
                <a:latin typeface="Arial"/>
                <a:ea typeface="Arial"/>
                <a:cs typeface="Arial"/>
                <a:sym typeface="Arial"/>
              </a:rPr>
              <a:t>Today/Trend</a:t>
            </a:r>
            <a:endParaRPr/>
          </a:p>
          <a:p>
            <a:pPr indent="-228600" lvl="0" marL="228600" marR="0" rtl="0" algn="l">
              <a:lnSpc>
                <a:spcPct val="100000"/>
              </a:lnSpc>
              <a:spcBef>
                <a:spcPts val="0"/>
              </a:spcBef>
              <a:spcAft>
                <a:spcPts val="0"/>
              </a:spcAft>
              <a:buClr>
                <a:schemeClr val="dk1"/>
              </a:buClr>
              <a:buSzPts val="1200"/>
              <a:buFont typeface="Arial"/>
              <a:buAutoNum type="arabicPeriod"/>
            </a:pPr>
            <a:r>
              <a:rPr b="1" lang="en-US">
                <a:latin typeface="Arial"/>
                <a:ea typeface="Arial"/>
                <a:cs typeface="Arial"/>
                <a:sym typeface="Arial"/>
              </a:rPr>
              <a:t>Pain</a:t>
            </a:r>
            <a:endParaRPr/>
          </a:p>
          <a:p>
            <a:pPr indent="-228600" lvl="0" marL="228600" marR="0" rtl="0" algn="l">
              <a:lnSpc>
                <a:spcPct val="100000"/>
              </a:lnSpc>
              <a:spcBef>
                <a:spcPts val="0"/>
              </a:spcBef>
              <a:spcAft>
                <a:spcPts val="0"/>
              </a:spcAft>
              <a:buClr>
                <a:schemeClr val="dk1"/>
              </a:buClr>
              <a:buSzPts val="1200"/>
              <a:buFont typeface="Arial"/>
              <a:buAutoNum type="arabicPeriod"/>
            </a:pPr>
            <a:r>
              <a:rPr b="1" lang="en-US">
                <a:latin typeface="Arial"/>
                <a:ea typeface="Arial"/>
                <a:cs typeface="Arial"/>
                <a:sym typeface="Arial"/>
              </a:rPr>
              <a:t>Negative outcomes for not meeting minimum requirements</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Future vision</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Positive business outcomes</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Minimum requirements </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Proof points </a:t>
            </a:r>
            <a:endParaRPr/>
          </a:p>
          <a:p>
            <a:pPr indent="0" lvl="0" marL="0" marR="0" rtl="0" algn="l">
              <a:lnSpc>
                <a:spcPct val="100000"/>
              </a:lnSpc>
              <a:spcBef>
                <a:spcPts val="0"/>
              </a:spcBef>
              <a:spcAft>
                <a:spcPts val="0"/>
              </a:spcAft>
              <a:buClr>
                <a:schemeClr val="dk1"/>
              </a:buClr>
              <a:buSzPts val="1200"/>
              <a:buFont typeface="Calibri"/>
              <a:buNone/>
            </a:pPr>
            <a:r>
              <a:rPr lang="en-US"/>
              <a:t>Pain: Point to Point, tight coupling, lack of reuse due to poor tech/governance and complexity.</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When we look at hybrid and cloud environments.  It appears we forgotten many of the lessons of the past.  There are reasons that most data center environments were expensive, brittle, and slow. </a:t>
            </a:r>
            <a:endParaRPr/>
          </a:p>
          <a:p>
            <a:pPr indent="0" lvl="0" marL="0" marR="0" rtl="0" algn="l">
              <a:lnSpc>
                <a:spcPct val="100000"/>
              </a:lnSpc>
              <a:spcBef>
                <a:spcPts val="0"/>
              </a:spcBef>
              <a:spcAft>
                <a:spcPts val="0"/>
              </a:spcAft>
              <a:buClr>
                <a:schemeClr val="dk1"/>
              </a:buClr>
              <a:buSzPts val="1200"/>
              <a:buFont typeface="Calibri"/>
              <a:buNone/>
            </a:pPr>
            <a:r>
              <a:rPr lang="en-US"/>
              <a:t>without proper technologies and techniques, both on premise and in Cloud/SaaS environments, companies are quickly heading down the path of a brittle, hard to change and maintain approach.  Gartner calls this cloud spaghetti.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QUESTIONS TO ASK FOR QUALIFICATION AND ALIGNMENT:</a:t>
            </a:r>
            <a:endParaRPr/>
          </a:p>
          <a:p>
            <a:pPr indent="-228600" lvl="0" marL="457200" marR="0" rtl="0" algn="l">
              <a:lnSpc>
                <a:spcPct val="100000"/>
              </a:lnSpc>
              <a:spcBef>
                <a:spcPts val="0"/>
              </a:spcBef>
              <a:spcAft>
                <a:spcPts val="0"/>
              </a:spcAft>
              <a:buSzPts val="1400"/>
              <a:buNone/>
            </a:pPr>
            <a:r>
              <a:rPr lang="en-US"/>
              <a:t>What are you doing to prevent this? </a:t>
            </a:r>
            <a:endParaRPr/>
          </a:p>
          <a:p>
            <a:pPr indent="-228600" lvl="0" marL="457200" marR="0" rtl="0" algn="l">
              <a:lnSpc>
                <a:spcPct val="100000"/>
              </a:lnSpc>
              <a:spcBef>
                <a:spcPts val="0"/>
              </a:spcBef>
              <a:spcAft>
                <a:spcPts val="0"/>
              </a:spcAft>
              <a:buSzPts val="1400"/>
              <a:buNone/>
            </a:pPr>
            <a:r>
              <a:rPr lang="en-US"/>
              <a:t>What technologies to you believe are most important? </a:t>
            </a:r>
            <a:endParaRPr/>
          </a:p>
        </p:txBody>
      </p:sp>
      <p:sp>
        <p:nvSpPr>
          <p:cNvPr id="3240" name="Google Shape;3240;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3" name="Shape 3283"/>
        <p:cNvGrpSpPr/>
        <p:nvPr/>
      </p:nvGrpSpPr>
      <p:grpSpPr>
        <a:xfrm>
          <a:off x="0" y="0"/>
          <a:ext cx="0" cy="0"/>
          <a:chOff x="0" y="0"/>
          <a:chExt cx="0" cy="0"/>
        </a:xfrm>
      </p:grpSpPr>
      <p:sp>
        <p:nvSpPr>
          <p:cNvPr id="3284" name="Google Shape;3284;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5" name="Google Shape;3285;p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latin typeface="Arial"/>
                <a:ea typeface="Arial"/>
                <a:cs typeface="Arial"/>
                <a:sym typeface="Arial"/>
              </a:rPr>
              <a:t>Intro: align with the mantra:</a:t>
            </a:r>
            <a:endParaRPr/>
          </a:p>
          <a:p>
            <a:pPr indent="-228600" lvl="0" marL="228600" marR="0" rtl="0" algn="l">
              <a:lnSpc>
                <a:spcPct val="100000"/>
              </a:lnSpc>
              <a:spcBef>
                <a:spcPts val="0"/>
              </a:spcBef>
              <a:spcAft>
                <a:spcPts val="0"/>
              </a:spcAft>
              <a:buClr>
                <a:schemeClr val="dk1"/>
              </a:buClr>
              <a:buSzPts val="1200"/>
              <a:buFont typeface="Arial"/>
              <a:buAutoNum type="arabicPeriod"/>
            </a:pPr>
            <a:r>
              <a:rPr b="0" lang="en-US">
                <a:latin typeface="Arial"/>
                <a:ea typeface="Arial"/>
                <a:cs typeface="Arial"/>
                <a:sym typeface="Arial"/>
              </a:rPr>
              <a:t>Today/Trend</a:t>
            </a:r>
            <a:endParaRPr/>
          </a:p>
          <a:p>
            <a:pPr indent="-228600" lvl="0" marL="228600" marR="0" rtl="0" algn="l">
              <a:lnSpc>
                <a:spcPct val="100000"/>
              </a:lnSpc>
              <a:spcBef>
                <a:spcPts val="0"/>
              </a:spcBef>
              <a:spcAft>
                <a:spcPts val="0"/>
              </a:spcAft>
              <a:buClr>
                <a:schemeClr val="dk1"/>
              </a:buClr>
              <a:buSzPts val="1200"/>
              <a:buFont typeface="Arial"/>
              <a:buAutoNum type="arabicPeriod"/>
            </a:pPr>
            <a:r>
              <a:rPr b="0" lang="en-US">
                <a:latin typeface="Arial"/>
                <a:ea typeface="Arial"/>
                <a:cs typeface="Arial"/>
                <a:sym typeface="Arial"/>
              </a:rPr>
              <a:t>Pain</a:t>
            </a:r>
            <a:endParaRPr/>
          </a:p>
          <a:p>
            <a:pPr indent="-228600" lvl="0" marL="228600" marR="0" rtl="0" algn="l">
              <a:lnSpc>
                <a:spcPct val="100000"/>
              </a:lnSpc>
              <a:spcBef>
                <a:spcPts val="0"/>
              </a:spcBef>
              <a:spcAft>
                <a:spcPts val="0"/>
              </a:spcAft>
              <a:buClr>
                <a:schemeClr val="dk1"/>
              </a:buClr>
              <a:buSzPts val="1200"/>
              <a:buFont typeface="Arial"/>
              <a:buAutoNum type="arabicPeriod"/>
            </a:pPr>
            <a:r>
              <a:rPr b="1" lang="en-US">
                <a:latin typeface="Arial"/>
                <a:ea typeface="Arial"/>
                <a:cs typeface="Arial"/>
                <a:sym typeface="Arial"/>
              </a:rPr>
              <a:t>Negative outcomes for not meeting minimum requirements</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Future vision</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Positive business outcomes</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Minimum requirements </a:t>
            </a:r>
            <a:endParaRPr/>
          </a:p>
          <a:p>
            <a:pPr indent="-228600" lvl="0" marL="228600" marR="0" rtl="0" algn="l">
              <a:lnSpc>
                <a:spcPct val="100000"/>
              </a:lnSpc>
              <a:spcBef>
                <a:spcPts val="0"/>
              </a:spcBef>
              <a:spcAft>
                <a:spcPts val="0"/>
              </a:spcAft>
              <a:buClr>
                <a:schemeClr val="dk1"/>
              </a:buClr>
              <a:buSzPts val="1200"/>
              <a:buFont typeface="Arial"/>
              <a:buAutoNum type="arabicPeriod"/>
            </a:pPr>
            <a:r>
              <a:rPr lang="en-US">
                <a:latin typeface="Arial"/>
                <a:ea typeface="Arial"/>
                <a:cs typeface="Arial"/>
                <a:sym typeface="Arial"/>
              </a:rPr>
              <a:t>Proof points </a:t>
            </a:r>
            <a:endParaRPr/>
          </a:p>
          <a:p>
            <a:pPr indent="-152400" lvl="0" marL="228600" marR="0" rtl="0" algn="l">
              <a:lnSpc>
                <a:spcPct val="100000"/>
              </a:lnSpc>
              <a:spcBef>
                <a:spcPts val="360"/>
              </a:spcBef>
              <a:spcAft>
                <a:spcPts val="0"/>
              </a:spcAft>
              <a:buClr>
                <a:schemeClr val="dk1"/>
              </a:buClr>
              <a:buSzPts val="1200"/>
              <a:buFont typeface="Calibri"/>
              <a:buNone/>
            </a:pPr>
            <a:r>
              <a:rPr lang="en-US"/>
              <a:t>Negative outcomes:</a:t>
            </a:r>
            <a:endParaRPr/>
          </a:p>
          <a:p>
            <a:pPr indent="-152400" lvl="0" marL="228600" marR="0" rtl="0" algn="l">
              <a:lnSpc>
                <a:spcPct val="100000"/>
              </a:lnSpc>
              <a:spcBef>
                <a:spcPts val="360"/>
              </a:spcBef>
              <a:spcAft>
                <a:spcPts val="0"/>
              </a:spcAft>
              <a:buClr>
                <a:schemeClr val="dk1"/>
              </a:buClr>
              <a:buSzPts val="1200"/>
              <a:buFont typeface="Calibri"/>
              <a:buNone/>
            </a:pPr>
            <a:r>
              <a:t/>
            </a:r>
            <a:endParaRPr/>
          </a:p>
          <a:p>
            <a:pPr indent="-152400" lvl="0" marL="228600" marR="0" rtl="0" algn="l">
              <a:lnSpc>
                <a:spcPct val="100000"/>
              </a:lnSpc>
              <a:spcBef>
                <a:spcPts val="360"/>
              </a:spcBef>
              <a:spcAft>
                <a:spcPts val="0"/>
              </a:spcAft>
              <a:buClr>
                <a:schemeClr val="dk1"/>
              </a:buClr>
              <a:buSzPts val="1200"/>
              <a:buFont typeface="Calibri"/>
              <a:buNone/>
            </a:pPr>
            <a:r>
              <a:rPr lang="en-US"/>
              <a:t>And we understand what connectivity and integration challenges can cause in an organization. </a:t>
            </a:r>
            <a:endParaRPr/>
          </a:p>
          <a:p>
            <a:pPr indent="-152400" lvl="0" marL="228600" rtl="0" algn="l">
              <a:lnSpc>
                <a:spcPct val="100000"/>
              </a:lnSpc>
              <a:spcBef>
                <a:spcPts val="360"/>
              </a:spcBef>
              <a:spcAft>
                <a:spcPts val="0"/>
              </a:spcAft>
              <a:buClr>
                <a:schemeClr val="dk1"/>
              </a:buClr>
              <a:buSzPts val="1200"/>
              <a:buFont typeface="Calibri"/>
              <a:buNone/>
            </a:pPr>
            <a:r>
              <a:t/>
            </a:r>
            <a:endParaRPr/>
          </a:p>
          <a:p>
            <a:pPr indent="-152400" lvl="0" marL="228600" rtl="0" algn="l">
              <a:lnSpc>
                <a:spcPct val="100000"/>
              </a:lnSpc>
              <a:spcBef>
                <a:spcPts val="360"/>
              </a:spcBef>
              <a:spcAft>
                <a:spcPts val="0"/>
              </a:spcAft>
              <a:buClr>
                <a:schemeClr val="dk1"/>
              </a:buClr>
              <a:buSzPts val="1200"/>
              <a:buFont typeface="Calibri"/>
              <a:buNone/>
            </a:pPr>
            <a:r>
              <a:t/>
            </a:r>
            <a:endParaRPr/>
          </a:p>
          <a:p>
            <a:pPr indent="-152400" lvl="0" marL="228600" rtl="0" algn="l">
              <a:lnSpc>
                <a:spcPct val="100000"/>
              </a:lnSpc>
              <a:spcBef>
                <a:spcPts val="360"/>
              </a:spcBef>
              <a:spcAft>
                <a:spcPts val="0"/>
              </a:spcAft>
              <a:buClr>
                <a:schemeClr val="dk1"/>
              </a:buClr>
              <a:buSzPts val="1200"/>
              <a:buFont typeface="Calibri"/>
              <a:buNone/>
            </a:pPr>
            <a:r>
              <a:rPr lang="en-US"/>
              <a:t>Note/Suggestion: Open the discussion and ask if they understand this and get their feedback on what they are thinking to overcome this.</a:t>
            </a:r>
            <a:endParaRPr/>
          </a:p>
        </p:txBody>
      </p:sp>
      <p:sp>
        <p:nvSpPr>
          <p:cNvPr id="3286" name="Google Shape;3286;p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1" name="Google Shape;79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0" name="Google Shape;80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Firstly lets start with the definition , so we are all on the same page - what is an Connected Intelligent Organisation?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Proof points on customers: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SEPA - </a:t>
            </a:r>
            <a:r>
              <a:rPr lang="en-US" u="sng">
                <a:solidFill>
                  <a:schemeClr val="hlink"/>
                </a:solidFill>
                <a:hlinkClick r:id="rId2"/>
              </a:rPr>
              <a:t>https://www.computerworld.com/article/3433261/scottish-environment-agency-unlocks-value-of-data-with-tibco-software.html</a:t>
            </a:r>
            <a:r>
              <a:rPr lang="en-US"/>
              <a:t> </a:t>
            </a:r>
            <a:endParaRPr/>
          </a:p>
          <a:p>
            <a:pPr indent="0" lvl="0" marL="0" rtl="0" algn="l">
              <a:lnSpc>
                <a:spcPct val="100000"/>
              </a:lnSpc>
              <a:spcBef>
                <a:spcPts val="0"/>
              </a:spcBef>
              <a:spcAft>
                <a:spcPts val="0"/>
              </a:spcAft>
              <a:buSzPts val="1400"/>
              <a:buNone/>
            </a:pPr>
            <a:r>
              <a:t/>
            </a:r>
            <a:endParaRPr/>
          </a:p>
        </p:txBody>
      </p:sp>
      <p:sp>
        <p:nvSpPr>
          <p:cNvPr id="808" name="Google Shape;80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4" name="Google Shape;824;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TIBCO has one mission: enable digital transformation. But it does it in a unique way, that guarantees for its customers:</a:t>
            </a:r>
            <a:endParaRPr/>
          </a:p>
          <a:p>
            <a:pPr indent="-171450" lvl="0" marL="171450" rtl="0" algn="l">
              <a:lnSpc>
                <a:spcPct val="100000"/>
              </a:lnSpc>
              <a:spcBef>
                <a:spcPts val="0"/>
              </a:spcBef>
              <a:spcAft>
                <a:spcPts val="0"/>
              </a:spcAft>
              <a:buClr>
                <a:schemeClr val="dk1"/>
              </a:buClr>
              <a:buSzPts val="1200"/>
              <a:buFont typeface="Arial"/>
              <a:buChar char="•"/>
            </a:pPr>
            <a:r>
              <a:rPr b="0" i="0" lang="en-US" sz="1200" u="none" strike="noStrike">
                <a:solidFill>
                  <a:schemeClr val="dk1"/>
                </a:solidFill>
                <a:latin typeface="Calibri"/>
                <a:ea typeface="Calibri"/>
                <a:cs typeface="Calibri"/>
                <a:sym typeface="Calibri"/>
              </a:rPr>
              <a:t>They remain in control of their data</a:t>
            </a:r>
            <a:endParaRPr/>
          </a:p>
          <a:p>
            <a:pPr indent="-171450" lvl="0" marL="171450" rtl="0" algn="l">
              <a:lnSpc>
                <a:spcPct val="100000"/>
              </a:lnSpc>
              <a:spcBef>
                <a:spcPts val="0"/>
              </a:spcBef>
              <a:spcAft>
                <a:spcPts val="0"/>
              </a:spcAft>
              <a:buClr>
                <a:schemeClr val="dk1"/>
              </a:buClr>
              <a:buSzPts val="1200"/>
              <a:buFont typeface="Arial"/>
              <a:buChar char="•"/>
            </a:pPr>
            <a:r>
              <a:rPr b="0" i="0" lang="en-US" sz="1200" u="none" strike="noStrike">
                <a:solidFill>
                  <a:schemeClr val="dk1"/>
                </a:solidFill>
                <a:latin typeface="Calibri"/>
                <a:ea typeface="Calibri"/>
                <a:cs typeface="Calibri"/>
                <a:sym typeface="Calibri"/>
              </a:rPr>
              <a:t>They drive their own conclusion from the data, without bias</a:t>
            </a:r>
            <a:endParaRPr/>
          </a:p>
          <a:p>
            <a:pPr indent="-171450" lvl="0" marL="171450" rtl="0" algn="l">
              <a:lnSpc>
                <a:spcPct val="100000"/>
              </a:lnSpc>
              <a:spcBef>
                <a:spcPts val="0"/>
              </a:spcBef>
              <a:spcAft>
                <a:spcPts val="0"/>
              </a:spcAft>
              <a:buClr>
                <a:schemeClr val="dk1"/>
              </a:buClr>
              <a:buSzPts val="1200"/>
              <a:buFont typeface="Arial"/>
              <a:buChar char="•"/>
            </a:pPr>
            <a:r>
              <a:rPr b="0" i="0" lang="en-US" sz="1200" u="none" strike="noStrike">
                <a:solidFill>
                  <a:schemeClr val="dk1"/>
                </a:solidFill>
                <a:latin typeface="Calibri"/>
                <a:ea typeface="Calibri"/>
                <a:cs typeface="Calibri"/>
                <a:sym typeface="Calibri"/>
              </a:rPr>
              <a:t>They are not constrained in the direction or speed of their innovation</a:t>
            </a:r>
            <a:endParaRPr/>
          </a:p>
          <a:p>
            <a:pPr indent="0" lvl="0" marL="0" rtl="0" algn="l">
              <a:lnSpc>
                <a:spcPct val="100000"/>
              </a:lnSpc>
              <a:spcBef>
                <a:spcPts val="0"/>
              </a:spcBef>
              <a:spcAft>
                <a:spcPts val="0"/>
              </a:spcAft>
              <a:buClr>
                <a:schemeClr val="dk1"/>
              </a:buClr>
              <a:buSzPts val="1200"/>
              <a:buFont typeface="Arial"/>
              <a:buNone/>
            </a:pPr>
            <a:r>
              <a:rPr b="0" i="0" lang="en-US" sz="1200" u="none" strike="noStrike">
                <a:solidFill>
                  <a:schemeClr val="dk1"/>
                </a:solidFill>
                <a:latin typeface="Calibri"/>
                <a:ea typeface="Calibri"/>
                <a:cs typeface="Calibri"/>
                <a:sym typeface="Calibri"/>
              </a:rPr>
              <a:t>In other words, they are digitally sovereign.</a:t>
            </a:r>
            <a:endParaRPr/>
          </a:p>
          <a:p>
            <a:pPr indent="0" lvl="0" marL="0" rtl="0" algn="l">
              <a:lnSpc>
                <a:spcPct val="100000"/>
              </a:lnSpc>
              <a:spcBef>
                <a:spcPts val="0"/>
              </a:spcBef>
              <a:spcAft>
                <a:spcPts val="0"/>
              </a:spcAft>
              <a:buClr>
                <a:schemeClr val="dk1"/>
              </a:buClr>
              <a:buSzPts val="1200"/>
              <a:buFont typeface="Calibri"/>
              <a:buNone/>
            </a:pPr>
            <a:r>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TIBCO guarantees this digital sovereignty with three elements:</a:t>
            </a:r>
            <a:endParaRPr/>
          </a:p>
          <a:p>
            <a:pPr indent="-171450" lvl="0" marL="171450" rtl="0" algn="l">
              <a:lnSpc>
                <a:spcPct val="100000"/>
              </a:lnSpc>
              <a:spcBef>
                <a:spcPts val="0"/>
              </a:spcBef>
              <a:spcAft>
                <a:spcPts val="0"/>
              </a:spcAft>
              <a:buClr>
                <a:schemeClr val="dk1"/>
              </a:buClr>
              <a:buSzPts val="1200"/>
              <a:buFont typeface="Arial"/>
              <a:buChar char="•"/>
            </a:pPr>
            <a:r>
              <a:rPr b="1" i="0" lang="en-US" sz="1200" u="none" strike="noStrike">
                <a:solidFill>
                  <a:schemeClr val="dk1"/>
                </a:solidFill>
                <a:latin typeface="Calibri"/>
                <a:ea typeface="Calibri"/>
                <a:cs typeface="Calibri"/>
                <a:sym typeface="Calibri"/>
              </a:rPr>
              <a:t>Comprehensive Platform</a:t>
            </a:r>
            <a:r>
              <a:rPr b="0" i="0" lang="en-US" sz="1200" u="none" strike="noStrike">
                <a:solidFill>
                  <a:schemeClr val="dk1"/>
                </a:solidFill>
                <a:latin typeface="Calibri"/>
                <a:ea typeface="Calibri"/>
                <a:cs typeface="Calibri"/>
                <a:sym typeface="Calibri"/>
              </a:rPr>
              <a:t>. TIBCO does not sell applications. TIBCO does not sell cloud workloads. TIBCO sells only one thing: a digital business platform with the capabilities to support your Digital Journey</a:t>
            </a:r>
            <a:endParaRPr/>
          </a:p>
          <a:p>
            <a:pPr indent="-171450" lvl="0" marL="171450" rtl="0" algn="l">
              <a:lnSpc>
                <a:spcPct val="100000"/>
              </a:lnSpc>
              <a:spcBef>
                <a:spcPts val="0"/>
              </a:spcBef>
              <a:spcAft>
                <a:spcPts val="0"/>
              </a:spcAft>
              <a:buClr>
                <a:schemeClr val="dk1"/>
              </a:buClr>
              <a:buSzPts val="1200"/>
              <a:buFont typeface="Arial"/>
              <a:buChar char="•"/>
            </a:pPr>
            <a:r>
              <a:rPr b="1" i="0" lang="en-US" sz="1200" u="none" strike="noStrike">
                <a:solidFill>
                  <a:schemeClr val="dk1"/>
                </a:solidFill>
                <a:latin typeface="Calibri"/>
                <a:ea typeface="Calibri"/>
                <a:cs typeface="Calibri"/>
                <a:sym typeface="Calibri"/>
              </a:rPr>
              <a:t>Accelerated Innovation</a:t>
            </a:r>
            <a:r>
              <a:rPr b="0" i="0" lang="en-US" sz="1200" u="none" strike="noStrike">
                <a:solidFill>
                  <a:schemeClr val="dk1"/>
                </a:solidFill>
                <a:latin typeface="Calibri"/>
                <a:ea typeface="Calibri"/>
                <a:cs typeface="Calibri"/>
                <a:sym typeface="Calibri"/>
              </a:rPr>
              <a:t>. TIBCO is agnostic to technologies to keep customer possibilities as broad as possible. TIBCO connects to any data, any technology.</a:t>
            </a:r>
            <a:endParaRPr/>
          </a:p>
          <a:p>
            <a:pPr indent="-171450" lvl="0" marL="171450" rtl="0" algn="l">
              <a:lnSpc>
                <a:spcPct val="100000"/>
              </a:lnSpc>
              <a:spcBef>
                <a:spcPts val="0"/>
              </a:spcBef>
              <a:spcAft>
                <a:spcPts val="0"/>
              </a:spcAft>
              <a:buClr>
                <a:schemeClr val="dk1"/>
              </a:buClr>
              <a:buSzPts val="1200"/>
              <a:buFont typeface="Arial"/>
              <a:buChar char="•"/>
            </a:pPr>
            <a:r>
              <a:rPr b="1" i="0" lang="en-US" sz="1200" u="none" strike="noStrike">
                <a:solidFill>
                  <a:schemeClr val="dk1"/>
                </a:solidFill>
                <a:latin typeface="Calibri"/>
                <a:ea typeface="Calibri"/>
                <a:cs typeface="Calibri"/>
                <a:sym typeface="Calibri"/>
              </a:rPr>
              <a:t>Freedom</a:t>
            </a:r>
            <a:r>
              <a:rPr b="0" i="0" lang="en-US" sz="1200" u="none" strike="noStrike">
                <a:solidFill>
                  <a:schemeClr val="dk1"/>
                </a:solidFill>
                <a:latin typeface="Calibri"/>
                <a:ea typeface="Calibri"/>
                <a:cs typeface="Calibri"/>
                <a:sym typeface="Calibri"/>
              </a:rPr>
              <a:t>. TIBCO’s platform is open by design. Our core capabilities are available as open source technologies (messaging, integration, analytics). All our components are open so that customers and partners can extend them. This vast community accelerates innovation, for the benefit of all of our customers!</a:t>
            </a:r>
            <a:endParaRPr/>
          </a:p>
          <a:p>
            <a:pPr indent="-95250" lvl="0" marL="171450" rtl="0" algn="l">
              <a:lnSpc>
                <a:spcPct val="100000"/>
              </a:lnSpc>
              <a:spcBef>
                <a:spcPts val="0"/>
              </a:spcBef>
              <a:spcAft>
                <a:spcPts val="0"/>
              </a:spcAft>
              <a:buClr>
                <a:schemeClr val="dk1"/>
              </a:buClr>
              <a:buSzPts val="1200"/>
              <a:buFont typeface="Arial"/>
              <a:buNone/>
            </a:pPr>
            <a:r>
              <a:t/>
            </a:r>
            <a:endParaRPr b="0" i="0" sz="1200" u="none" strike="noStrike">
              <a:solidFill>
                <a:schemeClr val="dk1"/>
              </a:solidFill>
              <a:latin typeface="Calibri"/>
              <a:ea typeface="Calibri"/>
              <a:cs typeface="Calibri"/>
              <a:sym typeface="Calibri"/>
            </a:endParaRPr>
          </a:p>
          <a:p>
            <a:pPr indent="-95250" lvl="0" marL="171450" rtl="0" algn="l">
              <a:lnSpc>
                <a:spcPct val="100000"/>
              </a:lnSpc>
              <a:spcBef>
                <a:spcPts val="0"/>
              </a:spcBef>
              <a:spcAft>
                <a:spcPts val="0"/>
              </a:spcAft>
              <a:buClr>
                <a:schemeClr val="dk1"/>
              </a:buClr>
              <a:buSzPts val="1200"/>
              <a:buFont typeface="Arial"/>
              <a:buNone/>
            </a:pPr>
            <a:r>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825" name="Google Shape;825;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2" name="Google Shape;84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 name="Google Shape;850;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51" name="Google Shape;851;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7" name="Google Shape;877;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US"/>
              <a:t>Today, with the TIBCO Intelligence Cloud, we have a comprehensive digital business platform.</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b="1" lang="en-US"/>
              <a:t>Different user personas: </a:t>
            </a:r>
            <a:r>
              <a:rPr lang="en-US"/>
              <a:t>developers, analysts and end users Scribe fully integrated </a:t>
            </a:r>
            <a:r>
              <a:rPr b="1" lang="en-US"/>
              <a:t>Connect and assemble: </a:t>
            </a:r>
            <a:r>
              <a:rPr lang="en-US"/>
              <a:t>By connecting existing technologies with new technologies to create new services to enrich the customer experience with the best that you and your ecosystem have to offer to present data as a product, your business can now be fast and to scale connect and assemble. This is how ideas become innovations! Learn and adapt: ​​The data your business has access to today is a gold mine to understand the signals that power your business. Data Science and Analytics enable your business to continually learn and adapt quickly. This identifies potential innovations and measures their value! Sense and respond: The algorithm revealed by the learning and adaptive abilities can be used meaningfully to understand a positive or negative context and respond to it at the moment. This allows your company to recognize immediately and respond appropriately. In this way, innovations transform customer experiences or processes!</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454545"/>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lang="en-US" sz="1200">
                <a:solidFill>
                  <a:schemeClr val="dk1"/>
                </a:solidFill>
                <a:latin typeface="Verdana"/>
                <a:ea typeface="Verdana"/>
                <a:cs typeface="Verdana"/>
                <a:sym typeface="Verdana"/>
              </a:rPr>
              <a:t>Unify</a:t>
            </a:r>
            <a:r>
              <a:rPr lang="en-US" sz="1200">
                <a:solidFill>
                  <a:schemeClr val="dk1"/>
                </a:solidFill>
                <a:latin typeface="Verdana"/>
                <a:ea typeface="Verdana"/>
                <a:cs typeface="Verdana"/>
                <a:sym typeface="Verdana"/>
              </a:rPr>
              <a:t> Is a set of capabilities that enable organizations to provide timely and secure access to accurate, and consistent data required to drive business processes in operations, analytics, and governance.</a:t>
            </a:r>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454545"/>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000000"/>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878" name="Google Shape;878;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Google Shape;915;p16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16" name="Google Shape;916;p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p165: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41" name="Google Shape;941;p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706" name="Google Shape;70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0" name="Google Shape;101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And soon it will be time to scale these ideas. That’s where the </a:t>
            </a:r>
            <a:r>
              <a:rPr lang="en-US">
                <a:latin typeface="Verdana"/>
                <a:ea typeface="Verdana"/>
                <a:cs typeface="Verdana"/>
                <a:sym typeface="Verdana"/>
              </a:rPr>
              <a:t>Connected Intelligence Cloud </a:t>
            </a:r>
            <a:r>
              <a:rPr b="0" i="0" lang="en-US" sz="1200" u="none" cap="none" strike="noStrike">
                <a:solidFill>
                  <a:schemeClr val="dk1"/>
                </a:solidFill>
                <a:latin typeface="Calibri"/>
                <a:ea typeface="Calibri"/>
                <a:cs typeface="Calibri"/>
                <a:sym typeface="Calibri"/>
              </a:rPr>
              <a:t> differentiates again by allowing you to deploy your applications anywhere and everywhere from AWS (or your infrastructure of choice). The </a:t>
            </a:r>
            <a:r>
              <a:rPr lang="en-US">
                <a:latin typeface="Verdana"/>
                <a:ea typeface="Verdana"/>
                <a:cs typeface="Verdana"/>
                <a:sym typeface="Verdana"/>
              </a:rPr>
              <a:t>Connected Intelligence Cloud </a:t>
            </a:r>
            <a:r>
              <a:rPr b="0" i="0" lang="en-US" sz="1200" u="none" cap="none" strike="noStrike">
                <a:solidFill>
                  <a:schemeClr val="dk1"/>
                </a:solidFill>
                <a:latin typeface="Calibri"/>
                <a:ea typeface="Calibri"/>
                <a:cs typeface="Calibri"/>
                <a:sym typeface="Calibri"/>
              </a:rPr>
              <a:t>can fit in your current and future architectures thanks to private cloud or hybrid deployment. </a:t>
            </a:r>
            <a:r>
              <a:rPr lang="en-US">
                <a:latin typeface="Verdana"/>
                <a:ea typeface="Verdana"/>
                <a:cs typeface="Verdana"/>
                <a:sym typeface="Verdana"/>
              </a:rPr>
              <a:t>Connected Intelligence Cloud components</a:t>
            </a:r>
            <a:r>
              <a:rPr b="0" i="0" lang="en-US" sz="1200" u="none" cap="none" strike="noStrike">
                <a:solidFill>
                  <a:schemeClr val="dk1"/>
                </a:solidFill>
                <a:latin typeface="Calibri"/>
                <a:ea typeface="Calibri"/>
                <a:cs typeface="Calibri"/>
                <a:sym typeface="Calibri"/>
              </a:rPr>
              <a:t> can be:</a:t>
            </a:r>
            <a:endParaRPr/>
          </a:p>
          <a:p>
            <a:pPr indent="-171450" lvl="0" marL="171450"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Used as a service</a:t>
            </a:r>
            <a:endParaRPr/>
          </a:p>
          <a:p>
            <a:pPr indent="-171450" lvl="0" marL="171450"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Deployed in a hybrid architecture hosted both on premises and in the cloud.</a:t>
            </a:r>
            <a:endParaRPr/>
          </a:p>
          <a:p>
            <a:pPr indent="-171450" lvl="0" marL="171450" marR="0" rtl="0" algn="l">
              <a:lnSpc>
                <a:spcPct val="100000"/>
              </a:lnSpc>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And in some cases, can even be embedded in devices</a:t>
            </a:r>
            <a:endParaRPr/>
          </a:p>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You can adapt the Connected Intelligence Cloud to the cloud architecture your business requires. And when the context changes, you can adapt quickly. The flexibility of </a:t>
            </a:r>
            <a:r>
              <a:rPr lang="en-US">
                <a:latin typeface="Verdana"/>
                <a:ea typeface="Verdana"/>
                <a:cs typeface="Verdana"/>
                <a:sym typeface="Verdana"/>
              </a:rPr>
              <a:t>Connected Intelligence Cloud </a:t>
            </a:r>
            <a:r>
              <a:rPr b="0" i="0" lang="en-US" sz="1200" u="none" cap="none" strike="noStrike">
                <a:solidFill>
                  <a:schemeClr val="dk1"/>
                </a:solidFill>
                <a:latin typeface="Calibri"/>
                <a:ea typeface="Calibri"/>
                <a:cs typeface="Calibri"/>
                <a:sym typeface="Calibri"/>
              </a:rPr>
              <a:t>deployment allows businesses to constantly adapt their infrastructure to the business context, to deploy what matters where it’s needed while knowing exactly how much it will cost. The availability, the performance, as well as the cost efficiency of your digital initiatives is guaranteed by the </a:t>
            </a:r>
            <a:r>
              <a:rPr lang="en-US">
                <a:latin typeface="Verdana"/>
                <a:ea typeface="Verdana"/>
                <a:cs typeface="Verdana"/>
                <a:sym typeface="Verdana"/>
              </a:rPr>
              <a:t>Connected Intelligence Cloud.</a:t>
            </a:r>
            <a:endParaRPr b="0" i="0" sz="1200" u="none" cap="none" strike="noStrike">
              <a:solidFill>
                <a:schemeClr val="dk1"/>
              </a:solidFill>
              <a:latin typeface="Calibri"/>
              <a:ea typeface="Calibri"/>
              <a:cs typeface="Calibri"/>
              <a:sym typeface="Calibri"/>
            </a:endParaRPr>
          </a:p>
          <a:p>
            <a:pPr indent="-171450" lvl="0" marL="17145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011" name="Google Shape;101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Google Shape;105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6" name="Google Shape;105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This is the Gartner Bi-modal architecture.  TIBCO supports this!!!  We offer a iPaaS platform that can work with Mode 1 and Mode 2 scenarios.   Mode 1 supports system API - these require a IT integration specialist to construct while mode 2 are API and features that change rapidly and can be more focused at department level work loads - TIBCO supports this.   This type of architecture supports agility, speed and reuse.  At the same time breaks the bottle neck of traditional IT work load.  More employees can now participate in API development.   Lets look at a use case.</a:t>
            </a:r>
            <a:endParaRPr/>
          </a:p>
          <a:p>
            <a:pPr indent="-228600" lvl="0" marL="457200" marR="0" rtl="0" algn="l">
              <a:lnSpc>
                <a:spcPct val="100000"/>
              </a:lnSpc>
              <a:spcBef>
                <a:spcPts val="0"/>
              </a:spcBef>
              <a:spcAft>
                <a:spcPts val="0"/>
              </a:spcAft>
              <a:buSzPts val="1400"/>
              <a:buNone/>
            </a:pPr>
            <a:r>
              <a:t/>
            </a:r>
            <a:endParaRPr/>
          </a:p>
        </p:txBody>
      </p:sp>
      <p:sp>
        <p:nvSpPr>
          <p:cNvPr id="1057" name="Google Shape;105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This is the Gartner Bi-modal architecture.  TIBCO supports this!!!  We offer a iPaaS platform that can work with Mode 1 and Mode 2 scenarios.   Mode 1 supports system API - these require a IT integration specialist to construct while mode 2 are API and features that change rapidly and can be more focused at department level work loads - TIBCO supports this.   This type of architecture supports agility, speed and reuse.  At the same time breaks the bottle neck of traditional IT work load.  More employees can now participate in API development.   Lets look at a use case.</a:t>
            </a:r>
            <a:endParaRPr/>
          </a:p>
          <a:p>
            <a:pPr indent="-228600" lvl="0" marL="457200" marR="0" rtl="0" algn="l">
              <a:lnSpc>
                <a:spcPct val="100000"/>
              </a:lnSpc>
              <a:spcBef>
                <a:spcPts val="0"/>
              </a:spcBef>
              <a:spcAft>
                <a:spcPts val="0"/>
              </a:spcAft>
              <a:buSzPts val="1400"/>
              <a:buNone/>
            </a:pPr>
            <a:r>
              <a:t/>
            </a:r>
            <a:endParaRPr/>
          </a:p>
        </p:txBody>
      </p:sp>
      <p:sp>
        <p:nvSpPr>
          <p:cNvPr id="1096" name="Google Shape;109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8" name="Google Shape;114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sz="1200">
                <a:latin typeface="Verdana"/>
                <a:ea typeface="Verdana"/>
                <a:cs typeface="Verdana"/>
                <a:sym typeface="Verdana"/>
              </a:rPr>
              <a:t>The key use cases of an API Platform are bi-furcated but highly connected</a:t>
            </a:r>
            <a:endParaRPr/>
          </a:p>
          <a:p>
            <a:pPr indent="-228600" lvl="0" marL="457200" marR="0" rtl="0" algn="l">
              <a:lnSpc>
                <a:spcPct val="100000"/>
              </a:lnSpc>
              <a:spcBef>
                <a:spcPts val="0"/>
              </a:spcBef>
              <a:spcAft>
                <a:spcPts val="0"/>
              </a:spcAft>
              <a:buSzPts val="1400"/>
              <a:buNone/>
            </a:pPr>
            <a:r>
              <a:rPr lang="en-US" sz="1200">
                <a:latin typeface="Verdana"/>
                <a:ea typeface="Verdana"/>
                <a:cs typeface="Verdana"/>
                <a:sym typeface="Verdana"/>
              </a:rPr>
              <a:t>Your API or integration Architect persona is focused on developing and integrating api-led services and enterprise apps at scale</a:t>
            </a:r>
            <a:endParaRPr sz="1200">
              <a:latin typeface="Verdana"/>
              <a:ea typeface="Verdana"/>
              <a:cs typeface="Verdana"/>
              <a:sym typeface="Verdana"/>
            </a:endParaRPr>
          </a:p>
          <a:p>
            <a:pPr indent="-228600" lvl="0" marL="457200" marR="0" rtl="0" algn="l">
              <a:lnSpc>
                <a:spcPct val="100000"/>
              </a:lnSpc>
              <a:spcBef>
                <a:spcPts val="0"/>
              </a:spcBef>
              <a:spcAft>
                <a:spcPts val="0"/>
              </a:spcAft>
              <a:buSzPts val="1400"/>
              <a:buNone/>
            </a:pPr>
            <a:r>
              <a:rPr lang="en-US" sz="1200">
                <a:latin typeface="Verdana"/>
                <a:ea typeface="Verdana"/>
                <a:cs typeface="Verdana"/>
                <a:sym typeface="Verdana"/>
              </a:rPr>
              <a:t>An API Product Manager might sit within the LOB with a revenue or attainment goal, focused on turning enterprise services into digital platform for external partners or developers to build on</a:t>
            </a:r>
            <a:endParaRPr/>
          </a:p>
          <a:p>
            <a:pPr indent="-228600" lvl="0" marL="457200" marR="0" rtl="0" algn="l">
              <a:lnSpc>
                <a:spcPct val="100000"/>
              </a:lnSpc>
              <a:spcBef>
                <a:spcPts val="0"/>
              </a:spcBef>
              <a:spcAft>
                <a:spcPts val="0"/>
              </a:spcAft>
              <a:buSzPts val="1400"/>
              <a:buNone/>
            </a:pPr>
            <a:r>
              <a:rPr lang="en-US" sz="1200">
                <a:latin typeface="Verdana"/>
                <a:ea typeface="Verdana"/>
                <a:cs typeface="Verdana"/>
                <a:sym typeface="Verdana"/>
              </a:rPr>
              <a:t>These users might even work for the same company, managing APIs in different ways, but often the services and apps overlap, and should be managed as such, through a single pane of glass</a:t>
            </a:r>
            <a:endParaRPr/>
          </a:p>
          <a:p>
            <a:pPr indent="-228600" lvl="0" marL="457200" marR="0" rtl="0" algn="l">
              <a:lnSpc>
                <a:spcPct val="100000"/>
              </a:lnSpc>
              <a:spcBef>
                <a:spcPts val="0"/>
              </a:spcBef>
              <a:spcAft>
                <a:spcPts val="0"/>
              </a:spcAft>
              <a:buSzPts val="1400"/>
              <a:buNone/>
            </a:pPr>
            <a:r>
              <a:t/>
            </a:r>
            <a:endParaRPr/>
          </a:p>
        </p:txBody>
      </p:sp>
      <p:sp>
        <p:nvSpPr>
          <p:cNvPr id="1149" name="Google Shape;1149;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Google Shape;118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9" name="Google Shape;118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The capabilities of the Connected Intelligence Cloud can be grouped in 2 domains:</a:t>
            </a:r>
            <a:endParaRPr/>
          </a:p>
          <a:p>
            <a:pPr indent="-171450" lvl="0" marL="171450" rtl="0" algn="l">
              <a:lnSpc>
                <a:spcPct val="100000"/>
              </a:lnSpc>
              <a:spcBef>
                <a:spcPts val="0"/>
              </a:spcBef>
              <a:spcAft>
                <a:spcPts val="0"/>
              </a:spcAft>
              <a:buSzPts val="1400"/>
              <a:buFont typeface="Arial"/>
              <a:buChar char="•"/>
            </a:pPr>
            <a:r>
              <a:rPr b="1" lang="en-US"/>
              <a:t>Interconnect Everything, </a:t>
            </a:r>
            <a:r>
              <a:rPr b="0" lang="en-US"/>
              <a:t>and everyone</a:t>
            </a:r>
            <a:r>
              <a:rPr b="1" lang="en-US"/>
              <a:t>. </a:t>
            </a:r>
            <a:r>
              <a:rPr lang="en-US"/>
              <a:t>Any data, any system, any device, any technology can be connected and leveraged in applications, processes, or APIs. Put differently, we connect stuff and create smart applications. We provide the ideal set of capabilities to drive innovative initiatives around blockchain and IoT.</a:t>
            </a:r>
            <a:endParaRPr/>
          </a:p>
          <a:p>
            <a:pPr indent="-171450" lvl="0" marL="171450" rtl="0" algn="l">
              <a:lnSpc>
                <a:spcPct val="100000"/>
              </a:lnSpc>
              <a:spcBef>
                <a:spcPts val="0"/>
              </a:spcBef>
              <a:spcAft>
                <a:spcPts val="0"/>
              </a:spcAft>
              <a:buSzPts val="1400"/>
              <a:buFont typeface="Arial"/>
              <a:buChar char="•"/>
            </a:pPr>
            <a:r>
              <a:rPr b="1" lang="en-US"/>
              <a:t>Augment Intelligence</a:t>
            </a:r>
            <a:r>
              <a:rPr lang="en-US"/>
              <a:t>, with a set of analytics capabilities that range from a visual way to understand and consume data, to the ability to understand and act in real time with streaming analytics, to even the ability to power applications with analytics. We provide the ideal set of capabilities to leverage data science in the enterprise to make the business smarter with Machine Learning and Artificial Intelligence.</a:t>
            </a:r>
            <a:endParaRPr/>
          </a:p>
          <a:p>
            <a:pPr indent="-82550" lvl="0" marL="171450" rtl="0" algn="l">
              <a:lnSpc>
                <a:spcPct val="100000"/>
              </a:lnSpc>
              <a:spcBef>
                <a:spcPts val="0"/>
              </a:spcBef>
              <a:spcAft>
                <a:spcPts val="0"/>
              </a:spcAft>
              <a:buSzPts val="1400"/>
              <a:buFont typeface="Arial"/>
              <a:buNone/>
            </a:pPr>
            <a:r>
              <a:t/>
            </a:r>
            <a:endParaRPr/>
          </a:p>
          <a:p>
            <a:pPr indent="0" lvl="0" marL="0" marR="0" rtl="0" algn="l">
              <a:lnSpc>
                <a:spcPct val="100000"/>
              </a:lnSpc>
              <a:spcBef>
                <a:spcPts val="0"/>
              </a:spcBef>
              <a:spcAft>
                <a:spcPts val="0"/>
              </a:spcAft>
              <a:buClr>
                <a:schemeClr val="dk1"/>
              </a:buClr>
              <a:buSzPts val="1200"/>
              <a:buFont typeface="Arial"/>
              <a:buNone/>
            </a:pPr>
            <a:r>
              <a:rPr lang="en-US"/>
              <a:t>All of those capabilities are available via in the same platform, so businesses can start with what they need to address initial use cases with the confidence that they will be able to scale and expand as they need. This ability to adopt capabilities gradually is essential to innovation because it allows testing new ideas quickly, and scaling them when they’re good.</a:t>
            </a:r>
            <a:endParaRPr/>
          </a:p>
          <a:p>
            <a:pPr indent="0" lvl="0" marL="0" rtl="0" algn="l">
              <a:lnSpc>
                <a:spcPct val="100000"/>
              </a:lnSpc>
              <a:spcBef>
                <a:spcPts val="0"/>
              </a:spcBef>
              <a:spcAft>
                <a:spcPts val="0"/>
              </a:spcAft>
              <a:buSzPts val="1400"/>
              <a:buFont typeface="Arial"/>
              <a:buNone/>
            </a:pPr>
            <a:r>
              <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t/>
            </a:r>
            <a:endParaRPr/>
          </a:p>
        </p:txBody>
      </p:sp>
      <p:sp>
        <p:nvSpPr>
          <p:cNvPr id="1190" name="Google Shape;1190;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4" name="Shape 1224"/>
        <p:cNvGrpSpPr/>
        <p:nvPr/>
      </p:nvGrpSpPr>
      <p:grpSpPr>
        <a:xfrm>
          <a:off x="0" y="0"/>
          <a:ext cx="0" cy="0"/>
          <a:chOff x="0" y="0"/>
          <a:chExt cx="0" cy="0"/>
        </a:xfrm>
      </p:grpSpPr>
      <p:sp>
        <p:nvSpPr>
          <p:cNvPr id="1225" name="Google Shape;122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6" name="Google Shape;122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1" name="Shape 1231"/>
        <p:cNvGrpSpPr/>
        <p:nvPr/>
      </p:nvGrpSpPr>
      <p:grpSpPr>
        <a:xfrm>
          <a:off x="0" y="0"/>
          <a:ext cx="0" cy="0"/>
          <a:chOff x="0" y="0"/>
          <a:chExt cx="0" cy="0"/>
        </a:xfrm>
      </p:grpSpPr>
      <p:sp>
        <p:nvSpPr>
          <p:cNvPr id="1232" name="Google Shape;123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3" name="Google Shape;1233;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4" name="Google Shape;1234;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Google Shape;124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0" name="Google Shape;1250;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1" name="Google Shape;1251;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8" name="Shape 1278"/>
        <p:cNvGrpSpPr/>
        <p:nvPr/>
      </p:nvGrpSpPr>
      <p:grpSpPr>
        <a:xfrm>
          <a:off x="0" y="0"/>
          <a:ext cx="0" cy="0"/>
          <a:chOff x="0" y="0"/>
          <a:chExt cx="0" cy="0"/>
        </a:xfrm>
      </p:grpSpPr>
      <p:sp>
        <p:nvSpPr>
          <p:cNvPr id="1279" name="Google Shape;127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0" name="Google Shape;1280;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1" name="Google Shape;1281;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9" name="Shape 1289"/>
        <p:cNvGrpSpPr/>
        <p:nvPr/>
      </p:nvGrpSpPr>
      <p:grpSpPr>
        <a:xfrm>
          <a:off x="0" y="0"/>
          <a:ext cx="0" cy="0"/>
          <a:chOff x="0" y="0"/>
          <a:chExt cx="0" cy="0"/>
        </a:xfrm>
      </p:grpSpPr>
      <p:sp>
        <p:nvSpPr>
          <p:cNvPr id="1290" name="Google Shape;129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1" name="Google Shape;1291;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2" name="Google Shape;1292;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2" name="Google Shape;71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3" name="Shape 1303"/>
        <p:cNvGrpSpPr/>
        <p:nvPr/>
      </p:nvGrpSpPr>
      <p:grpSpPr>
        <a:xfrm>
          <a:off x="0" y="0"/>
          <a:ext cx="0" cy="0"/>
          <a:chOff x="0" y="0"/>
          <a:chExt cx="0" cy="0"/>
        </a:xfrm>
      </p:grpSpPr>
      <p:sp>
        <p:nvSpPr>
          <p:cNvPr id="1304" name="Google Shape;1304;p28:notes"/>
          <p:cNvSpPr/>
          <p:nvPr>
            <p:ph idx="2" type="sldImg"/>
          </p:nvPr>
        </p:nvSpPr>
        <p:spPr>
          <a:xfrm>
            <a:off x="236538" y="144463"/>
            <a:ext cx="6384925" cy="35909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p28:notes"/>
          <p:cNvSpPr txBox="1"/>
          <p:nvPr>
            <p:ph idx="1" type="body"/>
          </p:nvPr>
        </p:nvSpPr>
        <p:spPr>
          <a:xfrm>
            <a:off x="215900" y="3946525"/>
            <a:ext cx="6426300" cy="504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2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2" name="Shape 1352"/>
        <p:cNvGrpSpPr/>
        <p:nvPr/>
      </p:nvGrpSpPr>
      <p:grpSpPr>
        <a:xfrm>
          <a:off x="0" y="0"/>
          <a:ext cx="0" cy="0"/>
          <a:chOff x="0" y="0"/>
          <a:chExt cx="0" cy="0"/>
        </a:xfrm>
      </p:grpSpPr>
      <p:sp>
        <p:nvSpPr>
          <p:cNvPr id="1353" name="Google Shape;135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4" name="Google Shape;135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9" name="Shape 1359"/>
        <p:cNvGrpSpPr/>
        <p:nvPr/>
      </p:nvGrpSpPr>
      <p:grpSpPr>
        <a:xfrm>
          <a:off x="0" y="0"/>
          <a:ext cx="0" cy="0"/>
          <a:chOff x="0" y="0"/>
          <a:chExt cx="0" cy="0"/>
        </a:xfrm>
      </p:grpSpPr>
      <p:sp>
        <p:nvSpPr>
          <p:cNvPr id="1360" name="Google Shape;136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1" name="Google Shape;136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3" name="Shape 1533"/>
        <p:cNvGrpSpPr/>
        <p:nvPr/>
      </p:nvGrpSpPr>
      <p:grpSpPr>
        <a:xfrm>
          <a:off x="0" y="0"/>
          <a:ext cx="0" cy="0"/>
          <a:chOff x="0" y="0"/>
          <a:chExt cx="0" cy="0"/>
        </a:xfrm>
      </p:grpSpPr>
      <p:sp>
        <p:nvSpPr>
          <p:cNvPr id="1534" name="Google Shape;153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5" name="Google Shape;153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9" name="Shape 1539"/>
        <p:cNvGrpSpPr/>
        <p:nvPr/>
      </p:nvGrpSpPr>
      <p:grpSpPr>
        <a:xfrm>
          <a:off x="0" y="0"/>
          <a:ext cx="0" cy="0"/>
          <a:chOff x="0" y="0"/>
          <a:chExt cx="0" cy="0"/>
        </a:xfrm>
      </p:grpSpPr>
      <p:sp>
        <p:nvSpPr>
          <p:cNvPr id="1540" name="Google Shape;154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1" name="Google Shape;1541;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542" name="Google Shape;1542;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6" name="Shape 1556"/>
        <p:cNvGrpSpPr/>
        <p:nvPr/>
      </p:nvGrpSpPr>
      <p:grpSpPr>
        <a:xfrm>
          <a:off x="0" y="0"/>
          <a:ext cx="0" cy="0"/>
          <a:chOff x="0" y="0"/>
          <a:chExt cx="0" cy="0"/>
        </a:xfrm>
      </p:grpSpPr>
      <p:sp>
        <p:nvSpPr>
          <p:cNvPr id="1557" name="Google Shape;155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8" name="Google Shape;155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559" name="Google Shape;1559;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4" name="Shape 1634"/>
        <p:cNvGrpSpPr/>
        <p:nvPr/>
      </p:nvGrpSpPr>
      <p:grpSpPr>
        <a:xfrm>
          <a:off x="0" y="0"/>
          <a:ext cx="0" cy="0"/>
          <a:chOff x="0" y="0"/>
          <a:chExt cx="0" cy="0"/>
        </a:xfrm>
      </p:grpSpPr>
      <p:sp>
        <p:nvSpPr>
          <p:cNvPr id="1635" name="Google Shape;163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6" name="Google Shape;1636;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sz="2000"/>
              <a:t>How are mobile apps created?</a:t>
            </a:r>
            <a:endParaRPr/>
          </a:p>
          <a:p>
            <a:pPr indent="-228600" lvl="0" marL="457200" marR="0" rtl="0" algn="l">
              <a:lnSpc>
                <a:spcPct val="100000"/>
              </a:lnSpc>
              <a:spcBef>
                <a:spcPts val="0"/>
              </a:spcBef>
              <a:spcAft>
                <a:spcPts val="0"/>
              </a:spcAft>
              <a:buSzPts val="1400"/>
              <a:buNone/>
            </a:pPr>
            <a:r>
              <a:t/>
            </a:r>
            <a:endParaRPr sz="2000"/>
          </a:p>
          <a:p>
            <a:pPr indent="-228600" lvl="0" marL="457200" marR="0" rtl="0" algn="l">
              <a:lnSpc>
                <a:spcPct val="100000"/>
              </a:lnSpc>
              <a:spcBef>
                <a:spcPts val="0"/>
              </a:spcBef>
              <a:spcAft>
                <a:spcPts val="0"/>
              </a:spcAft>
              <a:buSzPts val="1400"/>
              <a:buNone/>
            </a:pPr>
            <a:r>
              <a:rPr lang="en-US" sz="2000"/>
              <a:t>Mobile app developers require APIs; Mobile App developer needs access to your API Network; this starts with the experience APIs.</a:t>
            </a:r>
            <a:endParaRPr/>
          </a:p>
          <a:p>
            <a:pPr indent="-228600" lvl="0" marL="457200" marR="0" rtl="0" algn="l">
              <a:lnSpc>
                <a:spcPct val="100000"/>
              </a:lnSpc>
              <a:spcBef>
                <a:spcPts val="0"/>
              </a:spcBef>
              <a:spcAft>
                <a:spcPts val="0"/>
              </a:spcAft>
              <a:buSzPts val="1400"/>
              <a:buNone/>
            </a:pPr>
            <a:r>
              <a:rPr lang="en-US" sz="2000"/>
              <a:t>APIs start their life with a API-Spec - This is the blueprint that everyone agrees to</a:t>
            </a:r>
            <a:endParaRPr/>
          </a:p>
          <a:p>
            <a:pPr indent="-228600" lvl="1" marL="914400" rtl="0" algn="l">
              <a:lnSpc>
                <a:spcPct val="100000"/>
              </a:lnSpc>
              <a:spcBef>
                <a:spcPts val="0"/>
              </a:spcBef>
              <a:spcAft>
                <a:spcPts val="0"/>
              </a:spcAft>
              <a:buSzPts val="1400"/>
              <a:buNone/>
            </a:pPr>
            <a:r>
              <a:rPr lang="en-US" sz="1800"/>
              <a:t>The Expectation on how the API will work</a:t>
            </a:r>
            <a:endParaRPr/>
          </a:p>
          <a:p>
            <a:pPr indent="-228600" lvl="1" marL="914400" rtl="0" algn="l">
              <a:lnSpc>
                <a:spcPct val="100000"/>
              </a:lnSpc>
              <a:spcBef>
                <a:spcPts val="0"/>
              </a:spcBef>
              <a:spcAft>
                <a:spcPts val="0"/>
              </a:spcAft>
              <a:buSzPts val="1400"/>
              <a:buNone/>
            </a:pPr>
            <a:r>
              <a:rPr lang="en-US" sz="1800"/>
              <a:t>Input, Outputs</a:t>
            </a:r>
            <a:endParaRPr/>
          </a:p>
          <a:p>
            <a:pPr indent="-228600" lvl="0" marL="457200" marR="0" rtl="0" algn="l">
              <a:lnSpc>
                <a:spcPct val="100000"/>
              </a:lnSpc>
              <a:spcBef>
                <a:spcPts val="0"/>
              </a:spcBef>
              <a:spcAft>
                <a:spcPts val="0"/>
              </a:spcAft>
              <a:buSzPts val="1400"/>
              <a:buNone/>
            </a:pPr>
            <a:r>
              <a:rPr lang="en-US" sz="2000"/>
              <a:t>APIs are then implemented, reviewed, tested, deployed</a:t>
            </a:r>
            <a:endParaRPr/>
          </a:p>
          <a:p>
            <a:pPr indent="-228600" lvl="0" marL="457200" marR="0" rtl="0" algn="l">
              <a:lnSpc>
                <a:spcPct val="100000"/>
              </a:lnSpc>
              <a:spcBef>
                <a:spcPts val="0"/>
              </a:spcBef>
              <a:spcAft>
                <a:spcPts val="0"/>
              </a:spcAft>
              <a:buSzPts val="1400"/>
              <a:buNone/>
            </a:pPr>
            <a:r>
              <a:rPr lang="en-US" sz="2000"/>
              <a:t>This APIs are delivered and reused by your business to create mobile, chatbot, and more…</a:t>
            </a:r>
            <a:endParaRPr/>
          </a:p>
          <a:p>
            <a:pPr indent="-228600" lvl="0" marL="457200" marR="0" rtl="0" algn="l">
              <a:lnSpc>
                <a:spcPct val="100000"/>
              </a:lnSpc>
              <a:spcBef>
                <a:spcPts val="0"/>
              </a:spcBef>
              <a:spcAft>
                <a:spcPts val="0"/>
              </a:spcAft>
              <a:buSzPts val="1400"/>
              <a:buNone/>
            </a:pPr>
            <a:r>
              <a:rPr lang="en-US" sz="2000"/>
              <a:t>APIs are managed and discovered via app stores</a:t>
            </a:r>
            <a:endParaRPr/>
          </a:p>
          <a:p>
            <a:pPr indent="-228600" lvl="0" marL="457200" marR="0" rtl="0" algn="l">
              <a:lnSpc>
                <a:spcPct val="100000"/>
              </a:lnSpc>
              <a:spcBef>
                <a:spcPts val="0"/>
              </a:spcBef>
              <a:spcAft>
                <a:spcPts val="0"/>
              </a:spcAft>
              <a:buSzPts val="1400"/>
              <a:buNone/>
            </a:pPr>
            <a:r>
              <a:rPr lang="en-US" sz="2000"/>
              <a:t>APIs allow more expensive resources, such as data scientist and IT specialist to create useable API that can be used throughout an enterprise to build Web Sites, ChatBot, Conversations (Alexa).</a:t>
            </a:r>
            <a:endParaRPr/>
          </a:p>
          <a:p>
            <a:pPr indent="-228600" lvl="0" marL="457200" marR="0" rtl="0" algn="l">
              <a:lnSpc>
                <a:spcPct val="100000"/>
              </a:lnSpc>
              <a:spcBef>
                <a:spcPts val="0"/>
              </a:spcBef>
              <a:spcAft>
                <a:spcPts val="0"/>
              </a:spcAft>
              <a:buSzPts val="1400"/>
              <a:buNone/>
            </a:pPr>
            <a:r>
              <a:rPr lang="en-US" sz="2000"/>
              <a:t>APIs enable your business to scale.  Enable more people to do more…</a:t>
            </a:r>
            <a:endParaRPr/>
          </a:p>
          <a:p>
            <a:pPr indent="-228600" lvl="0" marL="457200" marR="0" rtl="0" algn="l">
              <a:lnSpc>
                <a:spcPct val="100000"/>
              </a:lnSpc>
              <a:spcBef>
                <a:spcPts val="0"/>
              </a:spcBef>
              <a:spcAft>
                <a:spcPts val="0"/>
              </a:spcAft>
              <a:buSzPts val="1400"/>
              <a:buNone/>
            </a:pPr>
            <a:r>
              <a:t/>
            </a:r>
            <a:endParaRPr/>
          </a:p>
        </p:txBody>
      </p:sp>
      <p:sp>
        <p:nvSpPr>
          <p:cNvPr id="1637" name="Google Shape;1637;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2" name="Shape 1642"/>
        <p:cNvGrpSpPr/>
        <p:nvPr/>
      </p:nvGrpSpPr>
      <p:grpSpPr>
        <a:xfrm>
          <a:off x="0" y="0"/>
          <a:ext cx="0" cy="0"/>
          <a:chOff x="0" y="0"/>
          <a:chExt cx="0" cy="0"/>
        </a:xfrm>
      </p:grpSpPr>
      <p:sp>
        <p:nvSpPr>
          <p:cNvPr id="1643" name="Google Shape;1643;p166:notes"/>
          <p:cNvSpPr txBox="1"/>
          <p:nvPr>
            <p:ph idx="1" type="body"/>
          </p:nvPr>
        </p:nvSpPr>
        <p:spPr>
          <a:xfrm>
            <a:off x="215900" y="3946525"/>
            <a:ext cx="6426300" cy="504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4" name="Google Shape;1644;p166:notes"/>
          <p:cNvSpPr/>
          <p:nvPr>
            <p:ph idx="2" type="sldImg"/>
          </p:nvPr>
        </p:nvSpPr>
        <p:spPr>
          <a:xfrm>
            <a:off x="236538" y="144463"/>
            <a:ext cx="6384925" cy="35909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1" name="Shape 1691"/>
        <p:cNvGrpSpPr/>
        <p:nvPr/>
      </p:nvGrpSpPr>
      <p:grpSpPr>
        <a:xfrm>
          <a:off x="0" y="0"/>
          <a:ext cx="0" cy="0"/>
          <a:chOff x="0" y="0"/>
          <a:chExt cx="0" cy="0"/>
        </a:xfrm>
      </p:grpSpPr>
      <p:sp>
        <p:nvSpPr>
          <p:cNvPr id="1692" name="Google Shape;169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3" name="Google Shape;169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1" name="Shape 1751"/>
        <p:cNvGrpSpPr/>
        <p:nvPr/>
      </p:nvGrpSpPr>
      <p:grpSpPr>
        <a:xfrm>
          <a:off x="0" y="0"/>
          <a:ext cx="0" cy="0"/>
          <a:chOff x="0" y="0"/>
          <a:chExt cx="0" cy="0"/>
        </a:xfrm>
      </p:grpSpPr>
      <p:sp>
        <p:nvSpPr>
          <p:cNvPr id="1752" name="Google Shape;1752;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3" name="Google Shape;175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4" name="Google Shape;72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2" name="Shape 1812"/>
        <p:cNvGrpSpPr/>
        <p:nvPr/>
      </p:nvGrpSpPr>
      <p:grpSpPr>
        <a:xfrm>
          <a:off x="0" y="0"/>
          <a:ext cx="0" cy="0"/>
          <a:chOff x="0" y="0"/>
          <a:chExt cx="0" cy="0"/>
        </a:xfrm>
      </p:grpSpPr>
      <p:sp>
        <p:nvSpPr>
          <p:cNvPr id="1813" name="Google Shape;1813;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4" name="Google Shape;181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9" name="Shape 1829"/>
        <p:cNvGrpSpPr/>
        <p:nvPr/>
      </p:nvGrpSpPr>
      <p:grpSpPr>
        <a:xfrm>
          <a:off x="0" y="0"/>
          <a:ext cx="0" cy="0"/>
          <a:chOff x="0" y="0"/>
          <a:chExt cx="0" cy="0"/>
        </a:xfrm>
      </p:grpSpPr>
      <p:sp>
        <p:nvSpPr>
          <p:cNvPr id="1830" name="Google Shape;1830;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1" name="Google Shape;183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2" name="Shape 1842"/>
        <p:cNvGrpSpPr/>
        <p:nvPr/>
      </p:nvGrpSpPr>
      <p:grpSpPr>
        <a:xfrm>
          <a:off x="0" y="0"/>
          <a:ext cx="0" cy="0"/>
          <a:chOff x="0" y="0"/>
          <a:chExt cx="0" cy="0"/>
        </a:xfrm>
      </p:grpSpPr>
      <p:sp>
        <p:nvSpPr>
          <p:cNvPr id="1843" name="Google Shape;1843;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4" name="Google Shape;184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4" name="Shape 1854"/>
        <p:cNvGrpSpPr/>
        <p:nvPr/>
      </p:nvGrpSpPr>
      <p:grpSpPr>
        <a:xfrm>
          <a:off x="0" y="0"/>
          <a:ext cx="0" cy="0"/>
          <a:chOff x="0" y="0"/>
          <a:chExt cx="0" cy="0"/>
        </a:xfrm>
      </p:grpSpPr>
      <p:sp>
        <p:nvSpPr>
          <p:cNvPr id="1855" name="Google Shape;1855;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6" name="Google Shape;185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7" name="Shape 1867"/>
        <p:cNvGrpSpPr/>
        <p:nvPr/>
      </p:nvGrpSpPr>
      <p:grpSpPr>
        <a:xfrm>
          <a:off x="0" y="0"/>
          <a:ext cx="0" cy="0"/>
          <a:chOff x="0" y="0"/>
          <a:chExt cx="0" cy="0"/>
        </a:xfrm>
      </p:grpSpPr>
      <p:sp>
        <p:nvSpPr>
          <p:cNvPr id="1868" name="Google Shape;1868;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9" name="Google Shape;186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9" name="Shape 1929"/>
        <p:cNvGrpSpPr/>
        <p:nvPr/>
      </p:nvGrpSpPr>
      <p:grpSpPr>
        <a:xfrm>
          <a:off x="0" y="0"/>
          <a:ext cx="0" cy="0"/>
          <a:chOff x="0" y="0"/>
          <a:chExt cx="0" cy="0"/>
        </a:xfrm>
      </p:grpSpPr>
      <p:sp>
        <p:nvSpPr>
          <p:cNvPr id="1930" name="Google Shape;1930;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1" name="Google Shape;193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2" name="Shape 1942"/>
        <p:cNvGrpSpPr/>
        <p:nvPr/>
      </p:nvGrpSpPr>
      <p:grpSpPr>
        <a:xfrm>
          <a:off x="0" y="0"/>
          <a:ext cx="0" cy="0"/>
          <a:chOff x="0" y="0"/>
          <a:chExt cx="0" cy="0"/>
        </a:xfrm>
      </p:grpSpPr>
      <p:sp>
        <p:nvSpPr>
          <p:cNvPr id="1943" name="Google Shape;194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4" name="Google Shape;1944;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945" name="Google Shape;1945;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8" name="Shape 1958"/>
        <p:cNvGrpSpPr/>
        <p:nvPr/>
      </p:nvGrpSpPr>
      <p:grpSpPr>
        <a:xfrm>
          <a:off x="0" y="0"/>
          <a:ext cx="0" cy="0"/>
          <a:chOff x="0" y="0"/>
          <a:chExt cx="0" cy="0"/>
        </a:xfrm>
      </p:grpSpPr>
      <p:sp>
        <p:nvSpPr>
          <p:cNvPr id="1959" name="Google Shape;195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0" name="Google Shape;1960;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961" name="Google Shape;1961;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5" name="Shape 1975"/>
        <p:cNvGrpSpPr/>
        <p:nvPr/>
      </p:nvGrpSpPr>
      <p:grpSpPr>
        <a:xfrm>
          <a:off x="0" y="0"/>
          <a:ext cx="0" cy="0"/>
          <a:chOff x="0" y="0"/>
          <a:chExt cx="0" cy="0"/>
        </a:xfrm>
      </p:grpSpPr>
      <p:sp>
        <p:nvSpPr>
          <p:cNvPr id="1976" name="Google Shape;197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7" name="Google Shape;1977;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978" name="Google Shape;1978;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5" name="Shape 1995"/>
        <p:cNvGrpSpPr/>
        <p:nvPr/>
      </p:nvGrpSpPr>
      <p:grpSpPr>
        <a:xfrm>
          <a:off x="0" y="0"/>
          <a:ext cx="0" cy="0"/>
          <a:chOff x="0" y="0"/>
          <a:chExt cx="0" cy="0"/>
        </a:xfrm>
      </p:grpSpPr>
      <p:sp>
        <p:nvSpPr>
          <p:cNvPr id="1996" name="Google Shape;1996;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7" name="Google Shape;1997;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 name="Google Shape;73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7" name="Shape 2057"/>
        <p:cNvGrpSpPr/>
        <p:nvPr/>
      </p:nvGrpSpPr>
      <p:grpSpPr>
        <a:xfrm>
          <a:off x="0" y="0"/>
          <a:ext cx="0" cy="0"/>
          <a:chOff x="0" y="0"/>
          <a:chExt cx="0" cy="0"/>
        </a:xfrm>
      </p:grpSpPr>
      <p:sp>
        <p:nvSpPr>
          <p:cNvPr id="2058" name="Google Shape;205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9" name="Google Shape;205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1" name="Shape 2071"/>
        <p:cNvGrpSpPr/>
        <p:nvPr/>
      </p:nvGrpSpPr>
      <p:grpSpPr>
        <a:xfrm>
          <a:off x="0" y="0"/>
          <a:ext cx="0" cy="0"/>
          <a:chOff x="0" y="0"/>
          <a:chExt cx="0" cy="0"/>
        </a:xfrm>
      </p:grpSpPr>
      <p:sp>
        <p:nvSpPr>
          <p:cNvPr id="2072" name="Google Shape;2072;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3" name="Google Shape;2073;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8" name="Shape 2088"/>
        <p:cNvGrpSpPr/>
        <p:nvPr/>
      </p:nvGrpSpPr>
      <p:grpSpPr>
        <a:xfrm>
          <a:off x="0" y="0"/>
          <a:ext cx="0" cy="0"/>
          <a:chOff x="0" y="0"/>
          <a:chExt cx="0" cy="0"/>
        </a:xfrm>
      </p:grpSpPr>
      <p:sp>
        <p:nvSpPr>
          <p:cNvPr id="2089" name="Google Shape;2089;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0" name="Google Shape;2090;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1" name="Shape 2101"/>
        <p:cNvGrpSpPr/>
        <p:nvPr/>
      </p:nvGrpSpPr>
      <p:grpSpPr>
        <a:xfrm>
          <a:off x="0" y="0"/>
          <a:ext cx="0" cy="0"/>
          <a:chOff x="0" y="0"/>
          <a:chExt cx="0" cy="0"/>
        </a:xfrm>
      </p:grpSpPr>
      <p:sp>
        <p:nvSpPr>
          <p:cNvPr id="2102" name="Google Shape;2102;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3" name="Google Shape;2103;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3" name="Shape 2163"/>
        <p:cNvGrpSpPr/>
        <p:nvPr/>
      </p:nvGrpSpPr>
      <p:grpSpPr>
        <a:xfrm>
          <a:off x="0" y="0"/>
          <a:ext cx="0" cy="0"/>
          <a:chOff x="0" y="0"/>
          <a:chExt cx="0" cy="0"/>
        </a:xfrm>
      </p:grpSpPr>
      <p:sp>
        <p:nvSpPr>
          <p:cNvPr id="2164" name="Google Shape;2164;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5" name="Google Shape;216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7" name="Shape 2177"/>
        <p:cNvGrpSpPr/>
        <p:nvPr/>
      </p:nvGrpSpPr>
      <p:grpSpPr>
        <a:xfrm>
          <a:off x="0" y="0"/>
          <a:ext cx="0" cy="0"/>
          <a:chOff x="0" y="0"/>
          <a:chExt cx="0" cy="0"/>
        </a:xfrm>
      </p:grpSpPr>
      <p:sp>
        <p:nvSpPr>
          <p:cNvPr id="2178" name="Google Shape;2178;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9" name="Google Shape;2179;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1" name="Shape 2191"/>
        <p:cNvGrpSpPr/>
        <p:nvPr/>
      </p:nvGrpSpPr>
      <p:grpSpPr>
        <a:xfrm>
          <a:off x="0" y="0"/>
          <a:ext cx="0" cy="0"/>
          <a:chOff x="0" y="0"/>
          <a:chExt cx="0" cy="0"/>
        </a:xfrm>
      </p:grpSpPr>
      <p:sp>
        <p:nvSpPr>
          <p:cNvPr id="2192" name="Google Shape;2192;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3" name="Google Shape;2193;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5" name="Shape 2205"/>
        <p:cNvGrpSpPr/>
        <p:nvPr/>
      </p:nvGrpSpPr>
      <p:grpSpPr>
        <a:xfrm>
          <a:off x="0" y="0"/>
          <a:ext cx="0" cy="0"/>
          <a:chOff x="0" y="0"/>
          <a:chExt cx="0" cy="0"/>
        </a:xfrm>
      </p:grpSpPr>
      <p:sp>
        <p:nvSpPr>
          <p:cNvPr id="2206" name="Google Shape;2206;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7" name="Google Shape;2207;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8" name="Shape 2218"/>
        <p:cNvGrpSpPr/>
        <p:nvPr/>
      </p:nvGrpSpPr>
      <p:grpSpPr>
        <a:xfrm>
          <a:off x="0" y="0"/>
          <a:ext cx="0" cy="0"/>
          <a:chOff x="0" y="0"/>
          <a:chExt cx="0" cy="0"/>
        </a:xfrm>
      </p:grpSpPr>
      <p:sp>
        <p:nvSpPr>
          <p:cNvPr id="2219" name="Google Shape;2219;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0" name="Google Shape;2220;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5" name="Shape 2235"/>
        <p:cNvGrpSpPr/>
        <p:nvPr/>
      </p:nvGrpSpPr>
      <p:grpSpPr>
        <a:xfrm>
          <a:off x="0" y="0"/>
          <a:ext cx="0" cy="0"/>
          <a:chOff x="0" y="0"/>
          <a:chExt cx="0" cy="0"/>
        </a:xfrm>
      </p:grpSpPr>
      <p:sp>
        <p:nvSpPr>
          <p:cNvPr id="2236" name="Google Shape;2236;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7" name="Google Shape;2237;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 name="Google Shape;74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7" name="Shape 2247"/>
        <p:cNvGrpSpPr/>
        <p:nvPr/>
      </p:nvGrpSpPr>
      <p:grpSpPr>
        <a:xfrm>
          <a:off x="0" y="0"/>
          <a:ext cx="0" cy="0"/>
          <a:chOff x="0" y="0"/>
          <a:chExt cx="0" cy="0"/>
        </a:xfrm>
      </p:grpSpPr>
      <p:sp>
        <p:nvSpPr>
          <p:cNvPr id="2248" name="Google Shape;2248;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9" name="Google Shape;2249;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9" name="Shape 2259"/>
        <p:cNvGrpSpPr/>
        <p:nvPr/>
      </p:nvGrpSpPr>
      <p:grpSpPr>
        <a:xfrm>
          <a:off x="0" y="0"/>
          <a:ext cx="0" cy="0"/>
          <a:chOff x="0" y="0"/>
          <a:chExt cx="0" cy="0"/>
        </a:xfrm>
      </p:grpSpPr>
      <p:sp>
        <p:nvSpPr>
          <p:cNvPr id="2260" name="Google Shape;2260;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1" name="Google Shape;2261;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1" name="Shape 2271"/>
        <p:cNvGrpSpPr/>
        <p:nvPr/>
      </p:nvGrpSpPr>
      <p:grpSpPr>
        <a:xfrm>
          <a:off x="0" y="0"/>
          <a:ext cx="0" cy="0"/>
          <a:chOff x="0" y="0"/>
          <a:chExt cx="0" cy="0"/>
        </a:xfrm>
      </p:grpSpPr>
      <p:sp>
        <p:nvSpPr>
          <p:cNvPr id="2272" name="Google Shape;2272;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3" name="Google Shape;227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6" name="Shape 2286"/>
        <p:cNvGrpSpPr/>
        <p:nvPr/>
      </p:nvGrpSpPr>
      <p:grpSpPr>
        <a:xfrm>
          <a:off x="0" y="0"/>
          <a:ext cx="0" cy="0"/>
          <a:chOff x="0" y="0"/>
          <a:chExt cx="0" cy="0"/>
        </a:xfrm>
      </p:grpSpPr>
      <p:sp>
        <p:nvSpPr>
          <p:cNvPr id="2287" name="Google Shape;2287;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8" name="Google Shape;228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0" name="Shape 2300"/>
        <p:cNvGrpSpPr/>
        <p:nvPr/>
      </p:nvGrpSpPr>
      <p:grpSpPr>
        <a:xfrm>
          <a:off x="0" y="0"/>
          <a:ext cx="0" cy="0"/>
          <a:chOff x="0" y="0"/>
          <a:chExt cx="0" cy="0"/>
        </a:xfrm>
      </p:grpSpPr>
      <p:sp>
        <p:nvSpPr>
          <p:cNvPr id="2301" name="Google Shape;2301;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2" name="Google Shape;2302;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5" name="Shape 2315"/>
        <p:cNvGrpSpPr/>
        <p:nvPr/>
      </p:nvGrpSpPr>
      <p:grpSpPr>
        <a:xfrm>
          <a:off x="0" y="0"/>
          <a:ext cx="0" cy="0"/>
          <a:chOff x="0" y="0"/>
          <a:chExt cx="0" cy="0"/>
        </a:xfrm>
      </p:grpSpPr>
      <p:sp>
        <p:nvSpPr>
          <p:cNvPr id="2316" name="Google Shape;2316;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7" name="Google Shape;2317;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0" name="Shape 2330"/>
        <p:cNvGrpSpPr/>
        <p:nvPr/>
      </p:nvGrpSpPr>
      <p:grpSpPr>
        <a:xfrm>
          <a:off x="0" y="0"/>
          <a:ext cx="0" cy="0"/>
          <a:chOff x="0" y="0"/>
          <a:chExt cx="0" cy="0"/>
        </a:xfrm>
      </p:grpSpPr>
      <p:sp>
        <p:nvSpPr>
          <p:cNvPr id="2331" name="Google Shape;2331;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2" name="Google Shape;2332;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2" name="Shape 2392"/>
        <p:cNvGrpSpPr/>
        <p:nvPr/>
      </p:nvGrpSpPr>
      <p:grpSpPr>
        <a:xfrm>
          <a:off x="0" y="0"/>
          <a:ext cx="0" cy="0"/>
          <a:chOff x="0" y="0"/>
          <a:chExt cx="0" cy="0"/>
        </a:xfrm>
      </p:grpSpPr>
      <p:sp>
        <p:nvSpPr>
          <p:cNvPr id="2393" name="Google Shape;2393;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4" name="Google Shape;2394;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4" name="Shape 2404"/>
        <p:cNvGrpSpPr/>
        <p:nvPr/>
      </p:nvGrpSpPr>
      <p:grpSpPr>
        <a:xfrm>
          <a:off x="0" y="0"/>
          <a:ext cx="0" cy="0"/>
          <a:chOff x="0" y="0"/>
          <a:chExt cx="0" cy="0"/>
        </a:xfrm>
      </p:grpSpPr>
      <p:sp>
        <p:nvSpPr>
          <p:cNvPr id="2405" name="Google Shape;2405;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6" name="Google Shape;2406;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8" name="Shape 2418"/>
        <p:cNvGrpSpPr/>
        <p:nvPr/>
      </p:nvGrpSpPr>
      <p:grpSpPr>
        <a:xfrm>
          <a:off x="0" y="0"/>
          <a:ext cx="0" cy="0"/>
          <a:chOff x="0" y="0"/>
          <a:chExt cx="0" cy="0"/>
        </a:xfrm>
      </p:grpSpPr>
      <p:sp>
        <p:nvSpPr>
          <p:cNvPr id="2419" name="Google Shape;2419;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0" name="Google Shape;2420;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p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 name="Google Shape;754;p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3" name="Shape 2433"/>
        <p:cNvGrpSpPr/>
        <p:nvPr/>
      </p:nvGrpSpPr>
      <p:grpSpPr>
        <a:xfrm>
          <a:off x="0" y="0"/>
          <a:ext cx="0" cy="0"/>
          <a:chOff x="0" y="0"/>
          <a:chExt cx="0" cy="0"/>
        </a:xfrm>
      </p:grpSpPr>
      <p:sp>
        <p:nvSpPr>
          <p:cNvPr id="2434" name="Google Shape;2434;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5" name="Google Shape;2435;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6" name="Shape 2446"/>
        <p:cNvGrpSpPr/>
        <p:nvPr/>
      </p:nvGrpSpPr>
      <p:grpSpPr>
        <a:xfrm>
          <a:off x="0" y="0"/>
          <a:ext cx="0" cy="0"/>
          <a:chOff x="0" y="0"/>
          <a:chExt cx="0" cy="0"/>
        </a:xfrm>
      </p:grpSpPr>
      <p:sp>
        <p:nvSpPr>
          <p:cNvPr id="2447" name="Google Shape;2447;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8" name="Google Shape;2448;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9" name="Shape 2459"/>
        <p:cNvGrpSpPr/>
        <p:nvPr/>
      </p:nvGrpSpPr>
      <p:grpSpPr>
        <a:xfrm>
          <a:off x="0" y="0"/>
          <a:ext cx="0" cy="0"/>
          <a:chOff x="0" y="0"/>
          <a:chExt cx="0" cy="0"/>
        </a:xfrm>
      </p:grpSpPr>
      <p:sp>
        <p:nvSpPr>
          <p:cNvPr id="2460" name="Google Shape;2460;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1" name="Google Shape;2461;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5" name="Shape 2475"/>
        <p:cNvGrpSpPr/>
        <p:nvPr/>
      </p:nvGrpSpPr>
      <p:grpSpPr>
        <a:xfrm>
          <a:off x="0" y="0"/>
          <a:ext cx="0" cy="0"/>
          <a:chOff x="0" y="0"/>
          <a:chExt cx="0" cy="0"/>
        </a:xfrm>
      </p:grpSpPr>
      <p:sp>
        <p:nvSpPr>
          <p:cNvPr id="2476" name="Google Shape;2476;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7" name="Google Shape;2477;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7" name="Shape 2487"/>
        <p:cNvGrpSpPr/>
        <p:nvPr/>
      </p:nvGrpSpPr>
      <p:grpSpPr>
        <a:xfrm>
          <a:off x="0" y="0"/>
          <a:ext cx="0" cy="0"/>
          <a:chOff x="0" y="0"/>
          <a:chExt cx="0" cy="0"/>
        </a:xfrm>
      </p:grpSpPr>
      <p:sp>
        <p:nvSpPr>
          <p:cNvPr id="2488" name="Google Shape;2488;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9" name="Google Shape;2489;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2" name="Shape 2502"/>
        <p:cNvGrpSpPr/>
        <p:nvPr/>
      </p:nvGrpSpPr>
      <p:grpSpPr>
        <a:xfrm>
          <a:off x="0" y="0"/>
          <a:ext cx="0" cy="0"/>
          <a:chOff x="0" y="0"/>
          <a:chExt cx="0" cy="0"/>
        </a:xfrm>
      </p:grpSpPr>
      <p:sp>
        <p:nvSpPr>
          <p:cNvPr id="2503" name="Google Shape;2503;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4" name="Google Shape;2504;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6" name="Shape 2516"/>
        <p:cNvGrpSpPr/>
        <p:nvPr/>
      </p:nvGrpSpPr>
      <p:grpSpPr>
        <a:xfrm>
          <a:off x="0" y="0"/>
          <a:ext cx="0" cy="0"/>
          <a:chOff x="0" y="0"/>
          <a:chExt cx="0" cy="0"/>
        </a:xfrm>
      </p:grpSpPr>
      <p:sp>
        <p:nvSpPr>
          <p:cNvPr id="2517" name="Google Shape;2517;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8" name="Google Shape;2518;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1" name="Shape 2531"/>
        <p:cNvGrpSpPr/>
        <p:nvPr/>
      </p:nvGrpSpPr>
      <p:grpSpPr>
        <a:xfrm>
          <a:off x="0" y="0"/>
          <a:ext cx="0" cy="0"/>
          <a:chOff x="0" y="0"/>
          <a:chExt cx="0" cy="0"/>
        </a:xfrm>
      </p:grpSpPr>
      <p:sp>
        <p:nvSpPr>
          <p:cNvPr id="2532" name="Google Shape;2532;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3" name="Google Shape;2533;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6" name="Shape 2546"/>
        <p:cNvGrpSpPr/>
        <p:nvPr/>
      </p:nvGrpSpPr>
      <p:grpSpPr>
        <a:xfrm>
          <a:off x="0" y="0"/>
          <a:ext cx="0" cy="0"/>
          <a:chOff x="0" y="0"/>
          <a:chExt cx="0" cy="0"/>
        </a:xfrm>
      </p:grpSpPr>
      <p:sp>
        <p:nvSpPr>
          <p:cNvPr id="2547" name="Google Shape;2547;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8" name="Google Shape;2548;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7" name="Shape 2607"/>
        <p:cNvGrpSpPr/>
        <p:nvPr/>
      </p:nvGrpSpPr>
      <p:grpSpPr>
        <a:xfrm>
          <a:off x="0" y="0"/>
          <a:ext cx="0" cy="0"/>
          <a:chOff x="0" y="0"/>
          <a:chExt cx="0" cy="0"/>
        </a:xfrm>
      </p:grpSpPr>
      <p:sp>
        <p:nvSpPr>
          <p:cNvPr id="2608" name="Google Shape;2608;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9" name="Google Shape;2609;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4" name="Google Shape;76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9" name="Shape 2619"/>
        <p:cNvGrpSpPr/>
        <p:nvPr/>
      </p:nvGrpSpPr>
      <p:grpSpPr>
        <a:xfrm>
          <a:off x="0" y="0"/>
          <a:ext cx="0" cy="0"/>
          <a:chOff x="0" y="0"/>
          <a:chExt cx="0" cy="0"/>
        </a:xfrm>
      </p:grpSpPr>
      <p:sp>
        <p:nvSpPr>
          <p:cNvPr id="2620" name="Google Shape;2620;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1" name="Google Shape;2621;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1" name="Shape 2631"/>
        <p:cNvGrpSpPr/>
        <p:nvPr/>
      </p:nvGrpSpPr>
      <p:grpSpPr>
        <a:xfrm>
          <a:off x="0" y="0"/>
          <a:ext cx="0" cy="0"/>
          <a:chOff x="0" y="0"/>
          <a:chExt cx="0" cy="0"/>
        </a:xfrm>
      </p:grpSpPr>
      <p:sp>
        <p:nvSpPr>
          <p:cNvPr id="2632" name="Google Shape;2632;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3" name="Google Shape;2633;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4" name="Shape 2644"/>
        <p:cNvGrpSpPr/>
        <p:nvPr/>
      </p:nvGrpSpPr>
      <p:grpSpPr>
        <a:xfrm>
          <a:off x="0" y="0"/>
          <a:ext cx="0" cy="0"/>
          <a:chOff x="0" y="0"/>
          <a:chExt cx="0" cy="0"/>
        </a:xfrm>
      </p:grpSpPr>
      <p:sp>
        <p:nvSpPr>
          <p:cNvPr id="2645" name="Google Shape;2645;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6" name="Google Shape;2646;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7" name="Shape 2657"/>
        <p:cNvGrpSpPr/>
        <p:nvPr/>
      </p:nvGrpSpPr>
      <p:grpSpPr>
        <a:xfrm>
          <a:off x="0" y="0"/>
          <a:ext cx="0" cy="0"/>
          <a:chOff x="0" y="0"/>
          <a:chExt cx="0" cy="0"/>
        </a:xfrm>
      </p:grpSpPr>
      <p:sp>
        <p:nvSpPr>
          <p:cNvPr id="2658" name="Google Shape;2658;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9" name="Google Shape;2659;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0" name="Shape 2670"/>
        <p:cNvGrpSpPr/>
        <p:nvPr/>
      </p:nvGrpSpPr>
      <p:grpSpPr>
        <a:xfrm>
          <a:off x="0" y="0"/>
          <a:ext cx="0" cy="0"/>
          <a:chOff x="0" y="0"/>
          <a:chExt cx="0" cy="0"/>
        </a:xfrm>
      </p:grpSpPr>
      <p:sp>
        <p:nvSpPr>
          <p:cNvPr id="2671" name="Google Shape;2671;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2" name="Google Shape;2672;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8" name="Shape 2678"/>
        <p:cNvGrpSpPr/>
        <p:nvPr/>
      </p:nvGrpSpPr>
      <p:grpSpPr>
        <a:xfrm>
          <a:off x="0" y="0"/>
          <a:ext cx="0" cy="0"/>
          <a:chOff x="0" y="0"/>
          <a:chExt cx="0" cy="0"/>
        </a:xfrm>
      </p:grpSpPr>
      <p:sp>
        <p:nvSpPr>
          <p:cNvPr id="2679" name="Google Shape;2679;g6c30f14632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0" name="Google Shape;2680;g6c30f14632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3" name="Shape 2683"/>
        <p:cNvGrpSpPr/>
        <p:nvPr/>
      </p:nvGrpSpPr>
      <p:grpSpPr>
        <a:xfrm>
          <a:off x="0" y="0"/>
          <a:ext cx="0" cy="0"/>
          <a:chOff x="0" y="0"/>
          <a:chExt cx="0" cy="0"/>
        </a:xfrm>
      </p:grpSpPr>
      <p:sp>
        <p:nvSpPr>
          <p:cNvPr id="2684" name="Google Shape;2684;g75e4fea71e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685" name="Google Shape;2685;g75e4fea71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8" name="Shape 2708"/>
        <p:cNvGrpSpPr/>
        <p:nvPr/>
      </p:nvGrpSpPr>
      <p:grpSpPr>
        <a:xfrm>
          <a:off x="0" y="0"/>
          <a:ext cx="0" cy="0"/>
          <a:chOff x="0" y="0"/>
          <a:chExt cx="0" cy="0"/>
        </a:xfrm>
      </p:grpSpPr>
      <p:sp>
        <p:nvSpPr>
          <p:cNvPr id="2709" name="Google Shape;2709;g6c30f14632_1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0" name="Google Shape;2710;g6c30f14632_1_38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Immder yourself in an environment that embraces open source everyone</a:t>
            </a:r>
            <a:endParaRPr/>
          </a:p>
        </p:txBody>
      </p:sp>
      <p:sp>
        <p:nvSpPr>
          <p:cNvPr id="2711" name="Google Shape;2711;g6c30f14632_1_38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9" name="Shape 2729"/>
        <p:cNvGrpSpPr/>
        <p:nvPr/>
      </p:nvGrpSpPr>
      <p:grpSpPr>
        <a:xfrm>
          <a:off x="0" y="0"/>
          <a:ext cx="0" cy="0"/>
          <a:chOff x="0" y="0"/>
          <a:chExt cx="0" cy="0"/>
        </a:xfrm>
      </p:grpSpPr>
      <p:sp>
        <p:nvSpPr>
          <p:cNvPr id="2730" name="Google Shape;2730;g6c30f14632_1_4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1" name="Google Shape;2731;g6c30f14632_1_4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Immder yourself in an environment that embraces open source everyone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solidFill>
                  <a:srgbClr val="FF0000"/>
                </a:solidFill>
              </a:rPr>
              <a:t>Agnostic/Independence angle should be tested- does anyone care based on the discussions they are having? (gve)</a:t>
            </a:r>
            <a:endParaRPr>
              <a:solidFill>
                <a:srgbClr val="FF0000"/>
              </a:solidFill>
            </a:endParaRPr>
          </a:p>
        </p:txBody>
      </p:sp>
      <p:sp>
        <p:nvSpPr>
          <p:cNvPr id="2732" name="Google Shape;2732;g6c30f14632_1_4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1" name="Shape 2751"/>
        <p:cNvGrpSpPr/>
        <p:nvPr/>
      </p:nvGrpSpPr>
      <p:grpSpPr>
        <a:xfrm>
          <a:off x="0" y="0"/>
          <a:ext cx="0" cy="0"/>
          <a:chOff x="0" y="0"/>
          <a:chExt cx="0" cy="0"/>
        </a:xfrm>
      </p:grpSpPr>
      <p:sp>
        <p:nvSpPr>
          <p:cNvPr id="2752" name="Google Shape;2752;g6c30f14632_1_4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3" name="Google Shape;2753;g6c30f14632_1_4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4" name="Google Shape;2754;g6c30f14632_1_4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3" name="Google Shape;77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8" name="Shape 2768"/>
        <p:cNvGrpSpPr/>
        <p:nvPr/>
      </p:nvGrpSpPr>
      <p:grpSpPr>
        <a:xfrm>
          <a:off x="0" y="0"/>
          <a:ext cx="0" cy="0"/>
          <a:chOff x="0" y="0"/>
          <a:chExt cx="0" cy="0"/>
        </a:xfrm>
      </p:grpSpPr>
      <p:sp>
        <p:nvSpPr>
          <p:cNvPr id="2769" name="Google Shape;2769;g6c30f14632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0" name="Google Shape;2770;g6c30f14632_1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1" name="Google Shape;2771;g6c30f14632_1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5" name="Shape 2815"/>
        <p:cNvGrpSpPr/>
        <p:nvPr/>
      </p:nvGrpSpPr>
      <p:grpSpPr>
        <a:xfrm>
          <a:off x="0" y="0"/>
          <a:ext cx="0" cy="0"/>
          <a:chOff x="0" y="0"/>
          <a:chExt cx="0" cy="0"/>
        </a:xfrm>
      </p:grpSpPr>
      <p:sp>
        <p:nvSpPr>
          <p:cNvPr id="2816" name="Google Shape;2816;g6c30f14632_1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7" name="Google Shape;2817;g6c30f14632_1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8" name="Google Shape;2818;g6c30f14632_1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7" name="Shape 2837"/>
        <p:cNvGrpSpPr/>
        <p:nvPr/>
      </p:nvGrpSpPr>
      <p:grpSpPr>
        <a:xfrm>
          <a:off x="0" y="0"/>
          <a:ext cx="0" cy="0"/>
          <a:chOff x="0" y="0"/>
          <a:chExt cx="0" cy="0"/>
        </a:xfrm>
      </p:grpSpPr>
      <p:sp>
        <p:nvSpPr>
          <p:cNvPr id="2838" name="Google Shape;2838;g6c30f14632_1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9" name="Google Shape;2839;g6c30f14632_1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0" name="Google Shape;2840;g6c30f14632_1_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7" name="Shape 2847"/>
        <p:cNvGrpSpPr/>
        <p:nvPr/>
      </p:nvGrpSpPr>
      <p:grpSpPr>
        <a:xfrm>
          <a:off x="0" y="0"/>
          <a:ext cx="0" cy="0"/>
          <a:chOff x="0" y="0"/>
          <a:chExt cx="0" cy="0"/>
        </a:xfrm>
      </p:grpSpPr>
      <p:sp>
        <p:nvSpPr>
          <p:cNvPr id="2848" name="Google Shape;2848;g6c30f14632_1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9" name="Google Shape;2849;g6c30f14632_1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0" name="Google Shape;2850;g6c30f14632_1_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3" name="Shape 2873"/>
        <p:cNvGrpSpPr/>
        <p:nvPr/>
      </p:nvGrpSpPr>
      <p:grpSpPr>
        <a:xfrm>
          <a:off x="0" y="0"/>
          <a:ext cx="0" cy="0"/>
          <a:chOff x="0" y="0"/>
          <a:chExt cx="0" cy="0"/>
        </a:xfrm>
      </p:grpSpPr>
      <p:sp>
        <p:nvSpPr>
          <p:cNvPr id="2874" name="Google Shape;2874;g6c30f14632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5" name="Google Shape;2875;g6c30f14632_1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6" name="Google Shape;2876;g6c30f14632_1_1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9" name="Shape 2889"/>
        <p:cNvGrpSpPr/>
        <p:nvPr/>
      </p:nvGrpSpPr>
      <p:grpSpPr>
        <a:xfrm>
          <a:off x="0" y="0"/>
          <a:ext cx="0" cy="0"/>
          <a:chOff x="0" y="0"/>
          <a:chExt cx="0" cy="0"/>
        </a:xfrm>
      </p:grpSpPr>
      <p:sp>
        <p:nvSpPr>
          <p:cNvPr id="2890" name="Google Shape;2890;g6c30f14632_1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1" name="Google Shape;2891;g6c30f14632_1_1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2" name="Google Shape;2892;g6c30f14632_1_1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2" name="Shape 2912"/>
        <p:cNvGrpSpPr/>
        <p:nvPr/>
      </p:nvGrpSpPr>
      <p:grpSpPr>
        <a:xfrm>
          <a:off x="0" y="0"/>
          <a:ext cx="0" cy="0"/>
          <a:chOff x="0" y="0"/>
          <a:chExt cx="0" cy="0"/>
        </a:xfrm>
      </p:grpSpPr>
      <p:sp>
        <p:nvSpPr>
          <p:cNvPr id="2913" name="Google Shape;2913;g6c30f14632_1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4" name="Google Shape;2914;g6c30f14632_1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5" name="Google Shape;2915;g6c30f14632_1_1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3" name="Shape 2953"/>
        <p:cNvGrpSpPr/>
        <p:nvPr/>
      </p:nvGrpSpPr>
      <p:grpSpPr>
        <a:xfrm>
          <a:off x="0" y="0"/>
          <a:ext cx="0" cy="0"/>
          <a:chOff x="0" y="0"/>
          <a:chExt cx="0" cy="0"/>
        </a:xfrm>
      </p:grpSpPr>
      <p:sp>
        <p:nvSpPr>
          <p:cNvPr id="2954" name="Google Shape;2954;g6c30f14632_1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5" name="Google Shape;2955;g6c30f14632_1_1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6" name="Google Shape;2956;g6c30f14632_1_1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2" name="Shape 2972"/>
        <p:cNvGrpSpPr/>
        <p:nvPr/>
      </p:nvGrpSpPr>
      <p:grpSpPr>
        <a:xfrm>
          <a:off x="0" y="0"/>
          <a:ext cx="0" cy="0"/>
          <a:chOff x="0" y="0"/>
          <a:chExt cx="0" cy="0"/>
        </a:xfrm>
      </p:grpSpPr>
      <p:sp>
        <p:nvSpPr>
          <p:cNvPr id="2973" name="Google Shape;2973;g6c30f14632_1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4" name="Google Shape;2974;g6c30f14632_1_2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5" name="Google Shape;2975;g6c30f14632_1_2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8" name="Shape 2998"/>
        <p:cNvGrpSpPr/>
        <p:nvPr/>
      </p:nvGrpSpPr>
      <p:grpSpPr>
        <a:xfrm>
          <a:off x="0" y="0"/>
          <a:ext cx="0" cy="0"/>
          <a:chOff x="0" y="0"/>
          <a:chExt cx="0" cy="0"/>
        </a:xfrm>
      </p:grpSpPr>
      <p:sp>
        <p:nvSpPr>
          <p:cNvPr id="2999" name="Google Shape;2999;g6c30f14632_1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0" name="Google Shape;3000;g6c30f14632_1_2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First-class support for GraphQL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Trigger to support GraphQL; OOTB tooling to implement server that auto-generates: trigger config based on imported schema, flows as resolvers, and trigger to flow data mappings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Mapper Improvements</a:t>
            </a:r>
            <a:endParaRPr/>
          </a:p>
          <a:p>
            <a:pPr indent="0" lvl="0" marL="0" rtl="0" algn="l">
              <a:lnSpc>
                <a:spcPct val="100000"/>
              </a:lnSpc>
              <a:spcBef>
                <a:spcPts val="0"/>
              </a:spcBef>
              <a:spcAft>
                <a:spcPts val="0"/>
              </a:spcAft>
              <a:buSzPts val="1400"/>
              <a:buNone/>
            </a:pPr>
            <a:r>
              <a:rPr lang="en-US"/>
              <a:t>Array Functions (count, delete, get, append), nested ternary operators for expressions, improved validations, new mapper activity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Activity Error Handling</a:t>
            </a:r>
            <a:endParaRPr/>
          </a:p>
          <a:p>
            <a:pPr indent="0" lvl="0" marL="0" rtl="0" algn="l">
              <a:lnSpc>
                <a:spcPct val="100000"/>
              </a:lnSpc>
              <a:spcBef>
                <a:spcPts val="0"/>
              </a:spcBef>
              <a:spcAft>
                <a:spcPts val="0"/>
              </a:spcAft>
              <a:buSzPts val="1400"/>
              <a:buNone/>
            </a:pPr>
            <a:r>
              <a:rPr lang="en-US"/>
              <a:t>Support for an error branch to define flow behavior for activity-level errors</a:t>
            </a:r>
            <a:endParaRPr/>
          </a:p>
          <a:p>
            <a:pPr indent="0" lvl="0" marL="0" rtl="0" algn="l">
              <a:lnSpc>
                <a:spcPct val="100000"/>
              </a:lnSpc>
              <a:spcBef>
                <a:spcPts val="0"/>
              </a:spcBef>
              <a:spcAft>
                <a:spcPts val="0"/>
              </a:spcAft>
              <a:buSzPts val="1400"/>
              <a:buNone/>
            </a:pPr>
            <a:r>
              <a:t/>
            </a:r>
            <a:endParaRPr/>
          </a:p>
        </p:txBody>
      </p:sp>
      <p:sp>
        <p:nvSpPr>
          <p:cNvPr id="3001" name="Google Shape;3001;g6c30f14632_1_2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3.png"/><Relationship Id="rId10" Type="http://schemas.openxmlformats.org/officeDocument/2006/relationships/image" Target="../media/image6.png"/><Relationship Id="rId9"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4.png"/><Relationship Id="rId8"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age">
  <p:cSld name="Title Page">
    <p:spTree>
      <p:nvGrpSpPr>
        <p:cNvPr id="14" name="Shape 14"/>
        <p:cNvGrpSpPr/>
        <p:nvPr/>
      </p:nvGrpSpPr>
      <p:grpSpPr>
        <a:xfrm>
          <a:off x="0" y="0"/>
          <a:ext cx="0" cy="0"/>
          <a:chOff x="0" y="0"/>
          <a:chExt cx="0" cy="0"/>
        </a:xfrm>
      </p:grpSpPr>
      <p:pic>
        <p:nvPicPr>
          <p:cNvPr id="15" name="Google Shape;15;p93"/>
          <p:cNvPicPr preferRelativeResize="0"/>
          <p:nvPr/>
        </p:nvPicPr>
        <p:blipFill rotWithShape="1">
          <a:blip r:embed="rId2">
            <a:alphaModFix/>
          </a:blip>
          <a:srcRect b="0" l="0" r="0" t="0"/>
          <a:stretch/>
        </p:blipFill>
        <p:spPr>
          <a:xfrm>
            <a:off x="-29980" y="1"/>
            <a:ext cx="8848514" cy="6858000"/>
          </a:xfrm>
          <a:prstGeom prst="rect">
            <a:avLst/>
          </a:prstGeom>
          <a:noFill/>
          <a:ln>
            <a:noFill/>
          </a:ln>
        </p:spPr>
      </p:pic>
      <p:sp>
        <p:nvSpPr>
          <p:cNvPr id="16" name="Google Shape;16;p93"/>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93"/>
          <p:cNvSpPr txBox="1"/>
          <p:nvPr>
            <p:ph idx="1" type="body"/>
          </p:nvPr>
        </p:nvSpPr>
        <p:spPr>
          <a:xfrm>
            <a:off x="865479" y="4380756"/>
            <a:ext cx="5348287" cy="33496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solidFill>
                  <a:schemeClr val="lt1"/>
                </a:solidFill>
              </a:defRPr>
            </a:lvl1pPr>
            <a:lvl2pPr indent="-228600" lvl="1" marL="914400" algn="l">
              <a:lnSpc>
                <a:spcPct val="90000"/>
              </a:lnSpc>
              <a:spcBef>
                <a:spcPts val="500"/>
              </a:spcBef>
              <a:spcAft>
                <a:spcPts val="0"/>
              </a:spcAft>
              <a:buClr>
                <a:srgbClr val="333333"/>
              </a:buClr>
              <a:buSzPts val="1100"/>
              <a:buNone/>
              <a:defRPr sz="1100"/>
            </a:lvl2pPr>
            <a:lvl3pPr indent="-228600" lvl="2" marL="1371600" algn="l">
              <a:lnSpc>
                <a:spcPct val="90000"/>
              </a:lnSpc>
              <a:spcBef>
                <a:spcPts val="500"/>
              </a:spcBef>
              <a:spcAft>
                <a:spcPts val="0"/>
              </a:spcAft>
              <a:buClr>
                <a:srgbClr val="333333"/>
              </a:buClr>
              <a:buSzPts val="1050"/>
              <a:buNone/>
              <a:defRPr sz="1050"/>
            </a:lvl3pPr>
            <a:lvl4pPr indent="-228600" lvl="3" marL="1828800" algn="l">
              <a:lnSpc>
                <a:spcPct val="90000"/>
              </a:lnSpc>
              <a:spcBef>
                <a:spcPts val="500"/>
              </a:spcBef>
              <a:spcAft>
                <a:spcPts val="0"/>
              </a:spcAft>
              <a:buClr>
                <a:srgbClr val="333333"/>
              </a:buClr>
              <a:buSzPts val="1000"/>
              <a:buNone/>
              <a:defRPr sz="1000"/>
            </a:lvl4pPr>
            <a:lvl5pPr indent="-228600" lvl="4" marL="2286000" algn="l">
              <a:lnSpc>
                <a:spcPct val="90000"/>
              </a:lnSpc>
              <a:spcBef>
                <a:spcPts val="500"/>
              </a:spcBef>
              <a:spcAft>
                <a:spcPts val="0"/>
              </a:spcAft>
              <a:buClr>
                <a:srgbClr val="333333"/>
              </a:buClr>
              <a:buSzPts val="1000"/>
              <a:buNone/>
              <a:defRPr sz="1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93"/>
          <p:cNvSpPr txBox="1"/>
          <p:nvPr>
            <p:ph idx="2" type="body"/>
          </p:nvPr>
        </p:nvSpPr>
        <p:spPr>
          <a:xfrm>
            <a:off x="865478" y="4701166"/>
            <a:ext cx="5348287" cy="33496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solidFill>
                  <a:schemeClr val="lt1"/>
                </a:solidFill>
              </a:defRPr>
            </a:lvl1pPr>
            <a:lvl2pPr indent="-228600" lvl="1" marL="914400" algn="l">
              <a:lnSpc>
                <a:spcPct val="90000"/>
              </a:lnSpc>
              <a:spcBef>
                <a:spcPts val="500"/>
              </a:spcBef>
              <a:spcAft>
                <a:spcPts val="0"/>
              </a:spcAft>
              <a:buClr>
                <a:srgbClr val="333333"/>
              </a:buClr>
              <a:buSzPts val="1100"/>
              <a:buNone/>
              <a:defRPr sz="1100"/>
            </a:lvl2pPr>
            <a:lvl3pPr indent="-228600" lvl="2" marL="1371600" algn="l">
              <a:lnSpc>
                <a:spcPct val="90000"/>
              </a:lnSpc>
              <a:spcBef>
                <a:spcPts val="500"/>
              </a:spcBef>
              <a:spcAft>
                <a:spcPts val="0"/>
              </a:spcAft>
              <a:buClr>
                <a:srgbClr val="333333"/>
              </a:buClr>
              <a:buSzPts val="1050"/>
              <a:buNone/>
              <a:defRPr sz="1050"/>
            </a:lvl3pPr>
            <a:lvl4pPr indent="-228600" lvl="3" marL="1828800" algn="l">
              <a:lnSpc>
                <a:spcPct val="90000"/>
              </a:lnSpc>
              <a:spcBef>
                <a:spcPts val="500"/>
              </a:spcBef>
              <a:spcAft>
                <a:spcPts val="0"/>
              </a:spcAft>
              <a:buClr>
                <a:srgbClr val="333333"/>
              </a:buClr>
              <a:buSzPts val="1000"/>
              <a:buNone/>
              <a:defRPr sz="1000"/>
            </a:lvl4pPr>
            <a:lvl5pPr indent="-228600" lvl="4" marL="2286000" algn="l">
              <a:lnSpc>
                <a:spcPct val="90000"/>
              </a:lnSpc>
              <a:spcBef>
                <a:spcPts val="500"/>
              </a:spcBef>
              <a:spcAft>
                <a:spcPts val="0"/>
              </a:spcAft>
              <a:buClr>
                <a:srgbClr val="333333"/>
              </a:buClr>
              <a:buSzPts val="1000"/>
              <a:buNone/>
              <a:defRPr sz="1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93"/>
          <p:cNvSpPr txBox="1"/>
          <p:nvPr>
            <p:ph type="title"/>
          </p:nvPr>
        </p:nvSpPr>
        <p:spPr>
          <a:xfrm>
            <a:off x="859568" y="3694638"/>
            <a:ext cx="5341497" cy="68302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2400"/>
              <a:buFont typeface="Verdana"/>
              <a:buNone/>
              <a:defRPr sz="2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0" name="Google Shape;20;p93"/>
          <p:cNvPicPr preferRelativeResize="0"/>
          <p:nvPr/>
        </p:nvPicPr>
        <p:blipFill rotWithShape="1">
          <a:blip r:embed="rId3">
            <a:alphaModFix/>
          </a:blip>
          <a:srcRect b="0" l="0" r="0" t="0"/>
          <a:stretch/>
        </p:blipFill>
        <p:spPr>
          <a:xfrm>
            <a:off x="884968" y="2291672"/>
            <a:ext cx="4119394" cy="1188546"/>
          </a:xfrm>
          <a:prstGeom prst="rect">
            <a:avLst/>
          </a:prstGeom>
          <a:noFill/>
          <a:ln>
            <a:noFill/>
          </a:ln>
        </p:spPr>
      </p:pic>
      <p:pic>
        <p:nvPicPr>
          <p:cNvPr id="21" name="Google Shape;21;p93"/>
          <p:cNvPicPr preferRelativeResize="0"/>
          <p:nvPr/>
        </p:nvPicPr>
        <p:blipFill rotWithShape="1">
          <a:blip r:embed="rId4">
            <a:alphaModFix/>
          </a:blip>
          <a:srcRect b="0" l="0" r="0" t="0"/>
          <a:stretch/>
        </p:blipFill>
        <p:spPr>
          <a:xfrm>
            <a:off x="7236848" y="2235984"/>
            <a:ext cx="3909391" cy="13667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_Custom Layout">
  <p:cSld name="25_Custom Layout">
    <p:spTree>
      <p:nvGrpSpPr>
        <p:cNvPr id="106" name="Shape 106"/>
        <p:cNvGrpSpPr/>
        <p:nvPr/>
      </p:nvGrpSpPr>
      <p:grpSpPr>
        <a:xfrm>
          <a:off x="0" y="0"/>
          <a:ext cx="0" cy="0"/>
          <a:chOff x="0" y="0"/>
          <a:chExt cx="0" cy="0"/>
        </a:xfrm>
      </p:grpSpPr>
      <p:sp>
        <p:nvSpPr>
          <p:cNvPr id="107" name="Google Shape;107;p103"/>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03"/>
          <p:cNvSpPr txBox="1"/>
          <p:nvPr>
            <p:ph idx="11" type="ftr"/>
          </p:nvPr>
        </p:nvSpPr>
        <p:spPr>
          <a:xfrm>
            <a:off x="4552951" y="6451239"/>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03"/>
          <p:cNvSpPr txBox="1"/>
          <p:nvPr>
            <p:ph type="title"/>
          </p:nvPr>
        </p:nvSpPr>
        <p:spPr>
          <a:xfrm>
            <a:off x="3" y="557081"/>
            <a:ext cx="12191999" cy="1287763"/>
          </a:xfrm>
          <a:prstGeom prst="rect">
            <a:avLst/>
          </a:prstGeom>
          <a:noFill/>
          <a:ln>
            <a:noFill/>
          </a:ln>
        </p:spPr>
        <p:txBody>
          <a:bodyPr anchorCtr="0" anchor="t" bIns="45700" lIns="685775" spcFirstLastPara="1" rIns="91425" wrap="square" tIns="45700">
            <a:noAutofit/>
          </a:bodyPr>
          <a:lstStyle>
            <a:lvl1pPr lvl="0" algn="l">
              <a:lnSpc>
                <a:spcPct val="90000"/>
              </a:lnSpc>
              <a:spcBef>
                <a:spcPts val="0"/>
              </a:spcBef>
              <a:spcAft>
                <a:spcPts val="0"/>
              </a:spcAft>
              <a:buSzPts val="3800"/>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laimer">
  <p:cSld name="Disclaimer">
    <p:spTree>
      <p:nvGrpSpPr>
        <p:cNvPr id="110" name="Shape 110"/>
        <p:cNvGrpSpPr/>
        <p:nvPr/>
      </p:nvGrpSpPr>
      <p:grpSpPr>
        <a:xfrm>
          <a:off x="0" y="0"/>
          <a:ext cx="0" cy="0"/>
          <a:chOff x="0" y="0"/>
          <a:chExt cx="0" cy="0"/>
        </a:xfrm>
      </p:grpSpPr>
      <p:sp>
        <p:nvSpPr>
          <p:cNvPr id="111" name="Google Shape;111;p104"/>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112" name="Google Shape;112;p104"/>
          <p:cNvSpPr txBox="1"/>
          <p:nvPr/>
        </p:nvSpPr>
        <p:spPr>
          <a:xfrm>
            <a:off x="907313" y="1143592"/>
            <a:ext cx="9744148"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sp>
        <p:nvSpPr>
          <p:cNvPr id="113" name="Google Shape;113;p104"/>
          <p:cNvSpPr/>
          <p:nvPr/>
        </p:nvSpPr>
        <p:spPr>
          <a:xfrm>
            <a:off x="304800" y="861936"/>
            <a:ext cx="11648661" cy="5287345"/>
          </a:xfrm>
          <a:prstGeom prst="rect">
            <a:avLst/>
          </a:prstGeom>
          <a:noFill/>
          <a:ln>
            <a:noFill/>
          </a:ln>
        </p:spPr>
        <p:txBody>
          <a:bodyPr anchorCtr="0" anchor="t" bIns="38100" lIns="76200" spcFirstLastPara="1" rIns="76200" wrap="square" tIns="38100">
            <a:noAutofit/>
          </a:bodyPr>
          <a:lstStyle/>
          <a:p>
            <a:pPr indent="0" lvl="0" marL="0" marR="0" rtl="0" algn="l">
              <a:lnSpc>
                <a:spcPct val="100000"/>
              </a:lnSpc>
              <a:spcBef>
                <a:spcPts val="0"/>
              </a:spcBef>
              <a:spcAft>
                <a:spcPts val="0"/>
              </a:spcAft>
              <a:buClr>
                <a:srgbClr val="000000"/>
              </a:buClr>
              <a:buSzPts val="1693"/>
              <a:buFont typeface="Arial"/>
              <a:buNone/>
            </a:pPr>
            <a:r>
              <a:rPr b="0" i="0" lang="en-US" sz="1693" u="none" cap="none" strike="noStrike">
                <a:solidFill>
                  <a:srgbClr val="FFFFFF"/>
                </a:solidFill>
                <a:latin typeface="Verdana"/>
                <a:ea typeface="Verdana"/>
                <a:cs typeface="Verdana"/>
                <a:sym typeface="Verdana"/>
              </a:rPr>
              <a:t>This document (including, without limitation, any product roadmap or statement of direction data) illustrates the planned testing, release and availability dates for TIBCO products and services. This document is provided for informational purposes only and its contents are subject to change without notice. TIBCO makes no warranties, express or implied, in or relating to this document or any information in it, including, without limitation, that this document, or any information in it, is error-free or meets any conditions of merchantability or fitness for a particular purpose. This document may not be reproduced or transmitted in any form or by any means without our prior written permission.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93"/>
              <a:buFont typeface="Arial"/>
              <a:buNone/>
            </a:pPr>
            <a:r>
              <a:t/>
            </a:r>
            <a:endParaRPr b="0" i="0" sz="1693" u="none" cap="none" strike="noStrike">
              <a:solidFill>
                <a:srgbClr val="FFFFFF"/>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93"/>
              <a:buFont typeface="Arial"/>
              <a:buNone/>
            </a:pPr>
            <a:r>
              <a:rPr b="0" i="0" lang="en-US" sz="1693" u="none" cap="none" strike="noStrike">
                <a:solidFill>
                  <a:srgbClr val="FFFFFF"/>
                </a:solidFill>
                <a:latin typeface="Verdana"/>
                <a:ea typeface="Verdana"/>
                <a:cs typeface="Verdana"/>
                <a:sym typeface="Verdana"/>
              </a:rPr>
              <a:t>The material provided is for informational purposes only, and should not be relied on in making a purchasing decision. The information is not a commitment, promise or legal obligation to deliver any material, code, or functionality. The development, release, and timing of any features or functionality described for our products remains at our sole discretion.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93"/>
              <a:buFont typeface="Arial"/>
              <a:buNone/>
            </a:pPr>
            <a:r>
              <a:t/>
            </a:r>
            <a:endParaRPr b="0" i="0" sz="1693" u="none" cap="none" strike="noStrike">
              <a:solidFill>
                <a:srgbClr val="FFFFFF"/>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93"/>
              <a:buFont typeface="Arial"/>
              <a:buNone/>
            </a:pPr>
            <a:r>
              <a:rPr b="0" i="0" lang="en-US" sz="1693" u="none" cap="none" strike="noStrike">
                <a:solidFill>
                  <a:srgbClr val="FFFFFF"/>
                </a:solidFill>
                <a:latin typeface="Verdana"/>
                <a:ea typeface="Verdana"/>
                <a:cs typeface="Verdana"/>
                <a:sym typeface="Verdana"/>
              </a:rPr>
              <a:t>During the course of this presentation TIBCO or its representatives may make forward-looking statements regarding future events, TIBCO’s future results or our future financial performance. These statements are based on management’s current expectations. Although we believe that the expectations reflected in the forward-looking statements contained in this presentation are reasonable, these expectations or any of the forward-looking statements could prove to be incorrect and actual results or financial performance could differ materially from those stated herein. TIBCO does not undertake to update any forward-looking statement that may be made from time to time or on its behalf.</a:t>
            </a:r>
            <a:endParaRPr b="0" i="0" sz="1400" u="none" cap="none" strike="noStrike">
              <a:solidFill>
                <a:srgbClr val="000000"/>
              </a:solidFill>
              <a:latin typeface="Arial"/>
              <a:ea typeface="Arial"/>
              <a:cs typeface="Arial"/>
              <a:sym typeface="Arial"/>
            </a:endParaRPr>
          </a:p>
        </p:txBody>
      </p:sp>
      <p:sp>
        <p:nvSpPr>
          <p:cNvPr id="114" name="Google Shape;114;p104"/>
          <p:cNvSpPr/>
          <p:nvPr/>
        </p:nvSpPr>
        <p:spPr>
          <a:xfrm>
            <a:off x="266700" y="110083"/>
            <a:ext cx="2156360"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Verdana"/>
                <a:ea typeface="Verdana"/>
                <a:cs typeface="Verdana"/>
                <a:sym typeface="Verdana"/>
              </a:rPr>
              <a:t>DISCLAIMER</a:t>
            </a:r>
            <a:endParaRPr b="0" i="0" sz="1400" u="none" cap="none" strike="noStrike">
              <a:solidFill>
                <a:srgbClr val="000000"/>
              </a:solidFill>
              <a:latin typeface="Arial"/>
              <a:ea typeface="Arial"/>
              <a:cs typeface="Arial"/>
              <a:sym typeface="Arial"/>
            </a:endParaRPr>
          </a:p>
        </p:txBody>
      </p:sp>
      <p:pic>
        <p:nvPicPr>
          <p:cNvPr id="115" name="Google Shape;115;p104"/>
          <p:cNvPicPr preferRelativeResize="0"/>
          <p:nvPr/>
        </p:nvPicPr>
        <p:blipFill rotWithShape="1">
          <a:blip r:embed="rId2">
            <a:alphaModFix/>
          </a:blip>
          <a:srcRect b="0" l="0" r="0" t="0"/>
          <a:stretch/>
        </p:blipFill>
        <p:spPr>
          <a:xfrm>
            <a:off x="11021261" y="6467757"/>
            <a:ext cx="901797" cy="23569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116" name="Shape 116"/>
        <p:cNvGrpSpPr/>
        <p:nvPr/>
      </p:nvGrpSpPr>
      <p:grpSpPr>
        <a:xfrm>
          <a:off x="0" y="0"/>
          <a:ext cx="0" cy="0"/>
          <a:chOff x="0" y="0"/>
          <a:chExt cx="0" cy="0"/>
        </a:xfrm>
      </p:grpSpPr>
      <p:sp>
        <p:nvSpPr>
          <p:cNvPr id="117" name="Google Shape;117;p106"/>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06"/>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grpSp>
        <p:nvGrpSpPr>
          <p:cNvPr id="119" name="Google Shape;119;p106"/>
          <p:cNvGrpSpPr/>
          <p:nvPr/>
        </p:nvGrpSpPr>
        <p:grpSpPr>
          <a:xfrm>
            <a:off x="5900799" y="0"/>
            <a:ext cx="6291201" cy="6858000"/>
            <a:chOff x="5900799" y="0"/>
            <a:chExt cx="6291201" cy="6858000"/>
          </a:xfrm>
        </p:grpSpPr>
        <p:pic>
          <p:nvPicPr>
            <p:cNvPr id="120" name="Google Shape;120;p106"/>
            <p:cNvPicPr preferRelativeResize="0"/>
            <p:nvPr/>
          </p:nvPicPr>
          <p:blipFill rotWithShape="1">
            <a:blip r:embed="rId2">
              <a:alphaModFix/>
            </a:blip>
            <a:srcRect b="0" l="0" r="0" t="0"/>
            <a:stretch/>
          </p:blipFill>
          <p:spPr>
            <a:xfrm>
              <a:off x="5900799" y="0"/>
              <a:ext cx="6291201" cy="6858000"/>
            </a:xfrm>
            <a:prstGeom prst="rect">
              <a:avLst/>
            </a:prstGeom>
            <a:noFill/>
            <a:ln>
              <a:noFill/>
            </a:ln>
          </p:spPr>
        </p:pic>
        <p:pic>
          <p:nvPicPr>
            <p:cNvPr id="121" name="Google Shape;121;p106"/>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grpSp>
      <p:sp>
        <p:nvSpPr>
          <p:cNvPr id="122" name="Google Shape;122;p106"/>
          <p:cNvSpPr txBox="1"/>
          <p:nvPr/>
        </p:nvSpPr>
        <p:spPr>
          <a:xfrm>
            <a:off x="786245" y="157305"/>
            <a:ext cx="9230591" cy="67710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chemeClr val="dk1"/>
                </a:solidFill>
                <a:latin typeface="Verdana"/>
                <a:ea typeface="Verdana"/>
                <a:cs typeface="Verdana"/>
                <a:sym typeface="Verdana"/>
              </a:rPr>
              <a:t>Agenda</a:t>
            </a:r>
            <a:endParaRPr b="0" i="0" sz="1400" u="none" cap="none" strike="noStrike">
              <a:solidFill>
                <a:srgbClr val="000000"/>
              </a:solidFill>
              <a:latin typeface="Arial"/>
              <a:ea typeface="Arial"/>
              <a:cs typeface="Arial"/>
              <a:sym typeface="Arial"/>
            </a:endParaRPr>
          </a:p>
        </p:txBody>
      </p:sp>
      <p:sp>
        <p:nvSpPr>
          <p:cNvPr id="123" name="Google Shape;123;p106"/>
          <p:cNvSpPr txBox="1"/>
          <p:nvPr>
            <p:ph idx="1" type="body"/>
          </p:nvPr>
        </p:nvSpPr>
        <p:spPr>
          <a:xfrm>
            <a:off x="786245" y="1825625"/>
            <a:ext cx="5181600" cy="4351338"/>
          </a:xfrm>
          <a:prstGeom prst="rect">
            <a:avLst/>
          </a:prstGeom>
          <a:noFill/>
          <a:ln>
            <a:noFill/>
          </a:ln>
        </p:spPr>
        <p:txBody>
          <a:bodyPr anchorCtr="0" anchor="t" bIns="45700" lIns="91425" spcFirstLastPara="1" rIns="91425" wrap="square" tIns="45700">
            <a:noAutofit/>
          </a:bodyPr>
          <a:lstStyle>
            <a:lvl1pPr indent="-495300" lvl="0" marL="457200" algn="l">
              <a:lnSpc>
                <a:spcPct val="90000"/>
              </a:lnSpc>
              <a:spcBef>
                <a:spcPts val="1000"/>
              </a:spcBef>
              <a:spcAft>
                <a:spcPts val="0"/>
              </a:spcAft>
              <a:buClr>
                <a:schemeClr val="accent1"/>
              </a:buClr>
              <a:buSzPts val="4200"/>
              <a:buFont typeface="Arial"/>
              <a:buChar char="•"/>
              <a:defRPr sz="2800"/>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con">
  <p:cSld name="Title Icon">
    <p:spTree>
      <p:nvGrpSpPr>
        <p:cNvPr id="124" name="Shape 124"/>
        <p:cNvGrpSpPr/>
        <p:nvPr/>
      </p:nvGrpSpPr>
      <p:grpSpPr>
        <a:xfrm>
          <a:off x="0" y="0"/>
          <a:ext cx="0" cy="0"/>
          <a:chOff x="0" y="0"/>
          <a:chExt cx="0" cy="0"/>
        </a:xfrm>
      </p:grpSpPr>
      <p:sp>
        <p:nvSpPr>
          <p:cNvPr id="125" name="Google Shape;125;p107"/>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grpSp>
        <p:nvGrpSpPr>
          <p:cNvPr id="126" name="Google Shape;126;p107"/>
          <p:cNvGrpSpPr/>
          <p:nvPr/>
        </p:nvGrpSpPr>
        <p:grpSpPr>
          <a:xfrm>
            <a:off x="1531882" y="2476638"/>
            <a:ext cx="9001506" cy="1835969"/>
            <a:chOff x="1531882" y="2476638"/>
            <a:chExt cx="9001506" cy="1835969"/>
          </a:xfrm>
        </p:grpSpPr>
        <p:sp>
          <p:nvSpPr>
            <p:cNvPr id="127" name="Google Shape;127;p107"/>
            <p:cNvSpPr/>
            <p:nvPr/>
          </p:nvSpPr>
          <p:spPr>
            <a:xfrm>
              <a:off x="1531882" y="2476638"/>
              <a:ext cx="1835969" cy="1835969"/>
            </a:xfrm>
            <a:prstGeom prst="ellipse">
              <a:avLst/>
            </a:prstGeom>
            <a:noFill/>
            <a:ln cap="flat" cmpd="sng" w="38100">
              <a:solidFill>
                <a:srgbClr val="51515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8" name="Google Shape;128;p107"/>
            <p:cNvSpPr/>
            <p:nvPr/>
          </p:nvSpPr>
          <p:spPr>
            <a:xfrm>
              <a:off x="5177383" y="2476638"/>
              <a:ext cx="1835969" cy="1835969"/>
            </a:xfrm>
            <a:prstGeom prst="ellipse">
              <a:avLst/>
            </a:prstGeom>
            <a:noFill/>
            <a:ln cap="flat" cmpd="sng" w="38100">
              <a:solidFill>
                <a:srgbClr val="51515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9" name="Google Shape;129;p107"/>
            <p:cNvSpPr/>
            <p:nvPr/>
          </p:nvSpPr>
          <p:spPr>
            <a:xfrm>
              <a:off x="8697419" y="2476638"/>
              <a:ext cx="1835969" cy="1835969"/>
            </a:xfrm>
            <a:prstGeom prst="ellipse">
              <a:avLst/>
            </a:prstGeom>
            <a:noFill/>
            <a:ln cap="flat" cmpd="sng" w="38100">
              <a:solidFill>
                <a:srgbClr val="51515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130" name="Google Shape;130;p107"/>
          <p:cNvSpPr txBox="1"/>
          <p:nvPr>
            <p:ph idx="1" type="body"/>
          </p:nvPr>
        </p:nvSpPr>
        <p:spPr>
          <a:xfrm>
            <a:off x="1122759" y="4512276"/>
            <a:ext cx="2654214" cy="708025"/>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rgbClr val="333333"/>
              </a:buClr>
              <a:buSzPts val="2000"/>
              <a:buNone/>
              <a:defRPr sz="2000"/>
            </a:lvl1pPr>
            <a:lvl2pPr indent="-228600" lvl="1" marL="914400" algn="ctr">
              <a:lnSpc>
                <a:spcPct val="90000"/>
              </a:lnSpc>
              <a:spcBef>
                <a:spcPts val="500"/>
              </a:spcBef>
              <a:spcAft>
                <a:spcPts val="0"/>
              </a:spcAft>
              <a:buClr>
                <a:srgbClr val="333333"/>
              </a:buClr>
              <a:buSzPts val="2000"/>
              <a:buNone/>
              <a:defRPr sz="2000"/>
            </a:lvl2pPr>
            <a:lvl3pPr indent="-228600" lvl="2" marL="1371600" algn="ctr">
              <a:lnSpc>
                <a:spcPct val="90000"/>
              </a:lnSpc>
              <a:spcBef>
                <a:spcPts val="500"/>
              </a:spcBef>
              <a:spcAft>
                <a:spcPts val="0"/>
              </a:spcAft>
              <a:buClr>
                <a:srgbClr val="333333"/>
              </a:buClr>
              <a:buSzPts val="2000"/>
              <a:buNone/>
              <a:defRPr sz="2000"/>
            </a:lvl3pPr>
            <a:lvl4pPr indent="-228600" lvl="3" marL="1828800" algn="ctr">
              <a:lnSpc>
                <a:spcPct val="90000"/>
              </a:lnSpc>
              <a:spcBef>
                <a:spcPts val="500"/>
              </a:spcBef>
              <a:spcAft>
                <a:spcPts val="0"/>
              </a:spcAft>
              <a:buClr>
                <a:srgbClr val="333333"/>
              </a:buClr>
              <a:buSzPts val="2000"/>
              <a:buNone/>
              <a:defRPr sz="2000"/>
            </a:lvl4pPr>
            <a:lvl5pPr indent="-228600" lvl="4" marL="2286000" algn="ctr">
              <a:lnSpc>
                <a:spcPct val="90000"/>
              </a:lnSpc>
              <a:spcBef>
                <a:spcPts val="500"/>
              </a:spcBef>
              <a:spcAft>
                <a:spcPts val="0"/>
              </a:spcAft>
              <a:buClr>
                <a:srgbClr val="333333"/>
              </a:buClr>
              <a:buSzPts val="2000"/>
              <a:buNone/>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107"/>
          <p:cNvSpPr txBox="1"/>
          <p:nvPr>
            <p:ph idx="2" type="body"/>
          </p:nvPr>
        </p:nvSpPr>
        <p:spPr>
          <a:xfrm>
            <a:off x="4765894" y="4512276"/>
            <a:ext cx="2658946" cy="708025"/>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rgbClr val="333333"/>
              </a:buClr>
              <a:buSzPts val="2000"/>
              <a:buNone/>
              <a:defRPr sz="2000"/>
            </a:lvl1pPr>
            <a:lvl2pPr indent="-228600" lvl="1" marL="914400" algn="ctr">
              <a:lnSpc>
                <a:spcPct val="90000"/>
              </a:lnSpc>
              <a:spcBef>
                <a:spcPts val="500"/>
              </a:spcBef>
              <a:spcAft>
                <a:spcPts val="0"/>
              </a:spcAft>
              <a:buClr>
                <a:srgbClr val="333333"/>
              </a:buClr>
              <a:buSzPts val="2000"/>
              <a:buNone/>
              <a:defRPr sz="2000"/>
            </a:lvl2pPr>
            <a:lvl3pPr indent="-228600" lvl="2" marL="1371600" algn="ctr">
              <a:lnSpc>
                <a:spcPct val="90000"/>
              </a:lnSpc>
              <a:spcBef>
                <a:spcPts val="500"/>
              </a:spcBef>
              <a:spcAft>
                <a:spcPts val="0"/>
              </a:spcAft>
              <a:buClr>
                <a:srgbClr val="333333"/>
              </a:buClr>
              <a:buSzPts val="2000"/>
              <a:buNone/>
              <a:defRPr sz="2000"/>
            </a:lvl3pPr>
            <a:lvl4pPr indent="-228600" lvl="3" marL="1828800" algn="ctr">
              <a:lnSpc>
                <a:spcPct val="90000"/>
              </a:lnSpc>
              <a:spcBef>
                <a:spcPts val="500"/>
              </a:spcBef>
              <a:spcAft>
                <a:spcPts val="0"/>
              </a:spcAft>
              <a:buClr>
                <a:srgbClr val="333333"/>
              </a:buClr>
              <a:buSzPts val="2000"/>
              <a:buNone/>
              <a:defRPr sz="2000"/>
            </a:lvl4pPr>
            <a:lvl5pPr indent="-228600" lvl="4" marL="2286000" algn="ctr">
              <a:lnSpc>
                <a:spcPct val="90000"/>
              </a:lnSpc>
              <a:spcBef>
                <a:spcPts val="500"/>
              </a:spcBef>
              <a:spcAft>
                <a:spcPts val="0"/>
              </a:spcAft>
              <a:buClr>
                <a:srgbClr val="333333"/>
              </a:buClr>
              <a:buSzPts val="2000"/>
              <a:buNone/>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107"/>
          <p:cNvSpPr txBox="1"/>
          <p:nvPr>
            <p:ph idx="3" type="body"/>
          </p:nvPr>
        </p:nvSpPr>
        <p:spPr>
          <a:xfrm>
            <a:off x="8285930" y="4516720"/>
            <a:ext cx="2658946" cy="708025"/>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rgbClr val="333333"/>
              </a:buClr>
              <a:buSzPts val="2000"/>
              <a:buNone/>
              <a:defRPr sz="2000"/>
            </a:lvl1pPr>
            <a:lvl2pPr indent="-228600" lvl="1" marL="914400" algn="ctr">
              <a:lnSpc>
                <a:spcPct val="90000"/>
              </a:lnSpc>
              <a:spcBef>
                <a:spcPts val="500"/>
              </a:spcBef>
              <a:spcAft>
                <a:spcPts val="0"/>
              </a:spcAft>
              <a:buClr>
                <a:srgbClr val="333333"/>
              </a:buClr>
              <a:buSzPts val="2000"/>
              <a:buNone/>
              <a:defRPr sz="2000"/>
            </a:lvl2pPr>
            <a:lvl3pPr indent="-228600" lvl="2" marL="1371600" algn="ctr">
              <a:lnSpc>
                <a:spcPct val="90000"/>
              </a:lnSpc>
              <a:spcBef>
                <a:spcPts val="500"/>
              </a:spcBef>
              <a:spcAft>
                <a:spcPts val="0"/>
              </a:spcAft>
              <a:buClr>
                <a:srgbClr val="333333"/>
              </a:buClr>
              <a:buSzPts val="2000"/>
              <a:buNone/>
              <a:defRPr sz="2000"/>
            </a:lvl3pPr>
            <a:lvl4pPr indent="-228600" lvl="3" marL="1828800" algn="ctr">
              <a:lnSpc>
                <a:spcPct val="90000"/>
              </a:lnSpc>
              <a:spcBef>
                <a:spcPts val="500"/>
              </a:spcBef>
              <a:spcAft>
                <a:spcPts val="0"/>
              </a:spcAft>
              <a:buClr>
                <a:srgbClr val="333333"/>
              </a:buClr>
              <a:buSzPts val="2000"/>
              <a:buNone/>
              <a:defRPr sz="2000"/>
            </a:lvl4pPr>
            <a:lvl5pPr indent="-228600" lvl="4" marL="2286000" algn="ctr">
              <a:lnSpc>
                <a:spcPct val="90000"/>
              </a:lnSpc>
              <a:spcBef>
                <a:spcPts val="500"/>
              </a:spcBef>
              <a:spcAft>
                <a:spcPts val="0"/>
              </a:spcAft>
              <a:buClr>
                <a:srgbClr val="333333"/>
              </a:buClr>
              <a:buSzPts val="2000"/>
              <a:buNone/>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107"/>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134" name="Google Shape;134;p107"/>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07"/>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36" name="Google Shape;136;p107"/>
          <p:cNvGrpSpPr/>
          <p:nvPr/>
        </p:nvGrpSpPr>
        <p:grpSpPr>
          <a:xfrm>
            <a:off x="-1" y="1201"/>
            <a:ext cx="12192001" cy="6856799"/>
            <a:chOff x="-1" y="1201"/>
            <a:chExt cx="12192001" cy="6856799"/>
          </a:xfrm>
        </p:grpSpPr>
        <p:pic>
          <p:nvPicPr>
            <p:cNvPr id="137" name="Google Shape;137;p107"/>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138" name="Google Shape;138;p107"/>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139" name="Google Shape;139;p107"/>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Lines Title Subtitle">
  <p:cSld name="2 Lines Title Subtitle">
    <p:spTree>
      <p:nvGrpSpPr>
        <p:cNvPr id="140" name="Shape 140"/>
        <p:cNvGrpSpPr/>
        <p:nvPr/>
      </p:nvGrpSpPr>
      <p:grpSpPr>
        <a:xfrm>
          <a:off x="0" y="0"/>
          <a:ext cx="0" cy="0"/>
          <a:chOff x="0" y="0"/>
          <a:chExt cx="0" cy="0"/>
        </a:xfrm>
      </p:grpSpPr>
      <p:sp>
        <p:nvSpPr>
          <p:cNvPr id="141" name="Google Shape;141;p109"/>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142" name="Google Shape;142;p109"/>
          <p:cNvSpPr txBox="1"/>
          <p:nvPr>
            <p:ph type="title"/>
          </p:nvPr>
        </p:nvSpPr>
        <p:spPr>
          <a:xfrm>
            <a:off x="786245" y="209261"/>
            <a:ext cx="10515600" cy="1138714"/>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109"/>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144" name="Google Shape;144;p109"/>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109"/>
          <p:cNvSpPr txBox="1"/>
          <p:nvPr>
            <p:ph idx="1" type="body"/>
          </p:nvPr>
        </p:nvSpPr>
        <p:spPr>
          <a:xfrm>
            <a:off x="788505" y="1426896"/>
            <a:ext cx="10515600" cy="113535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rgbClr val="333333"/>
              </a:buClr>
              <a:buSzPts val="2000"/>
              <a:buNone/>
              <a:defRPr sz="2000"/>
            </a:lvl1pPr>
            <a:lvl2pPr indent="-228600" lvl="1" marL="914400" algn="l">
              <a:lnSpc>
                <a:spcPct val="90000"/>
              </a:lnSpc>
              <a:spcBef>
                <a:spcPts val="500"/>
              </a:spcBef>
              <a:spcAft>
                <a:spcPts val="0"/>
              </a:spcAft>
              <a:buClr>
                <a:srgbClr val="333333"/>
              </a:buClr>
              <a:buSzPts val="1800"/>
              <a:buNone/>
              <a:defRPr sz="1800"/>
            </a:lvl2pPr>
            <a:lvl3pPr indent="-228600" lvl="2" marL="1371600" algn="l">
              <a:lnSpc>
                <a:spcPct val="90000"/>
              </a:lnSpc>
              <a:spcBef>
                <a:spcPts val="500"/>
              </a:spcBef>
              <a:spcAft>
                <a:spcPts val="0"/>
              </a:spcAft>
              <a:buClr>
                <a:srgbClr val="333333"/>
              </a:buClr>
              <a:buSzPts val="1400"/>
              <a:buNone/>
              <a:defRPr sz="1400"/>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46" name="Google Shape;146;p109"/>
          <p:cNvGrpSpPr/>
          <p:nvPr/>
        </p:nvGrpSpPr>
        <p:grpSpPr>
          <a:xfrm>
            <a:off x="-1" y="1201"/>
            <a:ext cx="12192001" cy="6856799"/>
            <a:chOff x="-1" y="1201"/>
            <a:chExt cx="12192001" cy="6856799"/>
          </a:xfrm>
        </p:grpSpPr>
        <p:pic>
          <p:nvPicPr>
            <p:cNvPr id="147" name="Google Shape;147;p109"/>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148" name="Google Shape;148;p109"/>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149" name="Google Shape;149;p109"/>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Dark Bar">
  <p:cSld name="Title Dark Bar">
    <p:spTree>
      <p:nvGrpSpPr>
        <p:cNvPr id="150" name="Shape 150"/>
        <p:cNvGrpSpPr/>
        <p:nvPr/>
      </p:nvGrpSpPr>
      <p:grpSpPr>
        <a:xfrm>
          <a:off x="0" y="0"/>
          <a:ext cx="0" cy="0"/>
          <a:chOff x="0" y="0"/>
          <a:chExt cx="0" cy="0"/>
        </a:xfrm>
      </p:grpSpPr>
      <p:sp>
        <p:nvSpPr>
          <p:cNvPr id="151" name="Google Shape;151;p110"/>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110"/>
          <p:cNvSpPr/>
          <p:nvPr/>
        </p:nvSpPr>
        <p:spPr>
          <a:xfrm>
            <a:off x="0" y="2276272"/>
            <a:ext cx="12192000" cy="3093396"/>
          </a:xfrm>
          <a:prstGeom prst="rect">
            <a:avLst/>
          </a:prstGeom>
          <a:solidFill>
            <a:srgbClr val="13131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153" name="Google Shape;153;p110"/>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154" name="Google Shape;154;p110"/>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110"/>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56" name="Google Shape;156;p110"/>
          <p:cNvGrpSpPr/>
          <p:nvPr/>
        </p:nvGrpSpPr>
        <p:grpSpPr>
          <a:xfrm>
            <a:off x="-1" y="1201"/>
            <a:ext cx="12192001" cy="6856799"/>
            <a:chOff x="-1" y="1201"/>
            <a:chExt cx="12192001" cy="6856799"/>
          </a:xfrm>
        </p:grpSpPr>
        <p:pic>
          <p:nvPicPr>
            <p:cNvPr id="157" name="Google Shape;157;p110"/>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158" name="Google Shape;158;p110"/>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159" name="Google Shape;159;p110"/>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itle">
  <p:cSld name="Blank Title">
    <p:spTree>
      <p:nvGrpSpPr>
        <p:cNvPr id="160" name="Shape 160"/>
        <p:cNvGrpSpPr/>
        <p:nvPr/>
      </p:nvGrpSpPr>
      <p:grpSpPr>
        <a:xfrm>
          <a:off x="0" y="0"/>
          <a:ext cx="0" cy="0"/>
          <a:chOff x="0" y="0"/>
          <a:chExt cx="0" cy="0"/>
        </a:xfrm>
      </p:grpSpPr>
      <p:sp>
        <p:nvSpPr>
          <p:cNvPr id="161" name="Google Shape;161;p111"/>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162" name="Google Shape;162;p111"/>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111"/>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p:cSld name="Thank You">
    <p:spTree>
      <p:nvGrpSpPr>
        <p:cNvPr id="164" name="Shape 164"/>
        <p:cNvGrpSpPr/>
        <p:nvPr/>
      </p:nvGrpSpPr>
      <p:grpSpPr>
        <a:xfrm>
          <a:off x="0" y="0"/>
          <a:ext cx="0" cy="0"/>
          <a:chOff x="0" y="0"/>
          <a:chExt cx="0" cy="0"/>
        </a:xfrm>
      </p:grpSpPr>
      <p:sp>
        <p:nvSpPr>
          <p:cNvPr id="165" name="Google Shape;165;p112"/>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166" name="Google Shape;166;p112"/>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67" name="Google Shape;167;p112"/>
          <p:cNvPicPr preferRelativeResize="0"/>
          <p:nvPr/>
        </p:nvPicPr>
        <p:blipFill rotWithShape="1">
          <a:blip r:embed="rId2">
            <a:alphaModFix/>
          </a:blip>
          <a:srcRect b="0" l="0" r="0" t="0"/>
          <a:stretch/>
        </p:blipFill>
        <p:spPr>
          <a:xfrm>
            <a:off x="0" y="-1"/>
            <a:ext cx="12192000" cy="68580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ondary Title" type="title">
  <p:cSld name="TITLE">
    <p:spTree>
      <p:nvGrpSpPr>
        <p:cNvPr id="168" name="Shape 168"/>
        <p:cNvGrpSpPr/>
        <p:nvPr/>
      </p:nvGrpSpPr>
      <p:grpSpPr>
        <a:xfrm>
          <a:off x="0" y="0"/>
          <a:ext cx="0" cy="0"/>
          <a:chOff x="0" y="0"/>
          <a:chExt cx="0" cy="0"/>
        </a:xfrm>
      </p:grpSpPr>
      <p:sp>
        <p:nvSpPr>
          <p:cNvPr id="169" name="Google Shape;169;p1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rgbClr val="333333"/>
              </a:buClr>
              <a:buSzPts val="6000"/>
              <a:buFont typeface="Verdana"/>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1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rgbClr val="333333"/>
              </a:buClr>
              <a:buSzPts val="2400"/>
              <a:buNone/>
              <a:defRPr sz="2400"/>
            </a:lvl1pPr>
            <a:lvl2pPr lvl="1" algn="ctr">
              <a:lnSpc>
                <a:spcPct val="90000"/>
              </a:lnSpc>
              <a:spcBef>
                <a:spcPts val="500"/>
              </a:spcBef>
              <a:spcAft>
                <a:spcPts val="0"/>
              </a:spcAft>
              <a:buClr>
                <a:srgbClr val="333333"/>
              </a:buClr>
              <a:buSzPts val="2000"/>
              <a:buNone/>
              <a:defRPr sz="2000"/>
            </a:lvl2pPr>
            <a:lvl3pPr lvl="2" algn="ctr">
              <a:lnSpc>
                <a:spcPct val="90000"/>
              </a:lnSpc>
              <a:spcBef>
                <a:spcPts val="500"/>
              </a:spcBef>
              <a:spcAft>
                <a:spcPts val="0"/>
              </a:spcAft>
              <a:buClr>
                <a:srgbClr val="333333"/>
              </a:buClr>
              <a:buSzPts val="1800"/>
              <a:buNone/>
              <a:defRPr sz="1800"/>
            </a:lvl3pPr>
            <a:lvl4pPr lvl="3" algn="ctr">
              <a:lnSpc>
                <a:spcPct val="90000"/>
              </a:lnSpc>
              <a:spcBef>
                <a:spcPts val="500"/>
              </a:spcBef>
              <a:spcAft>
                <a:spcPts val="0"/>
              </a:spcAft>
              <a:buClr>
                <a:srgbClr val="333333"/>
              </a:buClr>
              <a:buSzPts val="1600"/>
              <a:buNone/>
              <a:defRPr sz="1600"/>
            </a:lvl4pPr>
            <a:lvl5pPr lvl="4" algn="ctr">
              <a:lnSpc>
                <a:spcPct val="90000"/>
              </a:lnSpc>
              <a:spcBef>
                <a:spcPts val="500"/>
              </a:spcBef>
              <a:spcAft>
                <a:spcPts val="0"/>
              </a:spcAft>
              <a:buClr>
                <a:srgbClr val="33333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1" name="Google Shape;171;p113"/>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172" name="Google Shape;172;p113"/>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173" name="Google Shape;173;p113"/>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74" name="Google Shape;174;p113"/>
          <p:cNvGrpSpPr/>
          <p:nvPr/>
        </p:nvGrpSpPr>
        <p:grpSpPr>
          <a:xfrm>
            <a:off x="-1" y="1201"/>
            <a:ext cx="12192001" cy="6856799"/>
            <a:chOff x="-1" y="1201"/>
            <a:chExt cx="12192001" cy="6856799"/>
          </a:xfrm>
        </p:grpSpPr>
        <p:pic>
          <p:nvPicPr>
            <p:cNvPr id="175" name="Google Shape;175;p113"/>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176" name="Google Shape;176;p113"/>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177" name="Google Shape;177;p113"/>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wo Content">
  <p:cSld name="2_Two Content">
    <p:spTree>
      <p:nvGrpSpPr>
        <p:cNvPr id="178" name="Shape 178"/>
        <p:cNvGrpSpPr/>
        <p:nvPr/>
      </p:nvGrpSpPr>
      <p:grpSpPr>
        <a:xfrm>
          <a:off x="0" y="0"/>
          <a:ext cx="0" cy="0"/>
          <a:chOff x="0" y="0"/>
          <a:chExt cx="0" cy="0"/>
        </a:xfrm>
      </p:grpSpPr>
      <p:sp>
        <p:nvSpPr>
          <p:cNvPr id="179" name="Google Shape;179;p115"/>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180" name="Google Shape;180;p115"/>
          <p:cNvSpPr txBox="1"/>
          <p:nvPr>
            <p:ph idx="1" type="body"/>
          </p:nvPr>
        </p:nvSpPr>
        <p:spPr>
          <a:xfrm>
            <a:off x="781336" y="1953290"/>
            <a:ext cx="2227827" cy="4175849"/>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115"/>
          <p:cNvSpPr txBox="1"/>
          <p:nvPr>
            <p:ph idx="2" type="body"/>
          </p:nvPr>
        </p:nvSpPr>
        <p:spPr>
          <a:xfrm>
            <a:off x="3545562" y="1953290"/>
            <a:ext cx="2227827" cy="4175849"/>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115"/>
          <p:cNvSpPr txBox="1"/>
          <p:nvPr>
            <p:ph idx="3" type="body"/>
          </p:nvPr>
        </p:nvSpPr>
        <p:spPr>
          <a:xfrm>
            <a:off x="6309788" y="1953290"/>
            <a:ext cx="2227827" cy="4175849"/>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115"/>
          <p:cNvSpPr txBox="1"/>
          <p:nvPr>
            <p:ph idx="4" type="body"/>
          </p:nvPr>
        </p:nvSpPr>
        <p:spPr>
          <a:xfrm>
            <a:off x="9074018" y="1953290"/>
            <a:ext cx="2227827" cy="4175849"/>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p115"/>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185" name="Google Shape;185;p115"/>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115"/>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87" name="Google Shape;187;p115"/>
          <p:cNvGrpSpPr/>
          <p:nvPr/>
        </p:nvGrpSpPr>
        <p:grpSpPr>
          <a:xfrm>
            <a:off x="-1" y="1201"/>
            <a:ext cx="12192001" cy="6856799"/>
            <a:chOff x="-1" y="1201"/>
            <a:chExt cx="12192001" cy="6856799"/>
          </a:xfrm>
        </p:grpSpPr>
        <p:pic>
          <p:nvPicPr>
            <p:cNvPr id="188" name="Google Shape;188;p115"/>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189" name="Google Shape;189;p115"/>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190" name="Google Shape;190;p115"/>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22" name="Shape 22"/>
        <p:cNvGrpSpPr/>
        <p:nvPr/>
      </p:nvGrpSpPr>
      <p:grpSpPr>
        <a:xfrm>
          <a:off x="0" y="0"/>
          <a:ext cx="0" cy="0"/>
          <a:chOff x="0" y="0"/>
          <a:chExt cx="0" cy="0"/>
        </a:xfrm>
      </p:grpSpPr>
      <p:sp>
        <p:nvSpPr>
          <p:cNvPr id="23" name="Google Shape;23;p94"/>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9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SzPts val="3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94"/>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Arial"/>
                <a:ea typeface="Arial"/>
                <a:cs typeface="Arial"/>
                <a:sym typeface="Arial"/>
              </a:rPr>
              <a:t>‹#›</a:t>
            </a:fld>
            <a:endParaRPr b="0" i="0" sz="1200" u="none" cap="none" strike="noStrike">
              <a:solidFill>
                <a:srgbClr val="8D8D8D"/>
              </a:solidFill>
              <a:latin typeface="Arial"/>
              <a:ea typeface="Arial"/>
              <a:cs typeface="Arial"/>
              <a:sym typeface="Arial"/>
            </a:endParaRPr>
          </a:p>
        </p:txBody>
      </p:sp>
      <p:grpSp>
        <p:nvGrpSpPr>
          <p:cNvPr id="26" name="Google Shape;26;p94"/>
          <p:cNvGrpSpPr/>
          <p:nvPr/>
        </p:nvGrpSpPr>
        <p:grpSpPr>
          <a:xfrm>
            <a:off x="-35720" y="-28576"/>
            <a:ext cx="12229125" cy="6886810"/>
            <a:chOff x="-35720" y="-28576"/>
            <a:chExt cx="12229125" cy="6886810"/>
          </a:xfrm>
        </p:grpSpPr>
        <p:pic>
          <p:nvPicPr>
            <p:cNvPr id="27" name="Google Shape;27;p94"/>
            <p:cNvPicPr preferRelativeResize="0"/>
            <p:nvPr/>
          </p:nvPicPr>
          <p:blipFill rotWithShape="1">
            <a:blip r:embed="rId2">
              <a:alphaModFix/>
            </a:blip>
            <a:srcRect b="0" l="0" r="0" t="0"/>
            <a:stretch/>
          </p:blipFill>
          <p:spPr>
            <a:xfrm>
              <a:off x="7924273" y="6339632"/>
              <a:ext cx="4269132" cy="518602"/>
            </a:xfrm>
            <a:prstGeom prst="rect">
              <a:avLst/>
            </a:prstGeom>
            <a:noFill/>
            <a:ln>
              <a:noFill/>
            </a:ln>
          </p:spPr>
        </p:pic>
        <p:pic>
          <p:nvPicPr>
            <p:cNvPr id="28" name="Google Shape;28;p94"/>
            <p:cNvPicPr preferRelativeResize="0"/>
            <p:nvPr/>
          </p:nvPicPr>
          <p:blipFill rotWithShape="1">
            <a:blip r:embed="rId3">
              <a:alphaModFix/>
            </a:blip>
            <a:srcRect b="0" l="0" r="0" t="0"/>
            <a:stretch/>
          </p:blipFill>
          <p:spPr>
            <a:xfrm>
              <a:off x="10631838" y="6432150"/>
              <a:ext cx="1455154" cy="360879"/>
            </a:xfrm>
            <a:prstGeom prst="rect">
              <a:avLst/>
            </a:prstGeom>
            <a:noFill/>
            <a:ln>
              <a:noFill/>
            </a:ln>
          </p:spPr>
        </p:pic>
        <p:pic>
          <p:nvPicPr>
            <p:cNvPr id="29" name="Google Shape;29;p94"/>
            <p:cNvPicPr preferRelativeResize="0"/>
            <p:nvPr/>
          </p:nvPicPr>
          <p:blipFill rotWithShape="1">
            <a:blip r:embed="rId4">
              <a:alphaModFix/>
            </a:blip>
            <a:srcRect b="0" l="0" r="0" t="0"/>
            <a:stretch/>
          </p:blipFill>
          <p:spPr>
            <a:xfrm rot="10800000">
              <a:off x="-35720" y="-28576"/>
              <a:ext cx="1162920" cy="344171"/>
            </a:xfrm>
            <a:prstGeom prst="rect">
              <a:avLst/>
            </a:prstGeom>
            <a:noFill/>
            <a:ln>
              <a:noFill/>
            </a:ln>
          </p:spPr>
        </p:pic>
      </p:grpSp>
      <p:grpSp>
        <p:nvGrpSpPr>
          <p:cNvPr id="30" name="Google Shape;30;p94"/>
          <p:cNvGrpSpPr/>
          <p:nvPr/>
        </p:nvGrpSpPr>
        <p:grpSpPr>
          <a:xfrm>
            <a:off x="-21432" y="-21431"/>
            <a:ext cx="12213432" cy="6879431"/>
            <a:chOff x="-21432" y="-21431"/>
            <a:chExt cx="12213432" cy="6879431"/>
          </a:xfrm>
        </p:grpSpPr>
        <p:grpSp>
          <p:nvGrpSpPr>
            <p:cNvPr id="31" name="Google Shape;31;p94"/>
            <p:cNvGrpSpPr/>
            <p:nvPr/>
          </p:nvGrpSpPr>
          <p:grpSpPr>
            <a:xfrm>
              <a:off x="-21432" y="-21431"/>
              <a:ext cx="12213432" cy="6879431"/>
              <a:chOff x="-21432" y="-21431"/>
              <a:chExt cx="12213432" cy="6879431"/>
            </a:xfrm>
          </p:grpSpPr>
          <p:pic>
            <p:nvPicPr>
              <p:cNvPr id="32" name="Google Shape;32;p94"/>
              <p:cNvPicPr preferRelativeResize="0"/>
              <p:nvPr/>
            </p:nvPicPr>
            <p:blipFill rotWithShape="1">
              <a:blip r:embed="rId5">
                <a:alphaModFix/>
              </a:blip>
              <a:srcRect b="0" l="0" r="0" t="0"/>
              <a:stretch/>
            </p:blipFill>
            <p:spPr>
              <a:xfrm>
                <a:off x="7924800" y="6339633"/>
                <a:ext cx="4267200" cy="518367"/>
              </a:xfrm>
              <a:prstGeom prst="rect">
                <a:avLst/>
              </a:prstGeom>
              <a:noFill/>
              <a:ln>
                <a:noFill/>
              </a:ln>
            </p:spPr>
          </p:pic>
          <p:pic>
            <p:nvPicPr>
              <p:cNvPr id="33" name="Google Shape;33;p94"/>
              <p:cNvPicPr preferRelativeResize="0"/>
              <p:nvPr/>
            </p:nvPicPr>
            <p:blipFill rotWithShape="1">
              <a:blip r:embed="rId6">
                <a:alphaModFix/>
              </a:blip>
              <a:srcRect b="0" l="0" r="0" t="0"/>
              <a:stretch/>
            </p:blipFill>
            <p:spPr>
              <a:xfrm rot="10800000">
                <a:off x="-21432" y="-21431"/>
                <a:ext cx="1148612" cy="337028"/>
              </a:xfrm>
              <a:prstGeom prst="rect">
                <a:avLst/>
              </a:prstGeom>
              <a:noFill/>
              <a:ln>
                <a:noFill/>
              </a:ln>
            </p:spPr>
          </p:pic>
        </p:grpSp>
        <p:pic>
          <p:nvPicPr>
            <p:cNvPr id="34" name="Google Shape;34;p94"/>
            <p:cNvPicPr preferRelativeResize="0"/>
            <p:nvPr/>
          </p:nvPicPr>
          <p:blipFill rotWithShape="1">
            <a:blip r:embed="rId7">
              <a:alphaModFix/>
            </a:blip>
            <a:srcRect b="0" l="0" r="0" t="0"/>
            <a:stretch/>
          </p:blipFill>
          <p:spPr>
            <a:xfrm>
              <a:off x="10335401" y="6410899"/>
              <a:ext cx="1680301" cy="425957"/>
            </a:xfrm>
            <a:prstGeom prst="rect">
              <a:avLst/>
            </a:prstGeom>
            <a:noFill/>
            <a:ln>
              <a:noFill/>
            </a:ln>
          </p:spPr>
        </p:pic>
      </p:grpSp>
      <p:grpSp>
        <p:nvGrpSpPr>
          <p:cNvPr id="35" name="Google Shape;35;p94"/>
          <p:cNvGrpSpPr/>
          <p:nvPr/>
        </p:nvGrpSpPr>
        <p:grpSpPr>
          <a:xfrm>
            <a:off x="-28575" y="-21432"/>
            <a:ext cx="12220574" cy="6879432"/>
            <a:chOff x="-28575" y="-21432"/>
            <a:chExt cx="12220574" cy="6879432"/>
          </a:xfrm>
        </p:grpSpPr>
        <p:grpSp>
          <p:nvGrpSpPr>
            <p:cNvPr id="36" name="Google Shape;36;p94"/>
            <p:cNvGrpSpPr/>
            <p:nvPr/>
          </p:nvGrpSpPr>
          <p:grpSpPr>
            <a:xfrm>
              <a:off x="-28575" y="-21432"/>
              <a:ext cx="12220574" cy="6879432"/>
              <a:chOff x="-28575" y="-21432"/>
              <a:chExt cx="12220574" cy="6879432"/>
            </a:xfrm>
          </p:grpSpPr>
          <p:pic>
            <p:nvPicPr>
              <p:cNvPr id="37" name="Google Shape;37;p94"/>
              <p:cNvPicPr preferRelativeResize="0"/>
              <p:nvPr/>
            </p:nvPicPr>
            <p:blipFill rotWithShape="1">
              <a:blip r:embed="rId8">
                <a:alphaModFix/>
              </a:blip>
              <a:srcRect b="0" l="0" r="0" t="0"/>
              <a:stretch/>
            </p:blipFill>
            <p:spPr>
              <a:xfrm>
                <a:off x="7924792" y="6339632"/>
                <a:ext cx="4267207" cy="518368"/>
              </a:xfrm>
              <a:prstGeom prst="rect">
                <a:avLst/>
              </a:prstGeom>
              <a:noFill/>
              <a:ln>
                <a:noFill/>
              </a:ln>
            </p:spPr>
          </p:pic>
          <p:pic>
            <p:nvPicPr>
              <p:cNvPr id="38" name="Google Shape;38;p94"/>
              <p:cNvPicPr preferRelativeResize="0"/>
              <p:nvPr/>
            </p:nvPicPr>
            <p:blipFill rotWithShape="1">
              <a:blip r:embed="rId9">
                <a:alphaModFix/>
              </a:blip>
              <a:srcRect b="0" l="0" r="0" t="0"/>
              <a:stretch/>
            </p:blipFill>
            <p:spPr>
              <a:xfrm rot="10800000">
                <a:off x="-28575" y="-21432"/>
                <a:ext cx="1155756" cy="337026"/>
              </a:xfrm>
              <a:prstGeom prst="rect">
                <a:avLst/>
              </a:prstGeom>
              <a:noFill/>
              <a:ln>
                <a:noFill/>
              </a:ln>
            </p:spPr>
          </p:pic>
        </p:grpSp>
        <p:pic>
          <p:nvPicPr>
            <p:cNvPr id="39" name="Google Shape;39;p94"/>
            <p:cNvPicPr preferRelativeResize="0"/>
            <p:nvPr/>
          </p:nvPicPr>
          <p:blipFill rotWithShape="1">
            <a:blip r:embed="rId10">
              <a:alphaModFix/>
            </a:blip>
            <a:srcRect b="0" l="0" r="0" t="0"/>
            <a:stretch/>
          </p:blipFill>
          <p:spPr>
            <a:xfrm>
              <a:off x="11021261" y="6467757"/>
              <a:ext cx="901797" cy="235697"/>
            </a:xfrm>
            <a:prstGeom prst="rect">
              <a:avLst/>
            </a:prstGeom>
            <a:noFill/>
            <a:ln>
              <a:noFill/>
            </a:ln>
          </p:spPr>
        </p:pic>
      </p:grpSp>
      <p:sp>
        <p:nvSpPr>
          <p:cNvPr id="40" name="Google Shape;40;p94"/>
          <p:cNvSpPr txBox="1"/>
          <p:nvPr>
            <p:ph idx="11" type="ftr"/>
          </p:nvPr>
        </p:nvSpPr>
        <p:spPr>
          <a:xfrm>
            <a:off x="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191" name="Shape 191"/>
        <p:cNvGrpSpPr/>
        <p:nvPr/>
      </p:nvGrpSpPr>
      <p:grpSpPr>
        <a:xfrm>
          <a:off x="0" y="0"/>
          <a:ext cx="0" cy="0"/>
          <a:chOff x="0" y="0"/>
          <a:chExt cx="0" cy="0"/>
        </a:xfrm>
      </p:grpSpPr>
      <p:sp>
        <p:nvSpPr>
          <p:cNvPr id="192" name="Google Shape;192;p116"/>
          <p:cNvSpPr txBox="1"/>
          <p:nvPr>
            <p:ph idx="1" type="body"/>
          </p:nvPr>
        </p:nvSpPr>
        <p:spPr>
          <a:xfrm>
            <a:off x="786245" y="1825625"/>
            <a:ext cx="10515600" cy="286067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116"/>
          <p:cNvSpPr txBox="1"/>
          <p:nvPr>
            <p:ph idx="2" type="body"/>
          </p:nvPr>
        </p:nvSpPr>
        <p:spPr>
          <a:xfrm>
            <a:off x="786245" y="4821237"/>
            <a:ext cx="10515600" cy="1355726"/>
          </a:xfrm>
          <a:prstGeom prst="rect">
            <a:avLst/>
          </a:prstGeom>
          <a:noFill/>
          <a:ln>
            <a:noFill/>
          </a:ln>
        </p:spPr>
        <p:txBody>
          <a:bodyPr anchorCtr="0" anchor="t" bIns="45700" lIns="91425" spcFirstLastPara="1" rIns="91425" wrap="square" tIns="45700">
            <a:noAutofit/>
          </a:bodyPr>
          <a:lstStyle>
            <a:lvl1pPr indent="-368300" lvl="0" marL="457200" algn="l">
              <a:lnSpc>
                <a:spcPct val="90000"/>
              </a:lnSpc>
              <a:spcBef>
                <a:spcPts val="1000"/>
              </a:spcBef>
              <a:spcAft>
                <a:spcPts val="0"/>
              </a:spcAft>
              <a:buClr>
                <a:srgbClr val="333333"/>
              </a:buClr>
              <a:buSzPts val="2200"/>
              <a:buChar char="•"/>
              <a:defRPr sz="2200"/>
            </a:lvl1pPr>
            <a:lvl2pPr indent="-342900" lvl="1" marL="914400" algn="l">
              <a:lnSpc>
                <a:spcPct val="90000"/>
              </a:lnSpc>
              <a:spcBef>
                <a:spcPts val="500"/>
              </a:spcBef>
              <a:spcAft>
                <a:spcPts val="0"/>
              </a:spcAft>
              <a:buClr>
                <a:srgbClr val="333333"/>
              </a:buClr>
              <a:buSzPts val="1800"/>
              <a:buChar char="•"/>
              <a:defRPr sz="1800"/>
            </a:lvl2pPr>
            <a:lvl3pPr indent="-317500" lvl="2" marL="1371600" algn="l">
              <a:lnSpc>
                <a:spcPct val="90000"/>
              </a:lnSpc>
              <a:spcBef>
                <a:spcPts val="500"/>
              </a:spcBef>
              <a:spcAft>
                <a:spcPts val="0"/>
              </a:spcAft>
              <a:buClr>
                <a:srgbClr val="333333"/>
              </a:buClr>
              <a:buSzPts val="1400"/>
              <a:buChar char="•"/>
              <a:defRPr sz="1400"/>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116"/>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195" name="Google Shape;195;p116"/>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196" name="Google Shape;196;p116"/>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116"/>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98" name="Google Shape;198;p116"/>
          <p:cNvGrpSpPr/>
          <p:nvPr/>
        </p:nvGrpSpPr>
        <p:grpSpPr>
          <a:xfrm>
            <a:off x="-1" y="1201"/>
            <a:ext cx="12192001" cy="6856799"/>
            <a:chOff x="-1" y="1201"/>
            <a:chExt cx="12192001" cy="6856799"/>
          </a:xfrm>
        </p:grpSpPr>
        <p:pic>
          <p:nvPicPr>
            <p:cNvPr id="199" name="Google Shape;199;p116"/>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200" name="Google Shape;200;p116"/>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201" name="Google Shape;201;p116"/>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wo Content">
  <p:cSld name="3_Two Content">
    <p:spTree>
      <p:nvGrpSpPr>
        <p:cNvPr id="202" name="Shape 202"/>
        <p:cNvGrpSpPr/>
        <p:nvPr/>
      </p:nvGrpSpPr>
      <p:grpSpPr>
        <a:xfrm>
          <a:off x="0" y="0"/>
          <a:ext cx="0" cy="0"/>
          <a:chOff x="0" y="0"/>
          <a:chExt cx="0" cy="0"/>
        </a:xfrm>
      </p:grpSpPr>
      <p:sp>
        <p:nvSpPr>
          <p:cNvPr id="203" name="Google Shape;203;p117"/>
          <p:cNvSpPr txBox="1"/>
          <p:nvPr>
            <p:ph idx="1" type="body"/>
          </p:nvPr>
        </p:nvSpPr>
        <p:spPr>
          <a:xfrm>
            <a:off x="786245" y="1825625"/>
            <a:ext cx="5181600" cy="287337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 name="Google Shape;204;p117"/>
          <p:cNvSpPr txBox="1"/>
          <p:nvPr>
            <p:ph idx="2" type="body"/>
          </p:nvPr>
        </p:nvSpPr>
        <p:spPr>
          <a:xfrm>
            <a:off x="6120245" y="1825625"/>
            <a:ext cx="5181600" cy="287337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117"/>
          <p:cNvSpPr txBox="1"/>
          <p:nvPr>
            <p:ph idx="3" type="body"/>
          </p:nvPr>
        </p:nvSpPr>
        <p:spPr>
          <a:xfrm>
            <a:off x="786245" y="4821237"/>
            <a:ext cx="10515600" cy="1355726"/>
          </a:xfrm>
          <a:prstGeom prst="rect">
            <a:avLst/>
          </a:prstGeom>
          <a:noFill/>
          <a:ln>
            <a:noFill/>
          </a:ln>
        </p:spPr>
        <p:txBody>
          <a:bodyPr anchorCtr="0" anchor="t" bIns="45700" lIns="91425" spcFirstLastPara="1" rIns="91425" wrap="square" tIns="45700">
            <a:noAutofit/>
          </a:bodyPr>
          <a:lstStyle>
            <a:lvl1pPr indent="-368300" lvl="0" marL="457200" algn="l">
              <a:lnSpc>
                <a:spcPct val="90000"/>
              </a:lnSpc>
              <a:spcBef>
                <a:spcPts val="1000"/>
              </a:spcBef>
              <a:spcAft>
                <a:spcPts val="0"/>
              </a:spcAft>
              <a:buClr>
                <a:srgbClr val="333333"/>
              </a:buClr>
              <a:buSzPts val="2200"/>
              <a:buChar char="•"/>
              <a:defRPr sz="2200"/>
            </a:lvl1pPr>
            <a:lvl2pPr indent="-342900" lvl="1" marL="914400" algn="l">
              <a:lnSpc>
                <a:spcPct val="90000"/>
              </a:lnSpc>
              <a:spcBef>
                <a:spcPts val="500"/>
              </a:spcBef>
              <a:spcAft>
                <a:spcPts val="0"/>
              </a:spcAft>
              <a:buClr>
                <a:srgbClr val="333333"/>
              </a:buClr>
              <a:buSzPts val="1800"/>
              <a:buChar char="•"/>
              <a:defRPr sz="1800"/>
            </a:lvl2pPr>
            <a:lvl3pPr indent="-317500" lvl="2" marL="1371600" algn="l">
              <a:lnSpc>
                <a:spcPct val="90000"/>
              </a:lnSpc>
              <a:spcBef>
                <a:spcPts val="500"/>
              </a:spcBef>
              <a:spcAft>
                <a:spcPts val="0"/>
              </a:spcAft>
              <a:buClr>
                <a:srgbClr val="333333"/>
              </a:buClr>
              <a:buSzPts val="1400"/>
              <a:buChar char="•"/>
              <a:defRPr sz="1400"/>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117"/>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207" name="Google Shape;207;p117"/>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208" name="Google Shape;208;p117"/>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117"/>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210" name="Google Shape;210;p117"/>
          <p:cNvGrpSpPr/>
          <p:nvPr/>
        </p:nvGrpSpPr>
        <p:grpSpPr>
          <a:xfrm>
            <a:off x="-1" y="1201"/>
            <a:ext cx="12192001" cy="6856799"/>
            <a:chOff x="-1" y="1201"/>
            <a:chExt cx="12192001" cy="6856799"/>
          </a:xfrm>
        </p:grpSpPr>
        <p:pic>
          <p:nvPicPr>
            <p:cNvPr id="211" name="Google Shape;211;p117"/>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212" name="Google Shape;212;p117"/>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213" name="Google Shape;213;p117"/>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wo Content">
  <p:cSld name="4_Two Content">
    <p:spTree>
      <p:nvGrpSpPr>
        <p:cNvPr id="214" name="Shape 214"/>
        <p:cNvGrpSpPr/>
        <p:nvPr/>
      </p:nvGrpSpPr>
      <p:grpSpPr>
        <a:xfrm>
          <a:off x="0" y="0"/>
          <a:ext cx="0" cy="0"/>
          <a:chOff x="0" y="0"/>
          <a:chExt cx="0" cy="0"/>
        </a:xfrm>
      </p:grpSpPr>
      <p:sp>
        <p:nvSpPr>
          <p:cNvPr id="215" name="Google Shape;215;p118"/>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216" name="Google Shape;216;p118"/>
          <p:cNvSpPr txBox="1"/>
          <p:nvPr>
            <p:ph idx="1" type="body"/>
          </p:nvPr>
        </p:nvSpPr>
        <p:spPr>
          <a:xfrm>
            <a:off x="786245" y="1834619"/>
            <a:ext cx="3385993" cy="282628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118"/>
          <p:cNvSpPr txBox="1"/>
          <p:nvPr>
            <p:ph idx="2" type="body"/>
          </p:nvPr>
        </p:nvSpPr>
        <p:spPr>
          <a:xfrm>
            <a:off x="4349316" y="1834619"/>
            <a:ext cx="3385993" cy="282628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118"/>
          <p:cNvSpPr txBox="1"/>
          <p:nvPr>
            <p:ph idx="3" type="body"/>
          </p:nvPr>
        </p:nvSpPr>
        <p:spPr>
          <a:xfrm>
            <a:off x="786245" y="4821237"/>
            <a:ext cx="10515600" cy="1355726"/>
          </a:xfrm>
          <a:prstGeom prst="rect">
            <a:avLst/>
          </a:prstGeom>
          <a:noFill/>
          <a:ln>
            <a:noFill/>
          </a:ln>
        </p:spPr>
        <p:txBody>
          <a:bodyPr anchorCtr="0" anchor="t" bIns="45700" lIns="91425" spcFirstLastPara="1" rIns="91425" wrap="square" tIns="45700">
            <a:noAutofit/>
          </a:bodyPr>
          <a:lstStyle>
            <a:lvl1pPr indent="-368300" lvl="0" marL="457200" algn="l">
              <a:lnSpc>
                <a:spcPct val="90000"/>
              </a:lnSpc>
              <a:spcBef>
                <a:spcPts val="1000"/>
              </a:spcBef>
              <a:spcAft>
                <a:spcPts val="0"/>
              </a:spcAft>
              <a:buClr>
                <a:srgbClr val="333333"/>
              </a:buClr>
              <a:buSzPts val="2200"/>
              <a:buChar char="•"/>
              <a:defRPr sz="2200"/>
            </a:lvl1pPr>
            <a:lvl2pPr indent="-342900" lvl="1" marL="914400" algn="l">
              <a:lnSpc>
                <a:spcPct val="90000"/>
              </a:lnSpc>
              <a:spcBef>
                <a:spcPts val="500"/>
              </a:spcBef>
              <a:spcAft>
                <a:spcPts val="0"/>
              </a:spcAft>
              <a:buClr>
                <a:srgbClr val="333333"/>
              </a:buClr>
              <a:buSzPts val="1800"/>
              <a:buChar char="•"/>
              <a:defRPr sz="1800"/>
            </a:lvl2pPr>
            <a:lvl3pPr indent="-317500" lvl="2" marL="1371600" algn="l">
              <a:lnSpc>
                <a:spcPct val="90000"/>
              </a:lnSpc>
              <a:spcBef>
                <a:spcPts val="500"/>
              </a:spcBef>
              <a:spcAft>
                <a:spcPts val="0"/>
              </a:spcAft>
              <a:buClr>
                <a:srgbClr val="333333"/>
              </a:buClr>
              <a:buSzPts val="1400"/>
              <a:buChar char="•"/>
              <a:defRPr sz="1400"/>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118"/>
          <p:cNvSpPr txBox="1"/>
          <p:nvPr>
            <p:ph idx="4" type="body"/>
          </p:nvPr>
        </p:nvSpPr>
        <p:spPr>
          <a:xfrm>
            <a:off x="7915851" y="1829022"/>
            <a:ext cx="3385993" cy="282628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118"/>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221" name="Google Shape;221;p118"/>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118"/>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223" name="Google Shape;223;p118"/>
          <p:cNvGrpSpPr/>
          <p:nvPr/>
        </p:nvGrpSpPr>
        <p:grpSpPr>
          <a:xfrm>
            <a:off x="-1" y="1201"/>
            <a:ext cx="12192001" cy="6856799"/>
            <a:chOff x="-1" y="1201"/>
            <a:chExt cx="12192001" cy="6856799"/>
          </a:xfrm>
        </p:grpSpPr>
        <p:pic>
          <p:nvPicPr>
            <p:cNvPr id="224" name="Google Shape;224;p118"/>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225" name="Google Shape;225;p118"/>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226" name="Google Shape;226;p118"/>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wo Content">
  <p:cSld name="5_Two Content">
    <p:spTree>
      <p:nvGrpSpPr>
        <p:cNvPr id="227" name="Shape 227"/>
        <p:cNvGrpSpPr/>
        <p:nvPr/>
      </p:nvGrpSpPr>
      <p:grpSpPr>
        <a:xfrm>
          <a:off x="0" y="0"/>
          <a:ext cx="0" cy="0"/>
          <a:chOff x="0" y="0"/>
          <a:chExt cx="0" cy="0"/>
        </a:xfrm>
      </p:grpSpPr>
      <p:sp>
        <p:nvSpPr>
          <p:cNvPr id="228" name="Google Shape;228;p119"/>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229" name="Google Shape;229;p119"/>
          <p:cNvSpPr txBox="1"/>
          <p:nvPr>
            <p:ph idx="1" type="body"/>
          </p:nvPr>
        </p:nvSpPr>
        <p:spPr>
          <a:xfrm>
            <a:off x="781336" y="1953291"/>
            <a:ext cx="2227827" cy="2705276"/>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119"/>
          <p:cNvSpPr txBox="1"/>
          <p:nvPr>
            <p:ph idx="2" type="body"/>
          </p:nvPr>
        </p:nvSpPr>
        <p:spPr>
          <a:xfrm>
            <a:off x="3545562" y="1953291"/>
            <a:ext cx="2227827" cy="2705276"/>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 name="Google Shape;231;p119"/>
          <p:cNvSpPr txBox="1"/>
          <p:nvPr>
            <p:ph idx="3" type="body"/>
          </p:nvPr>
        </p:nvSpPr>
        <p:spPr>
          <a:xfrm>
            <a:off x="6309788" y="1953291"/>
            <a:ext cx="2227827" cy="2705276"/>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2" name="Google Shape;232;p119"/>
          <p:cNvSpPr txBox="1"/>
          <p:nvPr>
            <p:ph idx="4" type="body"/>
          </p:nvPr>
        </p:nvSpPr>
        <p:spPr>
          <a:xfrm>
            <a:off x="9074018" y="1953291"/>
            <a:ext cx="2227827" cy="2705276"/>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3" name="Google Shape;233;p119"/>
          <p:cNvSpPr txBox="1"/>
          <p:nvPr>
            <p:ph idx="5" type="body"/>
          </p:nvPr>
        </p:nvSpPr>
        <p:spPr>
          <a:xfrm>
            <a:off x="786245" y="4821237"/>
            <a:ext cx="10515600" cy="1355726"/>
          </a:xfrm>
          <a:prstGeom prst="rect">
            <a:avLst/>
          </a:prstGeom>
          <a:noFill/>
          <a:ln>
            <a:noFill/>
          </a:ln>
        </p:spPr>
        <p:txBody>
          <a:bodyPr anchorCtr="0" anchor="t" bIns="45700" lIns="91425" spcFirstLastPara="1" rIns="91425" wrap="square" tIns="45700">
            <a:noAutofit/>
          </a:bodyPr>
          <a:lstStyle>
            <a:lvl1pPr indent="-368300" lvl="0" marL="457200" algn="l">
              <a:lnSpc>
                <a:spcPct val="90000"/>
              </a:lnSpc>
              <a:spcBef>
                <a:spcPts val="1000"/>
              </a:spcBef>
              <a:spcAft>
                <a:spcPts val="0"/>
              </a:spcAft>
              <a:buClr>
                <a:srgbClr val="333333"/>
              </a:buClr>
              <a:buSzPts val="2200"/>
              <a:buChar char="•"/>
              <a:defRPr sz="2200"/>
            </a:lvl1pPr>
            <a:lvl2pPr indent="-342900" lvl="1" marL="914400" algn="l">
              <a:lnSpc>
                <a:spcPct val="90000"/>
              </a:lnSpc>
              <a:spcBef>
                <a:spcPts val="500"/>
              </a:spcBef>
              <a:spcAft>
                <a:spcPts val="0"/>
              </a:spcAft>
              <a:buClr>
                <a:srgbClr val="333333"/>
              </a:buClr>
              <a:buSzPts val="1800"/>
              <a:buChar char="•"/>
              <a:defRPr sz="1800"/>
            </a:lvl2pPr>
            <a:lvl3pPr indent="-317500" lvl="2" marL="1371600" algn="l">
              <a:lnSpc>
                <a:spcPct val="90000"/>
              </a:lnSpc>
              <a:spcBef>
                <a:spcPts val="500"/>
              </a:spcBef>
              <a:spcAft>
                <a:spcPts val="0"/>
              </a:spcAft>
              <a:buClr>
                <a:srgbClr val="333333"/>
              </a:buClr>
              <a:buSzPts val="1400"/>
              <a:buChar char="•"/>
              <a:defRPr sz="1400"/>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 name="Google Shape;234;p119"/>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235" name="Google Shape;235;p119"/>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p119"/>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237" name="Google Shape;237;p119"/>
          <p:cNvGrpSpPr/>
          <p:nvPr/>
        </p:nvGrpSpPr>
        <p:grpSpPr>
          <a:xfrm>
            <a:off x="-1" y="1201"/>
            <a:ext cx="12192001" cy="6856799"/>
            <a:chOff x="-1" y="1201"/>
            <a:chExt cx="12192001" cy="6856799"/>
          </a:xfrm>
        </p:grpSpPr>
        <p:pic>
          <p:nvPicPr>
            <p:cNvPr id="238" name="Google Shape;238;p119"/>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239" name="Google Shape;239;p119"/>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240" name="Google Shape;240;p119"/>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245" name="Shape 245"/>
        <p:cNvGrpSpPr/>
        <p:nvPr/>
      </p:nvGrpSpPr>
      <p:grpSpPr>
        <a:xfrm>
          <a:off x="0" y="0"/>
          <a:ext cx="0" cy="0"/>
          <a:chOff x="0" y="0"/>
          <a:chExt cx="0" cy="0"/>
        </a:xfrm>
      </p:grpSpPr>
      <p:sp>
        <p:nvSpPr>
          <p:cNvPr id="246" name="Google Shape;246;p96"/>
          <p:cNvSpPr txBox="1"/>
          <p:nvPr/>
        </p:nvSpPr>
        <p:spPr>
          <a:xfrm flipH="1" rot="10800000">
            <a:off x="4368800" y="33"/>
            <a:ext cx="7823100" cy="68580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96"/>
          <p:cNvSpPr/>
          <p:nvPr/>
        </p:nvSpPr>
        <p:spPr>
          <a:xfrm rot="-5400000">
            <a:off x="1012250" y="3356550"/>
            <a:ext cx="6858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96"/>
          <p:cNvSpPr txBox="1"/>
          <p:nvPr>
            <p:ph type="title"/>
          </p:nvPr>
        </p:nvSpPr>
        <p:spPr>
          <a:xfrm>
            <a:off x="301437" y="477067"/>
            <a:ext cx="3744000" cy="12711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249" name="Google Shape;249;p96"/>
          <p:cNvSpPr txBox="1"/>
          <p:nvPr>
            <p:ph idx="1" type="body"/>
          </p:nvPr>
        </p:nvSpPr>
        <p:spPr>
          <a:xfrm>
            <a:off x="301433" y="1954400"/>
            <a:ext cx="3744000" cy="42180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Clr>
                <a:schemeClr val="lt1"/>
              </a:buClr>
              <a:buSzPts val="1600"/>
              <a:buChar char="●"/>
              <a:defRPr sz="1600">
                <a:solidFill>
                  <a:schemeClr val="lt1"/>
                </a:solidFill>
              </a:defRPr>
            </a:lvl1pPr>
            <a:lvl2pPr indent="-330200" lvl="1" marL="914400" algn="l">
              <a:lnSpc>
                <a:spcPct val="115000"/>
              </a:lnSpc>
              <a:spcBef>
                <a:spcPts val="2100"/>
              </a:spcBef>
              <a:spcAft>
                <a:spcPts val="0"/>
              </a:spcAft>
              <a:buClr>
                <a:schemeClr val="lt1"/>
              </a:buClr>
              <a:buSzPts val="1600"/>
              <a:buChar char="○"/>
              <a:defRPr sz="1600">
                <a:solidFill>
                  <a:schemeClr val="lt1"/>
                </a:solidFill>
              </a:defRPr>
            </a:lvl2pPr>
            <a:lvl3pPr indent="-330200" lvl="2" marL="1371600" algn="l">
              <a:lnSpc>
                <a:spcPct val="115000"/>
              </a:lnSpc>
              <a:spcBef>
                <a:spcPts val="2100"/>
              </a:spcBef>
              <a:spcAft>
                <a:spcPts val="0"/>
              </a:spcAft>
              <a:buClr>
                <a:schemeClr val="lt1"/>
              </a:buClr>
              <a:buSzPts val="1600"/>
              <a:buChar char="■"/>
              <a:defRPr sz="1600">
                <a:solidFill>
                  <a:schemeClr val="lt1"/>
                </a:solidFill>
              </a:defRPr>
            </a:lvl3pPr>
            <a:lvl4pPr indent="-330200" lvl="3" marL="1828800" algn="l">
              <a:lnSpc>
                <a:spcPct val="115000"/>
              </a:lnSpc>
              <a:spcBef>
                <a:spcPts val="2100"/>
              </a:spcBef>
              <a:spcAft>
                <a:spcPts val="0"/>
              </a:spcAft>
              <a:buClr>
                <a:schemeClr val="lt1"/>
              </a:buClr>
              <a:buSzPts val="1600"/>
              <a:buChar char="●"/>
              <a:defRPr sz="1600">
                <a:solidFill>
                  <a:schemeClr val="lt1"/>
                </a:solidFill>
              </a:defRPr>
            </a:lvl4pPr>
            <a:lvl5pPr indent="-330200" lvl="4" marL="2286000" algn="l">
              <a:lnSpc>
                <a:spcPct val="115000"/>
              </a:lnSpc>
              <a:spcBef>
                <a:spcPts val="2100"/>
              </a:spcBef>
              <a:spcAft>
                <a:spcPts val="0"/>
              </a:spcAft>
              <a:buClr>
                <a:schemeClr val="lt1"/>
              </a:buClr>
              <a:buSzPts val="1600"/>
              <a:buChar char="○"/>
              <a:defRPr sz="1600">
                <a:solidFill>
                  <a:schemeClr val="lt1"/>
                </a:solidFill>
              </a:defRPr>
            </a:lvl5pPr>
            <a:lvl6pPr indent="-330200" lvl="5" marL="2743200" algn="l">
              <a:lnSpc>
                <a:spcPct val="115000"/>
              </a:lnSpc>
              <a:spcBef>
                <a:spcPts val="2100"/>
              </a:spcBef>
              <a:spcAft>
                <a:spcPts val="0"/>
              </a:spcAft>
              <a:buClr>
                <a:schemeClr val="lt1"/>
              </a:buClr>
              <a:buSzPts val="1600"/>
              <a:buChar char="■"/>
              <a:defRPr sz="1600">
                <a:solidFill>
                  <a:schemeClr val="lt1"/>
                </a:solidFill>
              </a:defRPr>
            </a:lvl6pPr>
            <a:lvl7pPr indent="-330200" lvl="6" marL="3200400" algn="l">
              <a:lnSpc>
                <a:spcPct val="115000"/>
              </a:lnSpc>
              <a:spcBef>
                <a:spcPts val="2100"/>
              </a:spcBef>
              <a:spcAft>
                <a:spcPts val="0"/>
              </a:spcAft>
              <a:buClr>
                <a:schemeClr val="lt1"/>
              </a:buClr>
              <a:buSzPts val="1600"/>
              <a:buChar char="●"/>
              <a:defRPr sz="1600">
                <a:solidFill>
                  <a:schemeClr val="lt1"/>
                </a:solidFill>
              </a:defRPr>
            </a:lvl7pPr>
            <a:lvl8pPr indent="-330200" lvl="7" marL="3657600" algn="l">
              <a:lnSpc>
                <a:spcPct val="115000"/>
              </a:lnSpc>
              <a:spcBef>
                <a:spcPts val="2100"/>
              </a:spcBef>
              <a:spcAft>
                <a:spcPts val="0"/>
              </a:spcAft>
              <a:buClr>
                <a:schemeClr val="lt1"/>
              </a:buClr>
              <a:buSzPts val="1600"/>
              <a:buChar char="○"/>
              <a:defRPr sz="1600">
                <a:solidFill>
                  <a:schemeClr val="lt1"/>
                </a:solidFill>
              </a:defRPr>
            </a:lvl8pPr>
            <a:lvl9pPr indent="-330200" lvl="8" marL="4114800" algn="l">
              <a:lnSpc>
                <a:spcPct val="115000"/>
              </a:lnSpc>
              <a:spcBef>
                <a:spcPts val="2100"/>
              </a:spcBef>
              <a:spcAft>
                <a:spcPts val="2100"/>
              </a:spcAft>
              <a:buClr>
                <a:schemeClr val="lt1"/>
              </a:buClr>
              <a:buSzPts val="1600"/>
              <a:buChar char="■"/>
              <a:defRPr sz="1600">
                <a:solidFill>
                  <a:schemeClr val="lt1"/>
                </a:solidFill>
              </a:defRPr>
            </a:lvl9pPr>
          </a:lstStyle>
          <a:p/>
        </p:txBody>
      </p:sp>
      <p:sp>
        <p:nvSpPr>
          <p:cNvPr id="250" name="Google Shape;250;p96"/>
          <p:cNvSpPr txBox="1"/>
          <p:nvPr>
            <p:ph idx="12" type="sldNum"/>
          </p:nvPr>
        </p:nvSpPr>
        <p:spPr>
          <a:xfrm>
            <a:off x="11364722" y="6260831"/>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1" name="Shape 251"/>
        <p:cNvGrpSpPr/>
        <p:nvPr/>
      </p:nvGrpSpPr>
      <p:grpSpPr>
        <a:xfrm>
          <a:off x="0" y="0"/>
          <a:ext cx="0" cy="0"/>
          <a:chOff x="0" y="0"/>
          <a:chExt cx="0" cy="0"/>
        </a:xfrm>
      </p:grpSpPr>
      <p:sp>
        <p:nvSpPr>
          <p:cNvPr id="252" name="Google Shape;252;p154"/>
          <p:cNvSpPr/>
          <p:nvPr/>
        </p:nvSpPr>
        <p:spPr>
          <a:xfrm flipH="1">
            <a:off x="10995300" y="5661233"/>
            <a:ext cx="1196700" cy="1196700"/>
          </a:xfrm>
          <a:prstGeom prst="rtTriangle">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54"/>
          <p:cNvSpPr/>
          <p:nvPr/>
        </p:nvSpPr>
        <p:spPr>
          <a:xfrm flipH="1">
            <a:off x="10995300" y="5661167"/>
            <a:ext cx="1196700" cy="1196700"/>
          </a:xfrm>
          <a:prstGeom prst="round1Rect">
            <a:avLst>
              <a:gd fmla="val 16667" name="adj"/>
            </a:avLst>
          </a:prstGeom>
          <a:solidFill>
            <a:schemeClr val="lt1">
              <a:alpha val="66666"/>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54"/>
          <p:cNvSpPr txBox="1"/>
          <p:nvPr>
            <p:ph type="ctrTitle"/>
          </p:nvPr>
        </p:nvSpPr>
        <p:spPr>
          <a:xfrm>
            <a:off x="520700" y="2425700"/>
            <a:ext cx="10962900" cy="1244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255" name="Google Shape;255;p154"/>
          <p:cNvSpPr txBox="1"/>
          <p:nvPr>
            <p:ph idx="1" type="subTitle"/>
          </p:nvPr>
        </p:nvSpPr>
        <p:spPr>
          <a:xfrm>
            <a:off x="520700" y="3718840"/>
            <a:ext cx="10962900" cy="5772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chemeClr val="lt1"/>
              </a:buClr>
              <a:buSzPts val="2400"/>
              <a:buNone/>
              <a:defRPr>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256" name="Google Shape;256;p154"/>
          <p:cNvSpPr txBox="1"/>
          <p:nvPr>
            <p:ph idx="12" type="sldNum"/>
          </p:nvPr>
        </p:nvSpPr>
        <p:spPr>
          <a:xfrm>
            <a:off x="11364722" y="6260831"/>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57" name="Shape 257"/>
        <p:cNvGrpSpPr/>
        <p:nvPr/>
      </p:nvGrpSpPr>
      <p:grpSpPr>
        <a:xfrm>
          <a:off x="0" y="0"/>
          <a:ext cx="0" cy="0"/>
          <a:chOff x="0" y="0"/>
          <a:chExt cx="0" cy="0"/>
        </a:xfrm>
      </p:grpSpPr>
      <p:sp>
        <p:nvSpPr>
          <p:cNvPr id="258" name="Google Shape;258;p155"/>
          <p:cNvSpPr txBox="1"/>
          <p:nvPr>
            <p:ph type="title"/>
          </p:nvPr>
        </p:nvSpPr>
        <p:spPr>
          <a:xfrm>
            <a:off x="614600" y="2753800"/>
            <a:ext cx="10962900" cy="1350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5600"/>
              <a:buNone/>
              <a:defRPr sz="5600"/>
            </a:lvl1pPr>
            <a:lvl2pPr lvl="1" algn="l">
              <a:lnSpc>
                <a:spcPct val="100000"/>
              </a:lnSpc>
              <a:spcBef>
                <a:spcPts val="0"/>
              </a:spcBef>
              <a:spcAft>
                <a:spcPts val="0"/>
              </a:spcAft>
              <a:buSzPts val="5600"/>
              <a:buNone/>
              <a:defRPr sz="5600"/>
            </a:lvl2pPr>
            <a:lvl3pPr lvl="2" algn="l">
              <a:lnSpc>
                <a:spcPct val="100000"/>
              </a:lnSpc>
              <a:spcBef>
                <a:spcPts val="0"/>
              </a:spcBef>
              <a:spcAft>
                <a:spcPts val="0"/>
              </a:spcAft>
              <a:buSzPts val="5600"/>
              <a:buNone/>
              <a:defRPr sz="5600"/>
            </a:lvl3pPr>
            <a:lvl4pPr lvl="3" algn="l">
              <a:lnSpc>
                <a:spcPct val="100000"/>
              </a:lnSpc>
              <a:spcBef>
                <a:spcPts val="0"/>
              </a:spcBef>
              <a:spcAft>
                <a:spcPts val="0"/>
              </a:spcAft>
              <a:buSzPts val="5600"/>
              <a:buNone/>
              <a:defRPr sz="5600"/>
            </a:lvl4pPr>
            <a:lvl5pPr lvl="4" algn="l">
              <a:lnSpc>
                <a:spcPct val="100000"/>
              </a:lnSpc>
              <a:spcBef>
                <a:spcPts val="0"/>
              </a:spcBef>
              <a:spcAft>
                <a:spcPts val="0"/>
              </a:spcAft>
              <a:buSzPts val="5600"/>
              <a:buNone/>
              <a:defRPr sz="5600"/>
            </a:lvl5pPr>
            <a:lvl6pPr lvl="5" algn="l">
              <a:lnSpc>
                <a:spcPct val="100000"/>
              </a:lnSpc>
              <a:spcBef>
                <a:spcPts val="0"/>
              </a:spcBef>
              <a:spcAft>
                <a:spcPts val="0"/>
              </a:spcAft>
              <a:buSzPts val="5600"/>
              <a:buNone/>
              <a:defRPr sz="5600"/>
            </a:lvl6pPr>
            <a:lvl7pPr lvl="6" algn="l">
              <a:lnSpc>
                <a:spcPct val="100000"/>
              </a:lnSpc>
              <a:spcBef>
                <a:spcPts val="0"/>
              </a:spcBef>
              <a:spcAft>
                <a:spcPts val="0"/>
              </a:spcAft>
              <a:buSzPts val="5600"/>
              <a:buNone/>
              <a:defRPr sz="5600"/>
            </a:lvl7pPr>
            <a:lvl8pPr lvl="7" algn="l">
              <a:lnSpc>
                <a:spcPct val="100000"/>
              </a:lnSpc>
              <a:spcBef>
                <a:spcPts val="0"/>
              </a:spcBef>
              <a:spcAft>
                <a:spcPts val="0"/>
              </a:spcAft>
              <a:buSzPts val="5600"/>
              <a:buNone/>
              <a:defRPr sz="5600"/>
            </a:lvl8pPr>
            <a:lvl9pPr lvl="8" algn="l">
              <a:lnSpc>
                <a:spcPct val="100000"/>
              </a:lnSpc>
              <a:spcBef>
                <a:spcPts val="0"/>
              </a:spcBef>
              <a:spcAft>
                <a:spcPts val="0"/>
              </a:spcAft>
              <a:buSzPts val="5600"/>
              <a:buNone/>
              <a:defRPr sz="5600"/>
            </a:lvl9pPr>
          </a:lstStyle>
          <a:p/>
        </p:txBody>
      </p:sp>
      <p:sp>
        <p:nvSpPr>
          <p:cNvPr id="259" name="Google Shape;259;p155"/>
          <p:cNvSpPr txBox="1"/>
          <p:nvPr>
            <p:ph idx="12" type="sldNum"/>
          </p:nvPr>
        </p:nvSpPr>
        <p:spPr>
          <a:xfrm>
            <a:off x="11364722" y="6260831"/>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60" name="Shape 260"/>
        <p:cNvGrpSpPr/>
        <p:nvPr/>
      </p:nvGrpSpPr>
      <p:grpSpPr>
        <a:xfrm>
          <a:off x="0" y="0"/>
          <a:ext cx="0" cy="0"/>
          <a:chOff x="0" y="0"/>
          <a:chExt cx="0" cy="0"/>
        </a:xfrm>
      </p:grpSpPr>
      <p:sp>
        <p:nvSpPr>
          <p:cNvPr id="261" name="Google Shape;261;p156"/>
          <p:cNvSpPr/>
          <p:nvPr/>
        </p:nvSpPr>
        <p:spPr>
          <a:xfrm flipH="1" rot="10800000">
            <a:off x="0" y="2247900"/>
            <a:ext cx="12192000" cy="46101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56"/>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56"/>
          <p:cNvSpPr txBox="1"/>
          <p:nvPr>
            <p:ph type="title"/>
          </p:nvPr>
        </p:nvSpPr>
        <p:spPr>
          <a:xfrm>
            <a:off x="629200" y="984967"/>
            <a:ext cx="10962900" cy="10236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300"/>
              <a:buNone/>
              <a:defRPr/>
            </a:lvl1pPr>
            <a:lvl2pPr lvl="1" algn="l">
              <a:lnSpc>
                <a:spcPct val="100000"/>
              </a:lnSpc>
              <a:spcBef>
                <a:spcPts val="0"/>
              </a:spcBef>
              <a:spcAft>
                <a:spcPts val="0"/>
              </a:spcAft>
              <a:buSzPts val="4300"/>
              <a:buNone/>
              <a:defRPr/>
            </a:lvl2pPr>
            <a:lvl3pPr lvl="2" algn="l">
              <a:lnSpc>
                <a:spcPct val="100000"/>
              </a:lnSpc>
              <a:spcBef>
                <a:spcPts val="0"/>
              </a:spcBef>
              <a:spcAft>
                <a:spcPts val="0"/>
              </a:spcAft>
              <a:buSzPts val="4300"/>
              <a:buNone/>
              <a:defRPr/>
            </a:lvl3pPr>
            <a:lvl4pPr lvl="3" algn="l">
              <a:lnSpc>
                <a:spcPct val="100000"/>
              </a:lnSpc>
              <a:spcBef>
                <a:spcPts val="0"/>
              </a:spcBef>
              <a:spcAft>
                <a:spcPts val="0"/>
              </a:spcAft>
              <a:buSzPts val="4300"/>
              <a:buNone/>
              <a:defRPr/>
            </a:lvl4pPr>
            <a:lvl5pPr lvl="4" algn="l">
              <a:lnSpc>
                <a:spcPct val="100000"/>
              </a:lnSpc>
              <a:spcBef>
                <a:spcPts val="0"/>
              </a:spcBef>
              <a:spcAft>
                <a:spcPts val="0"/>
              </a:spcAft>
              <a:buSzPts val="4300"/>
              <a:buNone/>
              <a:defRPr/>
            </a:lvl5pPr>
            <a:lvl6pPr lvl="5" algn="l">
              <a:lnSpc>
                <a:spcPct val="100000"/>
              </a:lnSpc>
              <a:spcBef>
                <a:spcPts val="0"/>
              </a:spcBef>
              <a:spcAft>
                <a:spcPts val="0"/>
              </a:spcAft>
              <a:buSzPts val="4300"/>
              <a:buNone/>
              <a:defRPr/>
            </a:lvl6pPr>
            <a:lvl7pPr lvl="6" algn="l">
              <a:lnSpc>
                <a:spcPct val="100000"/>
              </a:lnSpc>
              <a:spcBef>
                <a:spcPts val="0"/>
              </a:spcBef>
              <a:spcAft>
                <a:spcPts val="0"/>
              </a:spcAft>
              <a:buSzPts val="4300"/>
              <a:buNone/>
              <a:defRPr/>
            </a:lvl7pPr>
            <a:lvl8pPr lvl="7" algn="l">
              <a:lnSpc>
                <a:spcPct val="100000"/>
              </a:lnSpc>
              <a:spcBef>
                <a:spcPts val="0"/>
              </a:spcBef>
              <a:spcAft>
                <a:spcPts val="0"/>
              </a:spcAft>
              <a:buSzPts val="4300"/>
              <a:buNone/>
              <a:defRPr/>
            </a:lvl8pPr>
            <a:lvl9pPr lvl="8" algn="l">
              <a:lnSpc>
                <a:spcPct val="100000"/>
              </a:lnSpc>
              <a:spcBef>
                <a:spcPts val="0"/>
              </a:spcBef>
              <a:spcAft>
                <a:spcPts val="0"/>
              </a:spcAft>
              <a:buSzPts val="4300"/>
              <a:buNone/>
              <a:defRPr/>
            </a:lvl9pPr>
          </a:lstStyle>
          <a:p/>
        </p:txBody>
      </p:sp>
      <p:sp>
        <p:nvSpPr>
          <p:cNvPr id="264" name="Google Shape;264;p156"/>
          <p:cNvSpPr txBox="1"/>
          <p:nvPr>
            <p:ph idx="1" type="body"/>
          </p:nvPr>
        </p:nvSpPr>
        <p:spPr>
          <a:xfrm>
            <a:off x="629200" y="2558767"/>
            <a:ext cx="10962900" cy="36135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265" name="Google Shape;265;p156"/>
          <p:cNvSpPr txBox="1"/>
          <p:nvPr>
            <p:ph idx="12" type="sldNum"/>
          </p:nvPr>
        </p:nvSpPr>
        <p:spPr>
          <a:xfrm>
            <a:off x="11364722" y="6260831"/>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6" name="Shape 266"/>
        <p:cNvGrpSpPr/>
        <p:nvPr/>
      </p:nvGrpSpPr>
      <p:grpSpPr>
        <a:xfrm>
          <a:off x="0" y="0"/>
          <a:ext cx="0" cy="0"/>
          <a:chOff x="0" y="0"/>
          <a:chExt cx="0" cy="0"/>
        </a:xfrm>
      </p:grpSpPr>
      <p:sp>
        <p:nvSpPr>
          <p:cNvPr id="267" name="Google Shape;267;p157"/>
          <p:cNvSpPr/>
          <p:nvPr/>
        </p:nvSpPr>
        <p:spPr>
          <a:xfrm flipH="1" rot="10800000">
            <a:off x="0" y="2247900"/>
            <a:ext cx="12192000" cy="46101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57"/>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57"/>
          <p:cNvSpPr txBox="1"/>
          <p:nvPr>
            <p:ph type="title"/>
          </p:nvPr>
        </p:nvSpPr>
        <p:spPr>
          <a:xfrm>
            <a:off x="629200" y="984967"/>
            <a:ext cx="10962900" cy="10236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4300"/>
              <a:buNone/>
              <a:defRPr/>
            </a:lvl1pPr>
            <a:lvl2pPr lvl="1" algn="l">
              <a:lnSpc>
                <a:spcPct val="100000"/>
              </a:lnSpc>
              <a:spcBef>
                <a:spcPts val="0"/>
              </a:spcBef>
              <a:spcAft>
                <a:spcPts val="0"/>
              </a:spcAft>
              <a:buSzPts val="4300"/>
              <a:buNone/>
              <a:defRPr/>
            </a:lvl2pPr>
            <a:lvl3pPr lvl="2" algn="l">
              <a:lnSpc>
                <a:spcPct val="100000"/>
              </a:lnSpc>
              <a:spcBef>
                <a:spcPts val="0"/>
              </a:spcBef>
              <a:spcAft>
                <a:spcPts val="0"/>
              </a:spcAft>
              <a:buSzPts val="4300"/>
              <a:buNone/>
              <a:defRPr/>
            </a:lvl3pPr>
            <a:lvl4pPr lvl="3" algn="l">
              <a:lnSpc>
                <a:spcPct val="100000"/>
              </a:lnSpc>
              <a:spcBef>
                <a:spcPts val="0"/>
              </a:spcBef>
              <a:spcAft>
                <a:spcPts val="0"/>
              </a:spcAft>
              <a:buSzPts val="4300"/>
              <a:buNone/>
              <a:defRPr/>
            </a:lvl4pPr>
            <a:lvl5pPr lvl="4" algn="l">
              <a:lnSpc>
                <a:spcPct val="100000"/>
              </a:lnSpc>
              <a:spcBef>
                <a:spcPts val="0"/>
              </a:spcBef>
              <a:spcAft>
                <a:spcPts val="0"/>
              </a:spcAft>
              <a:buSzPts val="4300"/>
              <a:buNone/>
              <a:defRPr/>
            </a:lvl5pPr>
            <a:lvl6pPr lvl="5" algn="l">
              <a:lnSpc>
                <a:spcPct val="100000"/>
              </a:lnSpc>
              <a:spcBef>
                <a:spcPts val="0"/>
              </a:spcBef>
              <a:spcAft>
                <a:spcPts val="0"/>
              </a:spcAft>
              <a:buSzPts val="4300"/>
              <a:buNone/>
              <a:defRPr/>
            </a:lvl6pPr>
            <a:lvl7pPr lvl="6" algn="l">
              <a:lnSpc>
                <a:spcPct val="100000"/>
              </a:lnSpc>
              <a:spcBef>
                <a:spcPts val="0"/>
              </a:spcBef>
              <a:spcAft>
                <a:spcPts val="0"/>
              </a:spcAft>
              <a:buSzPts val="4300"/>
              <a:buNone/>
              <a:defRPr/>
            </a:lvl7pPr>
            <a:lvl8pPr lvl="7" algn="l">
              <a:lnSpc>
                <a:spcPct val="100000"/>
              </a:lnSpc>
              <a:spcBef>
                <a:spcPts val="0"/>
              </a:spcBef>
              <a:spcAft>
                <a:spcPts val="0"/>
              </a:spcAft>
              <a:buSzPts val="4300"/>
              <a:buNone/>
              <a:defRPr/>
            </a:lvl8pPr>
            <a:lvl9pPr lvl="8" algn="l">
              <a:lnSpc>
                <a:spcPct val="100000"/>
              </a:lnSpc>
              <a:spcBef>
                <a:spcPts val="0"/>
              </a:spcBef>
              <a:spcAft>
                <a:spcPts val="0"/>
              </a:spcAft>
              <a:buSzPts val="4300"/>
              <a:buNone/>
              <a:defRPr/>
            </a:lvl9pPr>
          </a:lstStyle>
          <a:p/>
        </p:txBody>
      </p:sp>
      <p:sp>
        <p:nvSpPr>
          <p:cNvPr id="270" name="Google Shape;270;p157"/>
          <p:cNvSpPr txBox="1"/>
          <p:nvPr>
            <p:ph idx="1" type="body"/>
          </p:nvPr>
        </p:nvSpPr>
        <p:spPr>
          <a:xfrm>
            <a:off x="629200" y="2558767"/>
            <a:ext cx="5333100" cy="36135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271" name="Google Shape;271;p157"/>
          <p:cNvSpPr txBox="1"/>
          <p:nvPr>
            <p:ph idx="2" type="body"/>
          </p:nvPr>
        </p:nvSpPr>
        <p:spPr>
          <a:xfrm>
            <a:off x="6259000" y="2558767"/>
            <a:ext cx="5333100" cy="36135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272" name="Google Shape;272;p157"/>
          <p:cNvSpPr txBox="1"/>
          <p:nvPr>
            <p:ph idx="12" type="sldNum"/>
          </p:nvPr>
        </p:nvSpPr>
        <p:spPr>
          <a:xfrm>
            <a:off x="11364722" y="6260831"/>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3" name="Shape 273"/>
        <p:cNvGrpSpPr/>
        <p:nvPr/>
      </p:nvGrpSpPr>
      <p:grpSpPr>
        <a:xfrm>
          <a:off x="0" y="0"/>
          <a:ext cx="0" cy="0"/>
          <a:chOff x="0" y="0"/>
          <a:chExt cx="0" cy="0"/>
        </a:xfrm>
      </p:grpSpPr>
      <p:sp>
        <p:nvSpPr>
          <p:cNvPr id="274" name="Google Shape;274;p158"/>
          <p:cNvSpPr/>
          <p:nvPr/>
        </p:nvSpPr>
        <p:spPr>
          <a:xfrm flipH="1" rot="10800000">
            <a:off x="0" y="875100"/>
            <a:ext cx="12192000" cy="59829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58"/>
          <p:cNvSpPr/>
          <p:nvPr/>
        </p:nvSpPr>
        <p:spPr>
          <a:xfrm>
            <a:off x="0" y="875133"/>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58"/>
          <p:cNvSpPr txBox="1"/>
          <p:nvPr>
            <p:ph type="title"/>
          </p:nvPr>
        </p:nvSpPr>
        <p:spPr>
          <a:xfrm>
            <a:off x="131000" y="21800"/>
            <a:ext cx="11768700" cy="8037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77" name="Google Shape;277;p158"/>
          <p:cNvSpPr txBox="1"/>
          <p:nvPr>
            <p:ph idx="12" type="sldNum"/>
          </p:nvPr>
        </p:nvSpPr>
        <p:spPr>
          <a:xfrm>
            <a:off x="11364722" y="6260831"/>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Blue" type="blank">
  <p:cSld name="BLANK">
    <p:spTree>
      <p:nvGrpSpPr>
        <p:cNvPr id="41" name="Shape 41"/>
        <p:cNvGrpSpPr/>
        <p:nvPr/>
      </p:nvGrpSpPr>
      <p:grpSpPr>
        <a:xfrm>
          <a:off x="0" y="0"/>
          <a:ext cx="0" cy="0"/>
          <a:chOff x="0" y="0"/>
          <a:chExt cx="0" cy="0"/>
        </a:xfrm>
      </p:grpSpPr>
      <p:sp>
        <p:nvSpPr>
          <p:cNvPr id="42" name="Google Shape;42;p97"/>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97"/>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44" name="Google Shape;44;p97"/>
          <p:cNvGrpSpPr/>
          <p:nvPr/>
        </p:nvGrpSpPr>
        <p:grpSpPr>
          <a:xfrm>
            <a:off x="-1" y="1201"/>
            <a:ext cx="12192001" cy="6856799"/>
            <a:chOff x="-1" y="1201"/>
            <a:chExt cx="12192001" cy="6856799"/>
          </a:xfrm>
        </p:grpSpPr>
        <p:pic>
          <p:nvPicPr>
            <p:cNvPr id="45" name="Google Shape;45;p97"/>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46" name="Google Shape;46;p97"/>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47" name="Google Shape;47;p97"/>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spTree>
      <p:nvGrpSpPr>
        <p:cNvPr id="278" name="Shape 278"/>
        <p:cNvGrpSpPr/>
        <p:nvPr/>
      </p:nvGrpSpPr>
      <p:grpSpPr>
        <a:xfrm>
          <a:off x="0" y="0"/>
          <a:ext cx="0" cy="0"/>
          <a:chOff x="0" y="0"/>
          <a:chExt cx="0" cy="0"/>
        </a:xfrm>
      </p:grpSpPr>
      <p:sp>
        <p:nvSpPr>
          <p:cNvPr id="279" name="Google Shape;279;p159"/>
          <p:cNvSpPr txBox="1"/>
          <p:nvPr>
            <p:ph type="title"/>
          </p:nvPr>
        </p:nvSpPr>
        <p:spPr>
          <a:xfrm>
            <a:off x="653667" y="651000"/>
            <a:ext cx="83028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p:txBody>
      </p:sp>
      <p:sp>
        <p:nvSpPr>
          <p:cNvPr id="280" name="Google Shape;280;p159"/>
          <p:cNvSpPr txBox="1"/>
          <p:nvPr>
            <p:ph idx="12" type="sldNum"/>
          </p:nvPr>
        </p:nvSpPr>
        <p:spPr>
          <a:xfrm>
            <a:off x="11364722" y="6260831"/>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281" name="Shape 281"/>
        <p:cNvGrpSpPr/>
        <p:nvPr/>
      </p:nvGrpSpPr>
      <p:grpSpPr>
        <a:xfrm>
          <a:off x="0" y="0"/>
          <a:ext cx="0" cy="0"/>
          <a:chOff x="0" y="0"/>
          <a:chExt cx="0" cy="0"/>
        </a:xfrm>
      </p:grpSpPr>
      <p:sp>
        <p:nvSpPr>
          <p:cNvPr id="282" name="Google Shape;282;p160"/>
          <p:cNvSpPr/>
          <p:nvPr/>
        </p:nvSpPr>
        <p:spPr>
          <a:xfrm flipH="1">
            <a:off x="0" y="0"/>
            <a:ext cx="6096000" cy="68580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60"/>
          <p:cNvSpPr/>
          <p:nvPr/>
        </p:nvSpPr>
        <p:spPr>
          <a:xfrm rot="5400000">
            <a:off x="2595233" y="3356900"/>
            <a:ext cx="68571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60"/>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dk2"/>
              </a:buClr>
              <a:buSzPts val="5600"/>
              <a:buNone/>
              <a:defRPr sz="5600">
                <a:solidFill>
                  <a:schemeClr val="dk2"/>
                </a:solidFill>
              </a:defRPr>
            </a:lvl1pPr>
            <a:lvl2pPr lvl="1" algn="ctr">
              <a:lnSpc>
                <a:spcPct val="100000"/>
              </a:lnSpc>
              <a:spcBef>
                <a:spcPts val="0"/>
              </a:spcBef>
              <a:spcAft>
                <a:spcPts val="0"/>
              </a:spcAft>
              <a:buClr>
                <a:schemeClr val="dk2"/>
              </a:buClr>
              <a:buSzPts val="5600"/>
              <a:buNone/>
              <a:defRPr sz="5600">
                <a:solidFill>
                  <a:schemeClr val="dk2"/>
                </a:solidFill>
              </a:defRPr>
            </a:lvl2pPr>
            <a:lvl3pPr lvl="2" algn="ctr">
              <a:lnSpc>
                <a:spcPct val="100000"/>
              </a:lnSpc>
              <a:spcBef>
                <a:spcPts val="0"/>
              </a:spcBef>
              <a:spcAft>
                <a:spcPts val="0"/>
              </a:spcAft>
              <a:buClr>
                <a:schemeClr val="dk2"/>
              </a:buClr>
              <a:buSzPts val="5600"/>
              <a:buNone/>
              <a:defRPr sz="5600">
                <a:solidFill>
                  <a:schemeClr val="dk2"/>
                </a:solidFill>
              </a:defRPr>
            </a:lvl3pPr>
            <a:lvl4pPr lvl="3" algn="ctr">
              <a:lnSpc>
                <a:spcPct val="100000"/>
              </a:lnSpc>
              <a:spcBef>
                <a:spcPts val="0"/>
              </a:spcBef>
              <a:spcAft>
                <a:spcPts val="0"/>
              </a:spcAft>
              <a:buClr>
                <a:schemeClr val="dk2"/>
              </a:buClr>
              <a:buSzPts val="5600"/>
              <a:buNone/>
              <a:defRPr sz="5600">
                <a:solidFill>
                  <a:schemeClr val="dk2"/>
                </a:solidFill>
              </a:defRPr>
            </a:lvl4pPr>
            <a:lvl5pPr lvl="4" algn="ctr">
              <a:lnSpc>
                <a:spcPct val="100000"/>
              </a:lnSpc>
              <a:spcBef>
                <a:spcPts val="0"/>
              </a:spcBef>
              <a:spcAft>
                <a:spcPts val="0"/>
              </a:spcAft>
              <a:buClr>
                <a:schemeClr val="dk2"/>
              </a:buClr>
              <a:buSzPts val="5600"/>
              <a:buNone/>
              <a:defRPr sz="5600">
                <a:solidFill>
                  <a:schemeClr val="dk2"/>
                </a:solidFill>
              </a:defRPr>
            </a:lvl5pPr>
            <a:lvl6pPr lvl="5" algn="ctr">
              <a:lnSpc>
                <a:spcPct val="100000"/>
              </a:lnSpc>
              <a:spcBef>
                <a:spcPts val="0"/>
              </a:spcBef>
              <a:spcAft>
                <a:spcPts val="0"/>
              </a:spcAft>
              <a:buClr>
                <a:schemeClr val="dk2"/>
              </a:buClr>
              <a:buSzPts val="5600"/>
              <a:buNone/>
              <a:defRPr sz="5600">
                <a:solidFill>
                  <a:schemeClr val="dk2"/>
                </a:solidFill>
              </a:defRPr>
            </a:lvl6pPr>
            <a:lvl7pPr lvl="6" algn="ctr">
              <a:lnSpc>
                <a:spcPct val="100000"/>
              </a:lnSpc>
              <a:spcBef>
                <a:spcPts val="0"/>
              </a:spcBef>
              <a:spcAft>
                <a:spcPts val="0"/>
              </a:spcAft>
              <a:buClr>
                <a:schemeClr val="dk2"/>
              </a:buClr>
              <a:buSzPts val="5600"/>
              <a:buNone/>
              <a:defRPr sz="5600">
                <a:solidFill>
                  <a:schemeClr val="dk2"/>
                </a:solidFill>
              </a:defRPr>
            </a:lvl7pPr>
            <a:lvl8pPr lvl="7" algn="ctr">
              <a:lnSpc>
                <a:spcPct val="100000"/>
              </a:lnSpc>
              <a:spcBef>
                <a:spcPts val="0"/>
              </a:spcBef>
              <a:spcAft>
                <a:spcPts val="0"/>
              </a:spcAft>
              <a:buClr>
                <a:schemeClr val="dk2"/>
              </a:buClr>
              <a:buSzPts val="5600"/>
              <a:buNone/>
              <a:defRPr sz="5600">
                <a:solidFill>
                  <a:schemeClr val="dk2"/>
                </a:solidFill>
              </a:defRPr>
            </a:lvl8pPr>
            <a:lvl9pPr lvl="8" algn="ctr">
              <a:lnSpc>
                <a:spcPct val="100000"/>
              </a:lnSpc>
              <a:spcBef>
                <a:spcPts val="0"/>
              </a:spcBef>
              <a:spcAft>
                <a:spcPts val="0"/>
              </a:spcAft>
              <a:buClr>
                <a:schemeClr val="dk2"/>
              </a:buClr>
              <a:buSzPts val="5600"/>
              <a:buNone/>
              <a:defRPr sz="5600">
                <a:solidFill>
                  <a:schemeClr val="dk2"/>
                </a:solidFill>
              </a:defRPr>
            </a:lvl9pPr>
          </a:lstStyle>
          <a:p/>
        </p:txBody>
      </p:sp>
      <p:sp>
        <p:nvSpPr>
          <p:cNvPr id="285" name="Google Shape;285;p160"/>
          <p:cNvSpPr txBox="1"/>
          <p:nvPr>
            <p:ph idx="1" type="subTitle"/>
          </p:nvPr>
        </p:nvSpPr>
        <p:spPr>
          <a:xfrm>
            <a:off x="354000" y="3705956"/>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86" name="Google Shape;286;p160"/>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Clr>
                <a:schemeClr val="lt1"/>
              </a:buClr>
              <a:buSzPts val="2400"/>
              <a:buChar char="●"/>
              <a:defRPr>
                <a:solidFill>
                  <a:schemeClr val="lt1"/>
                </a:solidFill>
              </a:defRPr>
            </a:lvl1pPr>
            <a:lvl2pPr indent="-349250" lvl="1" marL="914400" algn="l">
              <a:lnSpc>
                <a:spcPct val="115000"/>
              </a:lnSpc>
              <a:spcBef>
                <a:spcPts val="2100"/>
              </a:spcBef>
              <a:spcAft>
                <a:spcPts val="0"/>
              </a:spcAft>
              <a:buClr>
                <a:schemeClr val="lt1"/>
              </a:buClr>
              <a:buSzPts val="1900"/>
              <a:buChar char="○"/>
              <a:defRPr>
                <a:solidFill>
                  <a:schemeClr val="lt1"/>
                </a:solidFill>
              </a:defRPr>
            </a:lvl2pPr>
            <a:lvl3pPr indent="-349250" lvl="2" marL="1371600" algn="l">
              <a:lnSpc>
                <a:spcPct val="115000"/>
              </a:lnSpc>
              <a:spcBef>
                <a:spcPts val="2100"/>
              </a:spcBef>
              <a:spcAft>
                <a:spcPts val="0"/>
              </a:spcAft>
              <a:buClr>
                <a:schemeClr val="lt1"/>
              </a:buClr>
              <a:buSzPts val="1900"/>
              <a:buChar char="■"/>
              <a:defRPr>
                <a:solidFill>
                  <a:schemeClr val="lt1"/>
                </a:solidFill>
              </a:defRPr>
            </a:lvl3pPr>
            <a:lvl4pPr indent="-349250" lvl="3" marL="1828800" algn="l">
              <a:lnSpc>
                <a:spcPct val="115000"/>
              </a:lnSpc>
              <a:spcBef>
                <a:spcPts val="2100"/>
              </a:spcBef>
              <a:spcAft>
                <a:spcPts val="0"/>
              </a:spcAft>
              <a:buClr>
                <a:schemeClr val="lt1"/>
              </a:buClr>
              <a:buSzPts val="1900"/>
              <a:buChar char="●"/>
              <a:defRPr>
                <a:solidFill>
                  <a:schemeClr val="lt1"/>
                </a:solidFill>
              </a:defRPr>
            </a:lvl4pPr>
            <a:lvl5pPr indent="-349250" lvl="4" marL="2286000" algn="l">
              <a:lnSpc>
                <a:spcPct val="115000"/>
              </a:lnSpc>
              <a:spcBef>
                <a:spcPts val="2100"/>
              </a:spcBef>
              <a:spcAft>
                <a:spcPts val="0"/>
              </a:spcAft>
              <a:buClr>
                <a:schemeClr val="lt1"/>
              </a:buClr>
              <a:buSzPts val="1900"/>
              <a:buChar char="○"/>
              <a:defRPr>
                <a:solidFill>
                  <a:schemeClr val="lt1"/>
                </a:solidFill>
              </a:defRPr>
            </a:lvl5pPr>
            <a:lvl6pPr indent="-349250" lvl="5" marL="2743200" algn="l">
              <a:lnSpc>
                <a:spcPct val="115000"/>
              </a:lnSpc>
              <a:spcBef>
                <a:spcPts val="2100"/>
              </a:spcBef>
              <a:spcAft>
                <a:spcPts val="0"/>
              </a:spcAft>
              <a:buClr>
                <a:schemeClr val="lt1"/>
              </a:buClr>
              <a:buSzPts val="1900"/>
              <a:buChar char="■"/>
              <a:defRPr>
                <a:solidFill>
                  <a:schemeClr val="lt1"/>
                </a:solidFill>
              </a:defRPr>
            </a:lvl6pPr>
            <a:lvl7pPr indent="-349250" lvl="6" marL="3200400" algn="l">
              <a:lnSpc>
                <a:spcPct val="115000"/>
              </a:lnSpc>
              <a:spcBef>
                <a:spcPts val="2100"/>
              </a:spcBef>
              <a:spcAft>
                <a:spcPts val="0"/>
              </a:spcAft>
              <a:buClr>
                <a:schemeClr val="lt1"/>
              </a:buClr>
              <a:buSzPts val="1900"/>
              <a:buChar char="●"/>
              <a:defRPr>
                <a:solidFill>
                  <a:schemeClr val="lt1"/>
                </a:solidFill>
              </a:defRPr>
            </a:lvl7pPr>
            <a:lvl8pPr indent="-349250" lvl="7" marL="3657600" algn="l">
              <a:lnSpc>
                <a:spcPct val="115000"/>
              </a:lnSpc>
              <a:spcBef>
                <a:spcPts val="2100"/>
              </a:spcBef>
              <a:spcAft>
                <a:spcPts val="0"/>
              </a:spcAft>
              <a:buClr>
                <a:schemeClr val="lt1"/>
              </a:buClr>
              <a:buSzPts val="1900"/>
              <a:buChar char="○"/>
              <a:defRPr>
                <a:solidFill>
                  <a:schemeClr val="lt1"/>
                </a:solidFill>
              </a:defRPr>
            </a:lvl8pPr>
            <a:lvl9pPr indent="-349250" lvl="8" marL="4114800" algn="l">
              <a:lnSpc>
                <a:spcPct val="115000"/>
              </a:lnSpc>
              <a:spcBef>
                <a:spcPts val="2100"/>
              </a:spcBef>
              <a:spcAft>
                <a:spcPts val="2100"/>
              </a:spcAft>
              <a:buClr>
                <a:schemeClr val="lt1"/>
              </a:buClr>
              <a:buSzPts val="1900"/>
              <a:buChar char="■"/>
              <a:defRPr>
                <a:solidFill>
                  <a:schemeClr val="lt1"/>
                </a:solidFill>
              </a:defRPr>
            </a:lvl9pPr>
          </a:lstStyle>
          <a:p/>
        </p:txBody>
      </p:sp>
      <p:sp>
        <p:nvSpPr>
          <p:cNvPr id="287" name="Google Shape;287;p160"/>
          <p:cNvSpPr txBox="1"/>
          <p:nvPr>
            <p:ph idx="12" type="sldNum"/>
          </p:nvPr>
        </p:nvSpPr>
        <p:spPr>
          <a:xfrm>
            <a:off x="11364722" y="6260831"/>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288" name="Shape 288"/>
        <p:cNvGrpSpPr/>
        <p:nvPr/>
      </p:nvGrpSpPr>
      <p:grpSpPr>
        <a:xfrm>
          <a:off x="0" y="0"/>
          <a:ext cx="0" cy="0"/>
          <a:chOff x="0" y="0"/>
          <a:chExt cx="0" cy="0"/>
        </a:xfrm>
      </p:grpSpPr>
      <p:sp>
        <p:nvSpPr>
          <p:cNvPr id="289" name="Google Shape;289;p161"/>
          <p:cNvSpPr txBox="1"/>
          <p:nvPr/>
        </p:nvSpPr>
        <p:spPr>
          <a:xfrm flipH="1" rot="10800000">
            <a:off x="0" y="-100"/>
            <a:ext cx="12192000" cy="62613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61"/>
          <p:cNvSpPr/>
          <p:nvPr/>
        </p:nvSpPr>
        <p:spPr>
          <a:xfrm flipH="1" rot="10800000">
            <a:off x="0" y="6163733"/>
            <a:ext cx="12192000" cy="987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61"/>
          <p:cNvSpPr txBox="1"/>
          <p:nvPr>
            <p:ph idx="1" type="body"/>
          </p:nvPr>
        </p:nvSpPr>
        <p:spPr>
          <a:xfrm>
            <a:off x="76200" y="6262433"/>
            <a:ext cx="11175900" cy="5955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Clr>
                <a:schemeClr val="lt1"/>
              </a:buClr>
              <a:buSzPts val="1600"/>
              <a:buNone/>
              <a:defRPr sz="1600">
                <a:solidFill>
                  <a:schemeClr val="lt1"/>
                </a:solidFill>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292" name="Google Shape;292;p161"/>
          <p:cNvSpPr txBox="1"/>
          <p:nvPr>
            <p:ph idx="12" type="sldNum"/>
          </p:nvPr>
        </p:nvSpPr>
        <p:spPr>
          <a:xfrm>
            <a:off x="11364722" y="6260831"/>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bg>
      <p:bgPr>
        <a:solidFill>
          <a:schemeClr val="accent4"/>
        </a:solidFill>
      </p:bgPr>
    </p:bg>
    <p:spTree>
      <p:nvGrpSpPr>
        <p:cNvPr id="293" name="Shape 293"/>
        <p:cNvGrpSpPr/>
        <p:nvPr/>
      </p:nvGrpSpPr>
      <p:grpSpPr>
        <a:xfrm>
          <a:off x="0" y="0"/>
          <a:ext cx="0" cy="0"/>
          <a:chOff x="0" y="0"/>
          <a:chExt cx="0" cy="0"/>
        </a:xfrm>
      </p:grpSpPr>
      <p:sp>
        <p:nvSpPr>
          <p:cNvPr id="294" name="Google Shape;294;p162"/>
          <p:cNvSpPr txBox="1"/>
          <p:nvPr>
            <p:ph type="title"/>
          </p:nvPr>
        </p:nvSpPr>
        <p:spPr>
          <a:xfrm>
            <a:off x="634000" y="1678033"/>
            <a:ext cx="109629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Clr>
                <a:schemeClr val="dk2"/>
              </a:buClr>
              <a:buSzPts val="16000"/>
              <a:buNone/>
              <a:defRPr sz="16000">
                <a:solidFill>
                  <a:schemeClr val="dk2"/>
                </a:solidFill>
              </a:defRPr>
            </a:lvl1pPr>
            <a:lvl2pPr lvl="1" algn="ctr">
              <a:lnSpc>
                <a:spcPct val="100000"/>
              </a:lnSpc>
              <a:spcBef>
                <a:spcPts val="0"/>
              </a:spcBef>
              <a:spcAft>
                <a:spcPts val="0"/>
              </a:spcAft>
              <a:buClr>
                <a:schemeClr val="dk2"/>
              </a:buClr>
              <a:buSzPts val="16000"/>
              <a:buNone/>
              <a:defRPr sz="16000">
                <a:solidFill>
                  <a:schemeClr val="dk2"/>
                </a:solidFill>
              </a:defRPr>
            </a:lvl2pPr>
            <a:lvl3pPr lvl="2" algn="ctr">
              <a:lnSpc>
                <a:spcPct val="100000"/>
              </a:lnSpc>
              <a:spcBef>
                <a:spcPts val="0"/>
              </a:spcBef>
              <a:spcAft>
                <a:spcPts val="0"/>
              </a:spcAft>
              <a:buClr>
                <a:schemeClr val="dk2"/>
              </a:buClr>
              <a:buSzPts val="16000"/>
              <a:buNone/>
              <a:defRPr sz="16000">
                <a:solidFill>
                  <a:schemeClr val="dk2"/>
                </a:solidFill>
              </a:defRPr>
            </a:lvl3pPr>
            <a:lvl4pPr lvl="3" algn="ctr">
              <a:lnSpc>
                <a:spcPct val="100000"/>
              </a:lnSpc>
              <a:spcBef>
                <a:spcPts val="0"/>
              </a:spcBef>
              <a:spcAft>
                <a:spcPts val="0"/>
              </a:spcAft>
              <a:buClr>
                <a:schemeClr val="dk2"/>
              </a:buClr>
              <a:buSzPts val="16000"/>
              <a:buNone/>
              <a:defRPr sz="16000">
                <a:solidFill>
                  <a:schemeClr val="dk2"/>
                </a:solidFill>
              </a:defRPr>
            </a:lvl4pPr>
            <a:lvl5pPr lvl="4" algn="ctr">
              <a:lnSpc>
                <a:spcPct val="100000"/>
              </a:lnSpc>
              <a:spcBef>
                <a:spcPts val="0"/>
              </a:spcBef>
              <a:spcAft>
                <a:spcPts val="0"/>
              </a:spcAft>
              <a:buClr>
                <a:schemeClr val="dk2"/>
              </a:buClr>
              <a:buSzPts val="16000"/>
              <a:buNone/>
              <a:defRPr sz="16000">
                <a:solidFill>
                  <a:schemeClr val="dk2"/>
                </a:solidFill>
              </a:defRPr>
            </a:lvl5pPr>
            <a:lvl6pPr lvl="5" algn="ctr">
              <a:lnSpc>
                <a:spcPct val="100000"/>
              </a:lnSpc>
              <a:spcBef>
                <a:spcPts val="0"/>
              </a:spcBef>
              <a:spcAft>
                <a:spcPts val="0"/>
              </a:spcAft>
              <a:buClr>
                <a:schemeClr val="dk2"/>
              </a:buClr>
              <a:buSzPts val="16000"/>
              <a:buNone/>
              <a:defRPr sz="16000">
                <a:solidFill>
                  <a:schemeClr val="dk2"/>
                </a:solidFill>
              </a:defRPr>
            </a:lvl6pPr>
            <a:lvl7pPr lvl="6" algn="ctr">
              <a:lnSpc>
                <a:spcPct val="100000"/>
              </a:lnSpc>
              <a:spcBef>
                <a:spcPts val="0"/>
              </a:spcBef>
              <a:spcAft>
                <a:spcPts val="0"/>
              </a:spcAft>
              <a:buClr>
                <a:schemeClr val="dk2"/>
              </a:buClr>
              <a:buSzPts val="16000"/>
              <a:buNone/>
              <a:defRPr sz="16000">
                <a:solidFill>
                  <a:schemeClr val="dk2"/>
                </a:solidFill>
              </a:defRPr>
            </a:lvl7pPr>
            <a:lvl8pPr lvl="7" algn="ctr">
              <a:lnSpc>
                <a:spcPct val="100000"/>
              </a:lnSpc>
              <a:spcBef>
                <a:spcPts val="0"/>
              </a:spcBef>
              <a:spcAft>
                <a:spcPts val="0"/>
              </a:spcAft>
              <a:buClr>
                <a:schemeClr val="dk2"/>
              </a:buClr>
              <a:buSzPts val="16000"/>
              <a:buNone/>
              <a:defRPr sz="16000">
                <a:solidFill>
                  <a:schemeClr val="dk2"/>
                </a:solidFill>
              </a:defRPr>
            </a:lvl8pPr>
            <a:lvl9pPr lvl="8" algn="ctr">
              <a:lnSpc>
                <a:spcPct val="100000"/>
              </a:lnSpc>
              <a:spcBef>
                <a:spcPts val="0"/>
              </a:spcBef>
              <a:spcAft>
                <a:spcPts val="0"/>
              </a:spcAft>
              <a:buClr>
                <a:schemeClr val="dk2"/>
              </a:buClr>
              <a:buSzPts val="16000"/>
              <a:buNone/>
              <a:defRPr sz="16000">
                <a:solidFill>
                  <a:schemeClr val="dk2"/>
                </a:solidFill>
              </a:defRPr>
            </a:lvl9pPr>
          </a:lstStyle>
          <a:p/>
        </p:txBody>
      </p:sp>
      <p:sp>
        <p:nvSpPr>
          <p:cNvPr id="295" name="Google Shape;295;p162"/>
          <p:cNvSpPr txBox="1"/>
          <p:nvPr>
            <p:ph idx="1" type="body"/>
          </p:nvPr>
        </p:nvSpPr>
        <p:spPr>
          <a:xfrm>
            <a:off x="634000" y="4406167"/>
            <a:ext cx="109629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296" name="Google Shape;296;p162"/>
          <p:cNvSpPr txBox="1"/>
          <p:nvPr>
            <p:ph idx="12" type="sldNum"/>
          </p:nvPr>
        </p:nvSpPr>
        <p:spPr>
          <a:xfrm>
            <a:off x="11364722" y="6260831"/>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297" name="Shape 297"/>
        <p:cNvGrpSpPr/>
        <p:nvPr/>
      </p:nvGrpSpPr>
      <p:grpSpPr>
        <a:xfrm>
          <a:off x="0" y="0"/>
          <a:ext cx="0" cy="0"/>
          <a:chOff x="0" y="0"/>
          <a:chExt cx="0" cy="0"/>
        </a:xfrm>
      </p:grpSpPr>
      <p:sp>
        <p:nvSpPr>
          <p:cNvPr id="298" name="Google Shape;298;p163"/>
          <p:cNvSpPr txBox="1"/>
          <p:nvPr>
            <p:ph idx="12" type="sldNum"/>
          </p:nvPr>
        </p:nvSpPr>
        <p:spPr>
          <a:xfrm>
            <a:off x="11364722" y="6260831"/>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304" name="Shape 304"/>
        <p:cNvGrpSpPr/>
        <p:nvPr/>
      </p:nvGrpSpPr>
      <p:grpSpPr>
        <a:xfrm>
          <a:off x="0" y="0"/>
          <a:ext cx="0" cy="0"/>
          <a:chOff x="0" y="0"/>
          <a:chExt cx="0" cy="0"/>
        </a:xfrm>
      </p:grpSpPr>
      <p:sp>
        <p:nvSpPr>
          <p:cNvPr id="305" name="Google Shape;305;p101"/>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306" name="Google Shape;306;p101"/>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7" name="Google Shape;307;p101"/>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308" name="Google Shape;308;p101"/>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309" name="Google Shape;309;p101"/>
          <p:cNvGrpSpPr/>
          <p:nvPr/>
        </p:nvGrpSpPr>
        <p:grpSpPr>
          <a:xfrm>
            <a:off x="-1" y="1201"/>
            <a:ext cx="12192001" cy="6856799"/>
            <a:chOff x="-1" y="1201"/>
            <a:chExt cx="12192001" cy="6856799"/>
          </a:xfrm>
        </p:grpSpPr>
        <p:pic>
          <p:nvPicPr>
            <p:cNvPr id="310" name="Google Shape;310;p101"/>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311" name="Google Shape;311;p101"/>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312" name="Google Shape;312;p101"/>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age">
  <p:cSld name="Title Page">
    <p:spTree>
      <p:nvGrpSpPr>
        <p:cNvPr id="313" name="Shape 313"/>
        <p:cNvGrpSpPr/>
        <p:nvPr/>
      </p:nvGrpSpPr>
      <p:grpSpPr>
        <a:xfrm>
          <a:off x="0" y="0"/>
          <a:ext cx="0" cy="0"/>
          <a:chOff x="0" y="0"/>
          <a:chExt cx="0" cy="0"/>
        </a:xfrm>
      </p:grpSpPr>
      <p:pic>
        <p:nvPicPr>
          <p:cNvPr id="314" name="Google Shape;314;p120"/>
          <p:cNvPicPr preferRelativeResize="0"/>
          <p:nvPr/>
        </p:nvPicPr>
        <p:blipFill rotWithShape="1">
          <a:blip r:embed="rId2">
            <a:alphaModFix/>
          </a:blip>
          <a:srcRect b="0" l="0" r="0" t="0"/>
          <a:stretch/>
        </p:blipFill>
        <p:spPr>
          <a:xfrm>
            <a:off x="-29980" y="1"/>
            <a:ext cx="8848514" cy="6858000"/>
          </a:xfrm>
          <a:prstGeom prst="rect">
            <a:avLst/>
          </a:prstGeom>
          <a:noFill/>
          <a:ln>
            <a:noFill/>
          </a:ln>
        </p:spPr>
      </p:pic>
      <p:sp>
        <p:nvSpPr>
          <p:cNvPr id="315" name="Google Shape;315;p120"/>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120"/>
          <p:cNvSpPr txBox="1"/>
          <p:nvPr>
            <p:ph idx="1" type="body"/>
          </p:nvPr>
        </p:nvSpPr>
        <p:spPr>
          <a:xfrm>
            <a:off x="865479" y="4380756"/>
            <a:ext cx="5348287" cy="33496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solidFill>
                  <a:schemeClr val="lt1"/>
                </a:solidFill>
              </a:defRPr>
            </a:lvl1pPr>
            <a:lvl2pPr indent="-228600" lvl="1" marL="914400" algn="l">
              <a:lnSpc>
                <a:spcPct val="90000"/>
              </a:lnSpc>
              <a:spcBef>
                <a:spcPts val="500"/>
              </a:spcBef>
              <a:spcAft>
                <a:spcPts val="0"/>
              </a:spcAft>
              <a:buClr>
                <a:srgbClr val="333333"/>
              </a:buClr>
              <a:buSzPts val="1100"/>
              <a:buNone/>
              <a:defRPr sz="1100"/>
            </a:lvl2pPr>
            <a:lvl3pPr indent="-228600" lvl="2" marL="1371600" algn="l">
              <a:lnSpc>
                <a:spcPct val="90000"/>
              </a:lnSpc>
              <a:spcBef>
                <a:spcPts val="500"/>
              </a:spcBef>
              <a:spcAft>
                <a:spcPts val="0"/>
              </a:spcAft>
              <a:buClr>
                <a:srgbClr val="333333"/>
              </a:buClr>
              <a:buSzPts val="1050"/>
              <a:buNone/>
              <a:defRPr sz="1050"/>
            </a:lvl3pPr>
            <a:lvl4pPr indent="-228600" lvl="3" marL="1828800" algn="l">
              <a:lnSpc>
                <a:spcPct val="90000"/>
              </a:lnSpc>
              <a:spcBef>
                <a:spcPts val="500"/>
              </a:spcBef>
              <a:spcAft>
                <a:spcPts val="0"/>
              </a:spcAft>
              <a:buClr>
                <a:srgbClr val="333333"/>
              </a:buClr>
              <a:buSzPts val="1000"/>
              <a:buNone/>
              <a:defRPr sz="1000"/>
            </a:lvl4pPr>
            <a:lvl5pPr indent="-228600" lvl="4" marL="2286000" algn="l">
              <a:lnSpc>
                <a:spcPct val="90000"/>
              </a:lnSpc>
              <a:spcBef>
                <a:spcPts val="500"/>
              </a:spcBef>
              <a:spcAft>
                <a:spcPts val="0"/>
              </a:spcAft>
              <a:buClr>
                <a:srgbClr val="333333"/>
              </a:buClr>
              <a:buSzPts val="1000"/>
              <a:buNone/>
              <a:defRPr sz="1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7" name="Google Shape;317;p120"/>
          <p:cNvSpPr txBox="1"/>
          <p:nvPr>
            <p:ph idx="2" type="body"/>
          </p:nvPr>
        </p:nvSpPr>
        <p:spPr>
          <a:xfrm>
            <a:off x="865478" y="4701166"/>
            <a:ext cx="5348287" cy="33496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solidFill>
                  <a:schemeClr val="lt1"/>
                </a:solidFill>
              </a:defRPr>
            </a:lvl1pPr>
            <a:lvl2pPr indent="-228600" lvl="1" marL="914400" algn="l">
              <a:lnSpc>
                <a:spcPct val="90000"/>
              </a:lnSpc>
              <a:spcBef>
                <a:spcPts val="500"/>
              </a:spcBef>
              <a:spcAft>
                <a:spcPts val="0"/>
              </a:spcAft>
              <a:buClr>
                <a:srgbClr val="333333"/>
              </a:buClr>
              <a:buSzPts val="1100"/>
              <a:buNone/>
              <a:defRPr sz="1100"/>
            </a:lvl2pPr>
            <a:lvl3pPr indent="-228600" lvl="2" marL="1371600" algn="l">
              <a:lnSpc>
                <a:spcPct val="90000"/>
              </a:lnSpc>
              <a:spcBef>
                <a:spcPts val="500"/>
              </a:spcBef>
              <a:spcAft>
                <a:spcPts val="0"/>
              </a:spcAft>
              <a:buClr>
                <a:srgbClr val="333333"/>
              </a:buClr>
              <a:buSzPts val="1050"/>
              <a:buNone/>
              <a:defRPr sz="1050"/>
            </a:lvl3pPr>
            <a:lvl4pPr indent="-228600" lvl="3" marL="1828800" algn="l">
              <a:lnSpc>
                <a:spcPct val="90000"/>
              </a:lnSpc>
              <a:spcBef>
                <a:spcPts val="500"/>
              </a:spcBef>
              <a:spcAft>
                <a:spcPts val="0"/>
              </a:spcAft>
              <a:buClr>
                <a:srgbClr val="333333"/>
              </a:buClr>
              <a:buSzPts val="1000"/>
              <a:buNone/>
              <a:defRPr sz="1000"/>
            </a:lvl4pPr>
            <a:lvl5pPr indent="-228600" lvl="4" marL="2286000" algn="l">
              <a:lnSpc>
                <a:spcPct val="90000"/>
              </a:lnSpc>
              <a:spcBef>
                <a:spcPts val="500"/>
              </a:spcBef>
              <a:spcAft>
                <a:spcPts val="0"/>
              </a:spcAft>
              <a:buClr>
                <a:srgbClr val="333333"/>
              </a:buClr>
              <a:buSzPts val="1000"/>
              <a:buNone/>
              <a:defRPr sz="1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8" name="Google Shape;318;p120"/>
          <p:cNvSpPr txBox="1"/>
          <p:nvPr>
            <p:ph type="title"/>
          </p:nvPr>
        </p:nvSpPr>
        <p:spPr>
          <a:xfrm>
            <a:off x="859568" y="3694638"/>
            <a:ext cx="5341497" cy="68302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2400"/>
              <a:buFont typeface="verdana"/>
              <a:buNone/>
              <a:defRPr sz="2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19" name="Google Shape;319;p120"/>
          <p:cNvPicPr preferRelativeResize="0"/>
          <p:nvPr/>
        </p:nvPicPr>
        <p:blipFill rotWithShape="1">
          <a:blip r:embed="rId3">
            <a:alphaModFix/>
          </a:blip>
          <a:srcRect b="0" l="0" r="0" t="0"/>
          <a:stretch/>
        </p:blipFill>
        <p:spPr>
          <a:xfrm>
            <a:off x="884968" y="2291672"/>
            <a:ext cx="4119394" cy="1188546"/>
          </a:xfrm>
          <a:prstGeom prst="rect">
            <a:avLst/>
          </a:prstGeom>
          <a:noFill/>
          <a:ln>
            <a:noFill/>
          </a:ln>
        </p:spPr>
      </p:pic>
      <p:pic>
        <p:nvPicPr>
          <p:cNvPr id="320" name="Google Shape;320;p120"/>
          <p:cNvPicPr preferRelativeResize="0"/>
          <p:nvPr/>
        </p:nvPicPr>
        <p:blipFill rotWithShape="1">
          <a:blip r:embed="rId4">
            <a:alphaModFix/>
          </a:blip>
          <a:srcRect b="0" l="0" r="0" t="0"/>
          <a:stretch/>
        </p:blipFill>
        <p:spPr>
          <a:xfrm>
            <a:off x="7236848" y="2235984"/>
            <a:ext cx="3909391" cy="1366723"/>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fidentiatlity">
  <p:cSld name="Confidentiatlity">
    <p:spTree>
      <p:nvGrpSpPr>
        <p:cNvPr id="321" name="Shape 321"/>
        <p:cNvGrpSpPr/>
        <p:nvPr/>
      </p:nvGrpSpPr>
      <p:grpSpPr>
        <a:xfrm>
          <a:off x="0" y="0"/>
          <a:ext cx="0" cy="0"/>
          <a:chOff x="0" y="0"/>
          <a:chExt cx="0" cy="0"/>
        </a:xfrm>
      </p:grpSpPr>
      <p:sp>
        <p:nvSpPr>
          <p:cNvPr id="322" name="Google Shape;322;p121"/>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323" name="Google Shape;323;p121"/>
          <p:cNvSpPr/>
          <p:nvPr/>
        </p:nvSpPr>
        <p:spPr>
          <a:xfrm>
            <a:off x="304801" y="2569792"/>
            <a:ext cx="11618257" cy="1184940"/>
          </a:xfrm>
          <a:prstGeom prst="rect">
            <a:avLst/>
          </a:prstGeom>
          <a:noFill/>
          <a:ln>
            <a:noFill/>
          </a:ln>
        </p:spPr>
        <p:txBody>
          <a:bodyPr anchorCtr="0" anchor="t" bIns="38100" lIns="76200" spcFirstLastPara="1" rIns="76200" wrap="square" tIns="38100">
            <a:noAutofit/>
          </a:bodyPr>
          <a:lstStyle/>
          <a:p>
            <a:pPr indent="0" lvl="0" marL="0" marR="0" rtl="0" algn="l">
              <a:lnSpc>
                <a:spcPct val="100000"/>
              </a:lnSpc>
              <a:spcBef>
                <a:spcPts val="0"/>
              </a:spcBef>
              <a:spcAft>
                <a:spcPts val="0"/>
              </a:spcAft>
              <a:buClr>
                <a:srgbClr val="FFFFFF"/>
              </a:buClr>
              <a:buSzPts val="2400"/>
              <a:buFont typeface="Verdana"/>
              <a:buNone/>
            </a:pPr>
            <a:r>
              <a:rPr b="0" i="0" lang="en-US" sz="2400" u="none" cap="none" strike="noStrike">
                <a:solidFill>
                  <a:srgbClr val="FFFFFF"/>
                </a:solidFill>
                <a:latin typeface="Verdana"/>
                <a:ea typeface="Verdana"/>
                <a:cs typeface="Verdana"/>
                <a:sym typeface="Verdana"/>
              </a:rPr>
              <a:t>The following information is confidential information of TIBCO Software Inc. Use, duplication, transmission, or republication for any purpose without the prior written consent of TIBCO is expressly prohibited.</a:t>
            </a:r>
            <a:endParaRPr b="0" i="0" sz="1400" u="none" cap="none" strike="noStrike">
              <a:solidFill>
                <a:srgbClr val="000000"/>
              </a:solidFill>
              <a:latin typeface="Arial"/>
              <a:ea typeface="Arial"/>
              <a:cs typeface="Arial"/>
              <a:sym typeface="Arial"/>
            </a:endParaRPr>
          </a:p>
        </p:txBody>
      </p:sp>
      <p:sp>
        <p:nvSpPr>
          <p:cNvPr id="324" name="Google Shape;324;p121"/>
          <p:cNvSpPr/>
          <p:nvPr/>
        </p:nvSpPr>
        <p:spPr>
          <a:xfrm>
            <a:off x="279401" y="110083"/>
            <a:ext cx="3049233"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Verdana"/>
                <a:ea typeface="Verdana"/>
                <a:cs typeface="Verdana"/>
                <a:sym typeface="Verdana"/>
              </a:rPr>
              <a:t>CONFIDENTIALITY</a:t>
            </a:r>
            <a:endParaRPr b="0" i="0" sz="1400" u="none" cap="none" strike="noStrike">
              <a:solidFill>
                <a:srgbClr val="000000"/>
              </a:solidFill>
              <a:latin typeface="Arial"/>
              <a:ea typeface="Arial"/>
              <a:cs typeface="Arial"/>
              <a:sym typeface="Arial"/>
            </a:endParaRPr>
          </a:p>
        </p:txBody>
      </p:sp>
      <p:pic>
        <p:nvPicPr>
          <p:cNvPr id="325" name="Google Shape;325;p121"/>
          <p:cNvPicPr preferRelativeResize="0"/>
          <p:nvPr/>
        </p:nvPicPr>
        <p:blipFill rotWithShape="1">
          <a:blip r:embed="rId2">
            <a:alphaModFix/>
          </a:blip>
          <a:srcRect b="0" l="0" r="0" t="0"/>
          <a:stretch/>
        </p:blipFill>
        <p:spPr>
          <a:xfrm>
            <a:off x="11021261" y="6467757"/>
            <a:ext cx="901797" cy="23569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laimer">
  <p:cSld name="Disclaimer">
    <p:spTree>
      <p:nvGrpSpPr>
        <p:cNvPr id="326" name="Shape 326"/>
        <p:cNvGrpSpPr/>
        <p:nvPr/>
      </p:nvGrpSpPr>
      <p:grpSpPr>
        <a:xfrm>
          <a:off x="0" y="0"/>
          <a:ext cx="0" cy="0"/>
          <a:chOff x="0" y="0"/>
          <a:chExt cx="0" cy="0"/>
        </a:xfrm>
      </p:grpSpPr>
      <p:sp>
        <p:nvSpPr>
          <p:cNvPr id="327" name="Google Shape;327;p122"/>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328" name="Google Shape;328;p122"/>
          <p:cNvSpPr txBox="1"/>
          <p:nvPr/>
        </p:nvSpPr>
        <p:spPr>
          <a:xfrm>
            <a:off x="907313" y="1143592"/>
            <a:ext cx="9744148"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Verdana"/>
              <a:ea typeface="Verdana"/>
              <a:cs typeface="Verdana"/>
              <a:sym typeface="Verdana"/>
            </a:endParaRPr>
          </a:p>
        </p:txBody>
      </p:sp>
      <p:sp>
        <p:nvSpPr>
          <p:cNvPr id="329" name="Google Shape;329;p122"/>
          <p:cNvSpPr/>
          <p:nvPr/>
        </p:nvSpPr>
        <p:spPr>
          <a:xfrm>
            <a:off x="304800" y="861936"/>
            <a:ext cx="11648661" cy="5287345"/>
          </a:xfrm>
          <a:prstGeom prst="rect">
            <a:avLst/>
          </a:prstGeom>
          <a:noFill/>
          <a:ln>
            <a:noFill/>
          </a:ln>
        </p:spPr>
        <p:txBody>
          <a:bodyPr anchorCtr="0" anchor="t" bIns="38100" lIns="76200" spcFirstLastPara="1" rIns="76200" wrap="square" tIns="38100">
            <a:noAutofit/>
          </a:bodyPr>
          <a:lstStyle/>
          <a:p>
            <a:pPr indent="0" lvl="0" marL="0" marR="0" rtl="0" algn="l">
              <a:lnSpc>
                <a:spcPct val="100000"/>
              </a:lnSpc>
              <a:spcBef>
                <a:spcPts val="0"/>
              </a:spcBef>
              <a:spcAft>
                <a:spcPts val="0"/>
              </a:spcAft>
              <a:buClr>
                <a:srgbClr val="000000"/>
              </a:buClr>
              <a:buSzPts val="1693"/>
              <a:buFont typeface="Arial"/>
              <a:buNone/>
            </a:pPr>
            <a:r>
              <a:rPr b="0" i="0" lang="en-US" sz="1693" u="none" cap="none" strike="noStrike">
                <a:solidFill>
                  <a:srgbClr val="FFFFFF"/>
                </a:solidFill>
                <a:latin typeface="Verdana"/>
                <a:ea typeface="Verdana"/>
                <a:cs typeface="Verdana"/>
                <a:sym typeface="Verdana"/>
              </a:rPr>
              <a:t>This document (including, without limitation, any product roadmap or statement of direction data) illustrates the planned testing, release and availability dates for TIBCO products and services. This document is provided for informational purposes only and its contents are subject to change without notice. TIBCO makes no warranties, express or implied, in or relating to this document or any information in it, including, without limitation, that this document, or any information in it, is error-free or meets any conditions of merchantability or fitness for a particular purpose. This document may not be reproduced or transmitted in any form or by any means without our prior written permission.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93"/>
              <a:buFont typeface="Arial"/>
              <a:buNone/>
            </a:pPr>
            <a:r>
              <a:t/>
            </a:r>
            <a:endParaRPr b="0" i="0" sz="1693" u="none" cap="none" strike="noStrike">
              <a:solidFill>
                <a:srgbClr val="FFFFFF"/>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93"/>
              <a:buFont typeface="Arial"/>
              <a:buNone/>
            </a:pPr>
            <a:r>
              <a:rPr b="0" i="0" lang="en-US" sz="1693" u="none" cap="none" strike="noStrike">
                <a:solidFill>
                  <a:srgbClr val="FFFFFF"/>
                </a:solidFill>
                <a:latin typeface="Verdana"/>
                <a:ea typeface="Verdana"/>
                <a:cs typeface="Verdana"/>
                <a:sym typeface="Verdana"/>
              </a:rPr>
              <a:t>The material provided is for informational purposes only, and should not be relied on in making a purchasing decision. The information is not a commitment, promise or legal obligation to deliver any material, code, or functionality. The development, release, and timing of any features or functionality described for our products remains at our sole discretion.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93"/>
              <a:buFont typeface="Arial"/>
              <a:buNone/>
            </a:pPr>
            <a:r>
              <a:t/>
            </a:r>
            <a:endParaRPr b="0" i="0" sz="1693" u="none" cap="none" strike="noStrike">
              <a:solidFill>
                <a:srgbClr val="FFFFFF"/>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93"/>
              <a:buFont typeface="Arial"/>
              <a:buNone/>
            </a:pPr>
            <a:r>
              <a:rPr b="0" i="0" lang="en-US" sz="1693" u="none" cap="none" strike="noStrike">
                <a:solidFill>
                  <a:srgbClr val="FFFFFF"/>
                </a:solidFill>
                <a:latin typeface="Verdana"/>
                <a:ea typeface="Verdana"/>
                <a:cs typeface="Verdana"/>
                <a:sym typeface="Verdana"/>
              </a:rPr>
              <a:t>During the course of this presentation TIBCO or its representatives may make forward-looking statements regarding future events, TIBCO’s future results or our future financial performance. These statements are based on management’s current expectations. Although we believe that the expectations reflected in the forward-looking statements contained in this presentation are reasonable, these expectations or any of the forward-looking statements could prove to be incorrect and actual results or financial performance could differ materially from those stated herein. TIBCO does not undertake to update any forward-looking statement that may be made from time to time or on its behalf.</a:t>
            </a:r>
            <a:endParaRPr b="0" i="0" sz="1400" u="none" cap="none" strike="noStrike">
              <a:solidFill>
                <a:srgbClr val="000000"/>
              </a:solidFill>
              <a:latin typeface="Arial"/>
              <a:ea typeface="Arial"/>
              <a:cs typeface="Arial"/>
              <a:sym typeface="Arial"/>
            </a:endParaRPr>
          </a:p>
        </p:txBody>
      </p:sp>
      <p:sp>
        <p:nvSpPr>
          <p:cNvPr id="330" name="Google Shape;330;p122"/>
          <p:cNvSpPr/>
          <p:nvPr/>
        </p:nvSpPr>
        <p:spPr>
          <a:xfrm>
            <a:off x="266700" y="110083"/>
            <a:ext cx="2156360"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Verdana"/>
                <a:ea typeface="Verdana"/>
                <a:cs typeface="Verdana"/>
                <a:sym typeface="Verdana"/>
              </a:rPr>
              <a:t>DISCLAIMER</a:t>
            </a:r>
            <a:endParaRPr b="0" i="0" sz="1400" u="none" cap="none" strike="noStrike">
              <a:solidFill>
                <a:srgbClr val="000000"/>
              </a:solidFill>
              <a:latin typeface="Arial"/>
              <a:ea typeface="Arial"/>
              <a:cs typeface="Arial"/>
              <a:sym typeface="Arial"/>
            </a:endParaRPr>
          </a:p>
        </p:txBody>
      </p:sp>
      <p:pic>
        <p:nvPicPr>
          <p:cNvPr id="331" name="Google Shape;331;p122"/>
          <p:cNvPicPr preferRelativeResize="0"/>
          <p:nvPr/>
        </p:nvPicPr>
        <p:blipFill rotWithShape="1">
          <a:blip r:embed="rId2">
            <a:alphaModFix/>
          </a:blip>
          <a:srcRect b="0" l="0" r="0" t="0"/>
          <a:stretch/>
        </p:blipFill>
        <p:spPr>
          <a:xfrm>
            <a:off x="11021261" y="6467757"/>
            <a:ext cx="901797" cy="23569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p:cSld name="Thank You">
    <p:spTree>
      <p:nvGrpSpPr>
        <p:cNvPr id="332" name="Shape 332"/>
        <p:cNvGrpSpPr/>
        <p:nvPr/>
      </p:nvGrpSpPr>
      <p:grpSpPr>
        <a:xfrm>
          <a:off x="0" y="0"/>
          <a:ext cx="0" cy="0"/>
          <a:chOff x="0" y="0"/>
          <a:chExt cx="0" cy="0"/>
        </a:xfrm>
      </p:grpSpPr>
      <p:sp>
        <p:nvSpPr>
          <p:cNvPr id="333" name="Google Shape;333;p123"/>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334" name="Google Shape;334;p123"/>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35" name="Google Shape;335;p123"/>
          <p:cNvPicPr preferRelativeResize="0"/>
          <p:nvPr/>
        </p:nvPicPr>
        <p:blipFill rotWithShape="1">
          <a:blip r:embed="rId2">
            <a:alphaModFix/>
          </a:blip>
          <a:srcRect b="0" l="0" r="0" t="0"/>
          <a:stretch/>
        </p:blipFill>
        <p:spPr>
          <a:xfrm>
            <a:off x="0" y="-1"/>
            <a:ext cx="12192000" cy="68580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48" name="Shape 48"/>
        <p:cNvGrpSpPr/>
        <p:nvPr/>
      </p:nvGrpSpPr>
      <p:grpSpPr>
        <a:xfrm>
          <a:off x="0" y="0"/>
          <a:ext cx="0" cy="0"/>
          <a:chOff x="0" y="0"/>
          <a:chExt cx="0" cy="0"/>
        </a:xfrm>
      </p:grpSpPr>
      <p:sp>
        <p:nvSpPr>
          <p:cNvPr id="49" name="Google Shape;49;p98"/>
          <p:cNvSpPr txBox="1"/>
          <p:nvPr>
            <p:ph idx="1" type="body"/>
          </p:nvPr>
        </p:nvSpPr>
        <p:spPr>
          <a:xfrm>
            <a:off x="786245"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98"/>
          <p:cNvSpPr txBox="1"/>
          <p:nvPr>
            <p:ph idx="2" type="body"/>
          </p:nvPr>
        </p:nvSpPr>
        <p:spPr>
          <a:xfrm>
            <a:off x="6120245"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98"/>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52" name="Google Shape;52;p98"/>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53" name="Google Shape;53;p98"/>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98"/>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5" name="Google Shape;55;p98"/>
          <p:cNvGrpSpPr/>
          <p:nvPr/>
        </p:nvGrpSpPr>
        <p:grpSpPr>
          <a:xfrm>
            <a:off x="-1" y="1201"/>
            <a:ext cx="12192001" cy="6856799"/>
            <a:chOff x="-1" y="1201"/>
            <a:chExt cx="12192001" cy="6856799"/>
          </a:xfrm>
        </p:grpSpPr>
        <p:pic>
          <p:nvPicPr>
            <p:cNvPr id="56" name="Google Shape;56;p98"/>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57" name="Google Shape;57;p98"/>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58" name="Google Shape;58;p98"/>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Blue" type="blank">
  <p:cSld name="BLANK">
    <p:spTree>
      <p:nvGrpSpPr>
        <p:cNvPr id="336" name="Shape 336"/>
        <p:cNvGrpSpPr/>
        <p:nvPr/>
      </p:nvGrpSpPr>
      <p:grpSpPr>
        <a:xfrm>
          <a:off x="0" y="0"/>
          <a:ext cx="0" cy="0"/>
          <a:chOff x="0" y="0"/>
          <a:chExt cx="0" cy="0"/>
        </a:xfrm>
      </p:grpSpPr>
      <p:sp>
        <p:nvSpPr>
          <p:cNvPr id="337" name="Google Shape;337;p124"/>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124"/>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339" name="Google Shape;339;p124"/>
          <p:cNvGrpSpPr/>
          <p:nvPr/>
        </p:nvGrpSpPr>
        <p:grpSpPr>
          <a:xfrm>
            <a:off x="-1" y="1201"/>
            <a:ext cx="12192001" cy="6856799"/>
            <a:chOff x="-1" y="1201"/>
            <a:chExt cx="12192001" cy="6856799"/>
          </a:xfrm>
        </p:grpSpPr>
        <p:pic>
          <p:nvPicPr>
            <p:cNvPr id="340" name="Google Shape;340;p124"/>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341" name="Google Shape;341;p124"/>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342" name="Google Shape;342;p124"/>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Divide">
  <p:cSld name="Blue Divide">
    <p:spTree>
      <p:nvGrpSpPr>
        <p:cNvPr id="343" name="Shape 343"/>
        <p:cNvGrpSpPr/>
        <p:nvPr/>
      </p:nvGrpSpPr>
      <p:grpSpPr>
        <a:xfrm>
          <a:off x="0" y="0"/>
          <a:ext cx="0" cy="0"/>
          <a:chOff x="0" y="0"/>
          <a:chExt cx="0" cy="0"/>
        </a:xfrm>
      </p:grpSpPr>
      <p:sp>
        <p:nvSpPr>
          <p:cNvPr id="344" name="Google Shape;344;p125"/>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5" name="Google Shape;345;p125"/>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grpSp>
        <p:nvGrpSpPr>
          <p:cNvPr id="346" name="Google Shape;346;p125"/>
          <p:cNvGrpSpPr/>
          <p:nvPr/>
        </p:nvGrpSpPr>
        <p:grpSpPr>
          <a:xfrm>
            <a:off x="5900799" y="0"/>
            <a:ext cx="6291201" cy="6858000"/>
            <a:chOff x="5900799" y="0"/>
            <a:chExt cx="6291201" cy="6858000"/>
          </a:xfrm>
        </p:grpSpPr>
        <p:pic>
          <p:nvPicPr>
            <p:cNvPr id="347" name="Google Shape;347;p125"/>
            <p:cNvPicPr preferRelativeResize="0"/>
            <p:nvPr/>
          </p:nvPicPr>
          <p:blipFill rotWithShape="1">
            <a:blip r:embed="rId2">
              <a:alphaModFix/>
            </a:blip>
            <a:srcRect b="0" l="0" r="0" t="0"/>
            <a:stretch/>
          </p:blipFill>
          <p:spPr>
            <a:xfrm>
              <a:off x="5900799" y="0"/>
              <a:ext cx="6291201" cy="6858000"/>
            </a:xfrm>
            <a:prstGeom prst="rect">
              <a:avLst/>
            </a:prstGeom>
            <a:noFill/>
            <a:ln>
              <a:noFill/>
            </a:ln>
          </p:spPr>
        </p:pic>
        <p:pic>
          <p:nvPicPr>
            <p:cNvPr id="348" name="Google Shape;348;p125"/>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349" name="Shape 349"/>
        <p:cNvGrpSpPr/>
        <p:nvPr/>
      </p:nvGrpSpPr>
      <p:grpSpPr>
        <a:xfrm>
          <a:off x="0" y="0"/>
          <a:ext cx="0" cy="0"/>
          <a:chOff x="0" y="0"/>
          <a:chExt cx="0" cy="0"/>
        </a:xfrm>
      </p:grpSpPr>
      <p:sp>
        <p:nvSpPr>
          <p:cNvPr id="350" name="Google Shape;350;p126"/>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1" name="Google Shape;351;p126"/>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grpSp>
        <p:nvGrpSpPr>
          <p:cNvPr id="352" name="Google Shape;352;p126"/>
          <p:cNvGrpSpPr/>
          <p:nvPr/>
        </p:nvGrpSpPr>
        <p:grpSpPr>
          <a:xfrm>
            <a:off x="5900799" y="0"/>
            <a:ext cx="6291201" cy="6858000"/>
            <a:chOff x="5900799" y="0"/>
            <a:chExt cx="6291201" cy="6858000"/>
          </a:xfrm>
        </p:grpSpPr>
        <p:pic>
          <p:nvPicPr>
            <p:cNvPr id="353" name="Google Shape;353;p126"/>
            <p:cNvPicPr preferRelativeResize="0"/>
            <p:nvPr/>
          </p:nvPicPr>
          <p:blipFill rotWithShape="1">
            <a:blip r:embed="rId2">
              <a:alphaModFix/>
            </a:blip>
            <a:srcRect b="0" l="0" r="0" t="0"/>
            <a:stretch/>
          </p:blipFill>
          <p:spPr>
            <a:xfrm>
              <a:off x="5900799" y="0"/>
              <a:ext cx="6291201" cy="6858000"/>
            </a:xfrm>
            <a:prstGeom prst="rect">
              <a:avLst/>
            </a:prstGeom>
            <a:noFill/>
            <a:ln>
              <a:noFill/>
            </a:ln>
          </p:spPr>
        </p:pic>
        <p:pic>
          <p:nvPicPr>
            <p:cNvPr id="354" name="Google Shape;354;p126"/>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grpSp>
      <p:sp>
        <p:nvSpPr>
          <p:cNvPr id="355" name="Google Shape;355;p126"/>
          <p:cNvSpPr txBox="1"/>
          <p:nvPr/>
        </p:nvSpPr>
        <p:spPr>
          <a:xfrm>
            <a:off x="786245" y="157305"/>
            <a:ext cx="9230591" cy="67710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chemeClr val="dk1"/>
                </a:solidFill>
                <a:latin typeface="Verdana"/>
                <a:ea typeface="Verdana"/>
                <a:cs typeface="Verdana"/>
                <a:sym typeface="Verdana"/>
              </a:rPr>
              <a:t>Agenda</a:t>
            </a:r>
            <a:endParaRPr b="0" i="0" sz="1400" u="none" cap="none" strike="noStrike">
              <a:solidFill>
                <a:srgbClr val="000000"/>
              </a:solidFill>
              <a:latin typeface="Arial"/>
              <a:ea typeface="Arial"/>
              <a:cs typeface="Arial"/>
              <a:sym typeface="Arial"/>
            </a:endParaRPr>
          </a:p>
        </p:txBody>
      </p:sp>
      <p:sp>
        <p:nvSpPr>
          <p:cNvPr id="356" name="Google Shape;356;p126"/>
          <p:cNvSpPr txBox="1"/>
          <p:nvPr>
            <p:ph idx="1" type="body"/>
          </p:nvPr>
        </p:nvSpPr>
        <p:spPr>
          <a:xfrm>
            <a:off x="786245" y="1825625"/>
            <a:ext cx="5181600" cy="4351338"/>
          </a:xfrm>
          <a:prstGeom prst="rect">
            <a:avLst/>
          </a:prstGeom>
          <a:noFill/>
          <a:ln>
            <a:noFill/>
          </a:ln>
        </p:spPr>
        <p:txBody>
          <a:bodyPr anchorCtr="0" anchor="t" bIns="45700" lIns="91425" spcFirstLastPara="1" rIns="91425" wrap="square" tIns="45700">
            <a:noAutofit/>
          </a:bodyPr>
          <a:lstStyle>
            <a:lvl1pPr indent="-495300" lvl="0" marL="457200" algn="l">
              <a:lnSpc>
                <a:spcPct val="90000"/>
              </a:lnSpc>
              <a:spcBef>
                <a:spcPts val="1000"/>
              </a:spcBef>
              <a:spcAft>
                <a:spcPts val="0"/>
              </a:spcAft>
              <a:buClr>
                <a:schemeClr val="accent1"/>
              </a:buClr>
              <a:buSzPts val="4200"/>
              <a:buFont typeface="Arial"/>
              <a:buChar char="•"/>
              <a:defRPr sz="2800"/>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er">
  <p:cSld name="Section Breaker">
    <p:spTree>
      <p:nvGrpSpPr>
        <p:cNvPr id="357" name="Shape 357"/>
        <p:cNvGrpSpPr/>
        <p:nvPr/>
      </p:nvGrpSpPr>
      <p:grpSpPr>
        <a:xfrm>
          <a:off x="0" y="0"/>
          <a:ext cx="0" cy="0"/>
          <a:chOff x="0" y="0"/>
          <a:chExt cx="0" cy="0"/>
        </a:xfrm>
      </p:grpSpPr>
      <p:sp>
        <p:nvSpPr>
          <p:cNvPr id="358" name="Google Shape;358;p127"/>
          <p:cNvSpPr txBox="1"/>
          <p:nvPr>
            <p:ph idx="1" type="body"/>
          </p:nvPr>
        </p:nvSpPr>
        <p:spPr>
          <a:xfrm>
            <a:off x="786245" y="1825625"/>
            <a:ext cx="8513619" cy="435133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33333"/>
              </a:buClr>
              <a:buSzPts val="2800"/>
              <a:buNone/>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9" name="Google Shape;359;p127"/>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360" name="Google Shape;360;p127"/>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361" name="Google Shape;361;p127"/>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2" name="Google Shape;362;p127"/>
          <p:cNvSpPr txBox="1"/>
          <p:nvPr>
            <p:ph type="title"/>
          </p:nvPr>
        </p:nvSpPr>
        <p:spPr>
          <a:xfrm>
            <a:off x="786245" y="209260"/>
            <a:ext cx="8513619"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363" name="Google Shape;363;p127"/>
          <p:cNvGrpSpPr/>
          <p:nvPr/>
        </p:nvGrpSpPr>
        <p:grpSpPr>
          <a:xfrm>
            <a:off x="5900799" y="0"/>
            <a:ext cx="6291201" cy="6858000"/>
            <a:chOff x="5900799" y="0"/>
            <a:chExt cx="6291201" cy="6858000"/>
          </a:xfrm>
        </p:grpSpPr>
        <p:pic>
          <p:nvPicPr>
            <p:cNvPr id="364" name="Google Shape;364;p127"/>
            <p:cNvPicPr preferRelativeResize="0"/>
            <p:nvPr/>
          </p:nvPicPr>
          <p:blipFill rotWithShape="1">
            <a:blip r:embed="rId2">
              <a:alphaModFix/>
            </a:blip>
            <a:srcRect b="0" l="0" r="0" t="0"/>
            <a:stretch/>
          </p:blipFill>
          <p:spPr>
            <a:xfrm>
              <a:off x="5900799" y="0"/>
              <a:ext cx="6291201" cy="6858000"/>
            </a:xfrm>
            <a:prstGeom prst="rect">
              <a:avLst/>
            </a:prstGeom>
            <a:noFill/>
            <a:ln>
              <a:noFill/>
            </a:ln>
          </p:spPr>
        </p:pic>
        <p:pic>
          <p:nvPicPr>
            <p:cNvPr id="365" name="Google Shape;365;p127"/>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Line Title Subtitle">
  <p:cSld name="1 Line Title Subtitle">
    <p:spTree>
      <p:nvGrpSpPr>
        <p:cNvPr id="366" name="Shape 366"/>
        <p:cNvGrpSpPr/>
        <p:nvPr/>
      </p:nvGrpSpPr>
      <p:grpSpPr>
        <a:xfrm>
          <a:off x="0" y="0"/>
          <a:ext cx="0" cy="0"/>
          <a:chOff x="0" y="0"/>
          <a:chExt cx="0" cy="0"/>
        </a:xfrm>
      </p:grpSpPr>
      <p:sp>
        <p:nvSpPr>
          <p:cNvPr id="367" name="Google Shape;367;p128"/>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368" name="Google Shape;368;p128"/>
          <p:cNvSpPr txBox="1"/>
          <p:nvPr>
            <p:ph type="title"/>
          </p:nvPr>
        </p:nvSpPr>
        <p:spPr>
          <a:xfrm>
            <a:off x="786245" y="209260"/>
            <a:ext cx="10515600" cy="66691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9" name="Google Shape;369;p128"/>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370" name="Google Shape;370;p128"/>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1" name="Google Shape;371;p128"/>
          <p:cNvSpPr txBox="1"/>
          <p:nvPr>
            <p:ph idx="1" type="body"/>
          </p:nvPr>
        </p:nvSpPr>
        <p:spPr>
          <a:xfrm>
            <a:off x="788505" y="876177"/>
            <a:ext cx="10515600" cy="113535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rgbClr val="333333"/>
              </a:buClr>
              <a:buSzPts val="2000"/>
              <a:buNone/>
              <a:defRPr sz="2000"/>
            </a:lvl1pPr>
            <a:lvl2pPr indent="-228600" lvl="1" marL="914400" algn="l">
              <a:lnSpc>
                <a:spcPct val="90000"/>
              </a:lnSpc>
              <a:spcBef>
                <a:spcPts val="500"/>
              </a:spcBef>
              <a:spcAft>
                <a:spcPts val="0"/>
              </a:spcAft>
              <a:buClr>
                <a:srgbClr val="333333"/>
              </a:buClr>
              <a:buSzPts val="1800"/>
              <a:buNone/>
              <a:defRPr sz="1800"/>
            </a:lvl2pPr>
            <a:lvl3pPr indent="-228600" lvl="2" marL="1371600" algn="l">
              <a:lnSpc>
                <a:spcPct val="90000"/>
              </a:lnSpc>
              <a:spcBef>
                <a:spcPts val="500"/>
              </a:spcBef>
              <a:spcAft>
                <a:spcPts val="0"/>
              </a:spcAft>
              <a:buClr>
                <a:srgbClr val="333333"/>
              </a:buClr>
              <a:buSzPts val="1400"/>
              <a:buNone/>
              <a:defRPr sz="1400"/>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372" name="Google Shape;372;p128"/>
          <p:cNvGrpSpPr/>
          <p:nvPr/>
        </p:nvGrpSpPr>
        <p:grpSpPr>
          <a:xfrm>
            <a:off x="-1" y="1201"/>
            <a:ext cx="12192001" cy="6856799"/>
            <a:chOff x="-1" y="1201"/>
            <a:chExt cx="12192001" cy="6856799"/>
          </a:xfrm>
        </p:grpSpPr>
        <p:pic>
          <p:nvPicPr>
            <p:cNvPr id="373" name="Google Shape;373;p128"/>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374" name="Google Shape;374;p128"/>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375" name="Google Shape;375;p128"/>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Lines Title Subtitle">
  <p:cSld name="2 Lines Title Subtitle">
    <p:spTree>
      <p:nvGrpSpPr>
        <p:cNvPr id="376" name="Shape 376"/>
        <p:cNvGrpSpPr/>
        <p:nvPr/>
      </p:nvGrpSpPr>
      <p:grpSpPr>
        <a:xfrm>
          <a:off x="0" y="0"/>
          <a:ext cx="0" cy="0"/>
          <a:chOff x="0" y="0"/>
          <a:chExt cx="0" cy="0"/>
        </a:xfrm>
      </p:grpSpPr>
      <p:sp>
        <p:nvSpPr>
          <p:cNvPr id="377" name="Google Shape;377;p129"/>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378" name="Google Shape;378;p129"/>
          <p:cNvSpPr txBox="1"/>
          <p:nvPr>
            <p:ph type="title"/>
          </p:nvPr>
        </p:nvSpPr>
        <p:spPr>
          <a:xfrm>
            <a:off x="786245" y="209261"/>
            <a:ext cx="10515600" cy="1138714"/>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9" name="Google Shape;379;p129"/>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380" name="Google Shape;380;p129"/>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1" name="Google Shape;381;p129"/>
          <p:cNvSpPr txBox="1"/>
          <p:nvPr>
            <p:ph idx="1" type="body"/>
          </p:nvPr>
        </p:nvSpPr>
        <p:spPr>
          <a:xfrm>
            <a:off x="788505" y="1426896"/>
            <a:ext cx="10515600" cy="113535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rgbClr val="333333"/>
              </a:buClr>
              <a:buSzPts val="2000"/>
              <a:buNone/>
              <a:defRPr sz="2000"/>
            </a:lvl1pPr>
            <a:lvl2pPr indent="-228600" lvl="1" marL="914400" algn="l">
              <a:lnSpc>
                <a:spcPct val="90000"/>
              </a:lnSpc>
              <a:spcBef>
                <a:spcPts val="500"/>
              </a:spcBef>
              <a:spcAft>
                <a:spcPts val="0"/>
              </a:spcAft>
              <a:buClr>
                <a:srgbClr val="333333"/>
              </a:buClr>
              <a:buSzPts val="1800"/>
              <a:buNone/>
              <a:defRPr sz="1800"/>
            </a:lvl2pPr>
            <a:lvl3pPr indent="-228600" lvl="2" marL="1371600" algn="l">
              <a:lnSpc>
                <a:spcPct val="90000"/>
              </a:lnSpc>
              <a:spcBef>
                <a:spcPts val="500"/>
              </a:spcBef>
              <a:spcAft>
                <a:spcPts val="0"/>
              </a:spcAft>
              <a:buClr>
                <a:srgbClr val="333333"/>
              </a:buClr>
              <a:buSzPts val="1400"/>
              <a:buNone/>
              <a:defRPr sz="1400"/>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382" name="Google Shape;382;p129"/>
          <p:cNvGrpSpPr/>
          <p:nvPr/>
        </p:nvGrpSpPr>
        <p:grpSpPr>
          <a:xfrm>
            <a:off x="-1" y="1201"/>
            <a:ext cx="12192001" cy="6856799"/>
            <a:chOff x="-1" y="1201"/>
            <a:chExt cx="12192001" cy="6856799"/>
          </a:xfrm>
        </p:grpSpPr>
        <p:pic>
          <p:nvPicPr>
            <p:cNvPr id="383" name="Google Shape;383;p129"/>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384" name="Google Shape;384;p129"/>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385" name="Google Shape;385;p129"/>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itle">
  <p:cSld name="Blank Title">
    <p:spTree>
      <p:nvGrpSpPr>
        <p:cNvPr id="386" name="Shape 386"/>
        <p:cNvGrpSpPr/>
        <p:nvPr/>
      </p:nvGrpSpPr>
      <p:grpSpPr>
        <a:xfrm>
          <a:off x="0" y="0"/>
          <a:ext cx="0" cy="0"/>
          <a:chOff x="0" y="0"/>
          <a:chExt cx="0" cy="0"/>
        </a:xfrm>
      </p:grpSpPr>
      <p:sp>
        <p:nvSpPr>
          <p:cNvPr id="387" name="Google Shape;387;p130"/>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388" name="Google Shape;388;p130"/>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9" name="Google Shape;389;p130"/>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ondary Title" type="title">
  <p:cSld name="TITLE">
    <p:spTree>
      <p:nvGrpSpPr>
        <p:cNvPr id="390" name="Shape 390"/>
        <p:cNvGrpSpPr/>
        <p:nvPr/>
      </p:nvGrpSpPr>
      <p:grpSpPr>
        <a:xfrm>
          <a:off x="0" y="0"/>
          <a:ext cx="0" cy="0"/>
          <a:chOff x="0" y="0"/>
          <a:chExt cx="0" cy="0"/>
        </a:xfrm>
      </p:grpSpPr>
      <p:sp>
        <p:nvSpPr>
          <p:cNvPr id="391" name="Google Shape;391;p13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rgbClr val="333333"/>
              </a:buClr>
              <a:buSzPts val="6000"/>
              <a:buFont typeface="verdana"/>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2" name="Google Shape;392;p13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rgbClr val="333333"/>
              </a:buClr>
              <a:buSzPts val="2400"/>
              <a:buNone/>
              <a:defRPr sz="2400"/>
            </a:lvl1pPr>
            <a:lvl2pPr lvl="1" algn="ctr">
              <a:lnSpc>
                <a:spcPct val="90000"/>
              </a:lnSpc>
              <a:spcBef>
                <a:spcPts val="500"/>
              </a:spcBef>
              <a:spcAft>
                <a:spcPts val="0"/>
              </a:spcAft>
              <a:buClr>
                <a:srgbClr val="333333"/>
              </a:buClr>
              <a:buSzPts val="2000"/>
              <a:buNone/>
              <a:defRPr sz="2000"/>
            </a:lvl2pPr>
            <a:lvl3pPr lvl="2" algn="ctr">
              <a:lnSpc>
                <a:spcPct val="90000"/>
              </a:lnSpc>
              <a:spcBef>
                <a:spcPts val="500"/>
              </a:spcBef>
              <a:spcAft>
                <a:spcPts val="0"/>
              </a:spcAft>
              <a:buClr>
                <a:srgbClr val="333333"/>
              </a:buClr>
              <a:buSzPts val="1800"/>
              <a:buNone/>
              <a:defRPr sz="1800"/>
            </a:lvl3pPr>
            <a:lvl4pPr lvl="3" algn="ctr">
              <a:lnSpc>
                <a:spcPct val="90000"/>
              </a:lnSpc>
              <a:spcBef>
                <a:spcPts val="500"/>
              </a:spcBef>
              <a:spcAft>
                <a:spcPts val="0"/>
              </a:spcAft>
              <a:buClr>
                <a:srgbClr val="333333"/>
              </a:buClr>
              <a:buSzPts val="1600"/>
              <a:buNone/>
              <a:defRPr sz="1600"/>
            </a:lvl4pPr>
            <a:lvl5pPr lvl="4" algn="ctr">
              <a:lnSpc>
                <a:spcPct val="90000"/>
              </a:lnSpc>
              <a:spcBef>
                <a:spcPts val="500"/>
              </a:spcBef>
              <a:spcAft>
                <a:spcPts val="0"/>
              </a:spcAft>
              <a:buClr>
                <a:srgbClr val="333333"/>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93" name="Google Shape;393;p131"/>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394" name="Google Shape;394;p131"/>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395" name="Google Shape;395;p131"/>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396" name="Google Shape;396;p131"/>
          <p:cNvGrpSpPr/>
          <p:nvPr/>
        </p:nvGrpSpPr>
        <p:grpSpPr>
          <a:xfrm>
            <a:off x="-1" y="1201"/>
            <a:ext cx="12192001" cy="6856799"/>
            <a:chOff x="-1" y="1201"/>
            <a:chExt cx="12192001" cy="6856799"/>
          </a:xfrm>
        </p:grpSpPr>
        <p:pic>
          <p:nvPicPr>
            <p:cNvPr id="397" name="Google Shape;397;p131"/>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398" name="Google Shape;398;p131"/>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399" name="Google Shape;399;p131"/>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 Large Image">
  <p:cSld name="Single Large Image">
    <p:spTree>
      <p:nvGrpSpPr>
        <p:cNvPr id="400" name="Shape 400"/>
        <p:cNvGrpSpPr/>
        <p:nvPr/>
      </p:nvGrpSpPr>
      <p:grpSpPr>
        <a:xfrm>
          <a:off x="0" y="0"/>
          <a:ext cx="0" cy="0"/>
          <a:chOff x="0" y="0"/>
          <a:chExt cx="0" cy="0"/>
        </a:xfrm>
      </p:grpSpPr>
      <p:sp>
        <p:nvSpPr>
          <p:cNvPr id="401" name="Google Shape;401;p132"/>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402" name="Google Shape;402;p132"/>
          <p:cNvSpPr/>
          <p:nvPr>
            <p:ph idx="2" type="pic"/>
          </p:nvPr>
        </p:nvSpPr>
        <p:spPr>
          <a:xfrm>
            <a:off x="-46497" y="-51173"/>
            <a:ext cx="12362482" cy="697891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33333"/>
              </a:buClr>
              <a:buSzPts val="2800"/>
              <a:buFont typeface="Arial"/>
              <a:buChar char="•"/>
              <a:defRPr b="0" i="0" sz="280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03" name="Google Shape;403;p132"/>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 Image  Title">
  <p:cSld name="Single Image  Title">
    <p:spTree>
      <p:nvGrpSpPr>
        <p:cNvPr id="404" name="Shape 404"/>
        <p:cNvGrpSpPr/>
        <p:nvPr/>
      </p:nvGrpSpPr>
      <p:grpSpPr>
        <a:xfrm>
          <a:off x="0" y="0"/>
          <a:ext cx="0" cy="0"/>
          <a:chOff x="0" y="0"/>
          <a:chExt cx="0" cy="0"/>
        </a:xfrm>
      </p:grpSpPr>
      <p:sp>
        <p:nvSpPr>
          <p:cNvPr id="405" name="Google Shape;405;p133"/>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406" name="Google Shape;406;p133"/>
          <p:cNvSpPr/>
          <p:nvPr>
            <p:ph idx="2" type="pic"/>
          </p:nvPr>
        </p:nvSpPr>
        <p:spPr>
          <a:xfrm>
            <a:off x="-46500" y="-66672"/>
            <a:ext cx="12352153" cy="700991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33333"/>
              </a:buClr>
              <a:buSzPts val="2800"/>
              <a:buFont typeface="Arial"/>
              <a:buChar char="•"/>
              <a:defRPr b="0" i="0" sz="280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07" name="Google Shape;407;p133"/>
          <p:cNvSpPr txBox="1"/>
          <p:nvPr>
            <p:ph type="title"/>
          </p:nvPr>
        </p:nvSpPr>
        <p:spPr>
          <a:xfrm>
            <a:off x="838200" y="2921677"/>
            <a:ext cx="10515600" cy="1325563"/>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Clr>
                <a:srgbClr val="333333"/>
              </a:buClr>
              <a:buSzPts val="4400"/>
              <a:buFont typeface="verdana"/>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8" name="Google Shape;408;p133"/>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grpSp>
        <p:nvGrpSpPr>
          <p:cNvPr id="409" name="Google Shape;409;p133"/>
          <p:cNvGrpSpPr/>
          <p:nvPr/>
        </p:nvGrpSpPr>
        <p:grpSpPr>
          <a:xfrm>
            <a:off x="-1" y="1201"/>
            <a:ext cx="12192001" cy="6856799"/>
            <a:chOff x="-1" y="1201"/>
            <a:chExt cx="12192001" cy="6856799"/>
          </a:xfrm>
        </p:grpSpPr>
        <p:pic>
          <p:nvPicPr>
            <p:cNvPr id="410" name="Google Shape;410;p133"/>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411" name="Google Shape;411;p133"/>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412" name="Google Shape;412;p133"/>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9" name="Shape 59"/>
        <p:cNvGrpSpPr/>
        <p:nvPr/>
      </p:nvGrpSpPr>
      <p:grpSpPr>
        <a:xfrm>
          <a:off x="0" y="0"/>
          <a:ext cx="0" cy="0"/>
          <a:chOff x="0" y="0"/>
          <a:chExt cx="0" cy="0"/>
        </a:xfrm>
      </p:grpSpPr>
      <p:sp>
        <p:nvSpPr>
          <p:cNvPr id="60" name="Google Shape;60;p99"/>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61" name="Google Shape;61;p99"/>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99"/>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63" name="Google Shape;63;p99"/>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64" name="Google Shape;64;p99"/>
          <p:cNvGrpSpPr/>
          <p:nvPr/>
        </p:nvGrpSpPr>
        <p:grpSpPr>
          <a:xfrm>
            <a:off x="-1" y="1201"/>
            <a:ext cx="12192001" cy="6856799"/>
            <a:chOff x="-1" y="1201"/>
            <a:chExt cx="12192001" cy="6856799"/>
          </a:xfrm>
        </p:grpSpPr>
        <p:pic>
          <p:nvPicPr>
            <p:cNvPr id="65" name="Google Shape;65;p99"/>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66" name="Google Shape;66;p99"/>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67" name="Google Shape;67;p99"/>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hort Title Image">
  <p:cSld name="Short Title Image">
    <p:spTree>
      <p:nvGrpSpPr>
        <p:cNvPr id="413" name="Shape 413"/>
        <p:cNvGrpSpPr/>
        <p:nvPr/>
      </p:nvGrpSpPr>
      <p:grpSpPr>
        <a:xfrm>
          <a:off x="0" y="0"/>
          <a:ext cx="0" cy="0"/>
          <a:chOff x="0" y="0"/>
          <a:chExt cx="0" cy="0"/>
        </a:xfrm>
      </p:grpSpPr>
      <p:sp>
        <p:nvSpPr>
          <p:cNvPr id="414" name="Google Shape;414;p134"/>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415" name="Google Shape;415;p134"/>
          <p:cNvSpPr/>
          <p:nvPr>
            <p:ph idx="2" type="pic"/>
          </p:nvPr>
        </p:nvSpPr>
        <p:spPr>
          <a:xfrm>
            <a:off x="5522976" y="1"/>
            <a:ext cx="6669024" cy="685799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33333"/>
              </a:buClr>
              <a:buSzPts val="2800"/>
              <a:buFont typeface="Arial"/>
              <a:buChar char="•"/>
              <a:defRPr b="0" i="0" sz="280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16" name="Google Shape;416;p134"/>
          <p:cNvSpPr txBox="1"/>
          <p:nvPr>
            <p:ph type="title"/>
          </p:nvPr>
        </p:nvSpPr>
        <p:spPr>
          <a:xfrm>
            <a:off x="712694" y="889558"/>
            <a:ext cx="4810283"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38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7" name="Google Shape;417;p134"/>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418" name="Google Shape;418;p134"/>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419" name="Google Shape;419;p134"/>
          <p:cNvGrpSpPr/>
          <p:nvPr/>
        </p:nvGrpSpPr>
        <p:grpSpPr>
          <a:xfrm>
            <a:off x="-1" y="1201"/>
            <a:ext cx="12192001" cy="6856799"/>
            <a:chOff x="-1" y="1201"/>
            <a:chExt cx="12192001" cy="6856799"/>
          </a:xfrm>
        </p:grpSpPr>
        <p:pic>
          <p:nvPicPr>
            <p:cNvPr id="420" name="Google Shape;420;p134"/>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421" name="Google Shape;421;p134"/>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422" name="Google Shape;422;p134"/>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Images">
  <p:cSld name="2 Images">
    <p:spTree>
      <p:nvGrpSpPr>
        <p:cNvPr id="423" name="Shape 423"/>
        <p:cNvGrpSpPr/>
        <p:nvPr/>
      </p:nvGrpSpPr>
      <p:grpSpPr>
        <a:xfrm>
          <a:off x="0" y="0"/>
          <a:ext cx="0" cy="0"/>
          <a:chOff x="0" y="0"/>
          <a:chExt cx="0" cy="0"/>
        </a:xfrm>
      </p:grpSpPr>
      <p:sp>
        <p:nvSpPr>
          <p:cNvPr id="424" name="Google Shape;424;p135"/>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425" name="Google Shape;425;p135"/>
          <p:cNvSpPr/>
          <p:nvPr>
            <p:ph idx="2" type="pic"/>
          </p:nvPr>
        </p:nvSpPr>
        <p:spPr>
          <a:xfrm>
            <a:off x="6181344" y="2047875"/>
            <a:ext cx="6010656" cy="185737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33333"/>
              </a:buClr>
              <a:buSzPts val="2800"/>
              <a:buFont typeface="Arial"/>
              <a:buChar char="•"/>
              <a:defRPr b="0" i="0" sz="280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26" name="Google Shape;426;p135"/>
          <p:cNvSpPr/>
          <p:nvPr>
            <p:ph idx="3" type="pic"/>
          </p:nvPr>
        </p:nvSpPr>
        <p:spPr>
          <a:xfrm>
            <a:off x="0" y="2047875"/>
            <a:ext cx="5961888" cy="185737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33333"/>
              </a:buClr>
              <a:buSzPts val="2800"/>
              <a:buFont typeface="Arial"/>
              <a:buChar char="•"/>
              <a:defRPr b="0" i="0" sz="280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27" name="Google Shape;427;p135"/>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428" name="Google Shape;428;p135"/>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9" name="Google Shape;429;p135"/>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430" name="Google Shape;430;p135"/>
          <p:cNvGrpSpPr/>
          <p:nvPr/>
        </p:nvGrpSpPr>
        <p:grpSpPr>
          <a:xfrm>
            <a:off x="-1" y="1201"/>
            <a:ext cx="12192001" cy="6856799"/>
            <a:chOff x="-1" y="1201"/>
            <a:chExt cx="12192001" cy="6856799"/>
          </a:xfrm>
        </p:grpSpPr>
        <p:pic>
          <p:nvPicPr>
            <p:cNvPr id="431" name="Google Shape;431;p135"/>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432" name="Google Shape;432;p135"/>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433" name="Google Shape;433;p135"/>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Images">
  <p:cSld name="3 Images">
    <p:spTree>
      <p:nvGrpSpPr>
        <p:cNvPr id="434" name="Shape 434"/>
        <p:cNvGrpSpPr/>
        <p:nvPr/>
      </p:nvGrpSpPr>
      <p:grpSpPr>
        <a:xfrm>
          <a:off x="0" y="0"/>
          <a:ext cx="0" cy="0"/>
          <a:chOff x="0" y="0"/>
          <a:chExt cx="0" cy="0"/>
        </a:xfrm>
      </p:grpSpPr>
      <p:sp>
        <p:nvSpPr>
          <p:cNvPr id="435" name="Google Shape;435;p136"/>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436" name="Google Shape;436;p136"/>
          <p:cNvSpPr/>
          <p:nvPr>
            <p:ph idx="2" type="pic"/>
          </p:nvPr>
        </p:nvSpPr>
        <p:spPr>
          <a:xfrm>
            <a:off x="0" y="4139866"/>
            <a:ext cx="3855720" cy="198494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33333"/>
              </a:buClr>
              <a:buSzPts val="2800"/>
              <a:buFont typeface="Arial"/>
              <a:buChar char="•"/>
              <a:defRPr b="0" i="0" sz="280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37" name="Google Shape;437;p136"/>
          <p:cNvSpPr/>
          <p:nvPr>
            <p:ph idx="3" type="pic"/>
          </p:nvPr>
        </p:nvSpPr>
        <p:spPr>
          <a:xfrm>
            <a:off x="4168140" y="4139865"/>
            <a:ext cx="3855720" cy="198494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33333"/>
              </a:buClr>
              <a:buSzPts val="2800"/>
              <a:buFont typeface="Arial"/>
              <a:buChar char="•"/>
              <a:defRPr b="0" i="0" sz="280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38" name="Google Shape;438;p136"/>
          <p:cNvSpPr/>
          <p:nvPr>
            <p:ph idx="4" type="pic"/>
          </p:nvPr>
        </p:nvSpPr>
        <p:spPr>
          <a:xfrm>
            <a:off x="8336280" y="4139865"/>
            <a:ext cx="3855720" cy="198494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33333"/>
              </a:buClr>
              <a:buSzPts val="2800"/>
              <a:buFont typeface="Arial"/>
              <a:buChar char="•"/>
              <a:defRPr b="0" i="0" sz="280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39" name="Google Shape;439;p136"/>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440" name="Google Shape;440;p136"/>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1" name="Google Shape;441;p136"/>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442" name="Google Shape;442;p136"/>
          <p:cNvGrpSpPr/>
          <p:nvPr/>
        </p:nvGrpSpPr>
        <p:grpSpPr>
          <a:xfrm>
            <a:off x="-1" y="1201"/>
            <a:ext cx="12192001" cy="6856799"/>
            <a:chOff x="-1" y="1201"/>
            <a:chExt cx="12192001" cy="6856799"/>
          </a:xfrm>
        </p:grpSpPr>
        <p:pic>
          <p:nvPicPr>
            <p:cNvPr id="443" name="Google Shape;443;p136"/>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444" name="Google Shape;444;p136"/>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445" name="Google Shape;445;p136"/>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Images">
  <p:cSld name="4 Images">
    <p:spTree>
      <p:nvGrpSpPr>
        <p:cNvPr id="446" name="Shape 446"/>
        <p:cNvGrpSpPr/>
        <p:nvPr/>
      </p:nvGrpSpPr>
      <p:grpSpPr>
        <a:xfrm>
          <a:off x="0" y="0"/>
          <a:ext cx="0" cy="0"/>
          <a:chOff x="0" y="0"/>
          <a:chExt cx="0" cy="0"/>
        </a:xfrm>
      </p:grpSpPr>
      <p:sp>
        <p:nvSpPr>
          <p:cNvPr id="447" name="Google Shape;447;p137"/>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448" name="Google Shape;448;p137"/>
          <p:cNvSpPr/>
          <p:nvPr>
            <p:ph idx="2" type="pic"/>
          </p:nvPr>
        </p:nvSpPr>
        <p:spPr>
          <a:xfrm>
            <a:off x="0" y="3766146"/>
            <a:ext cx="3011424" cy="236001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33333"/>
              </a:buClr>
              <a:buSzPts val="2800"/>
              <a:buFont typeface="Arial"/>
              <a:buChar char="•"/>
              <a:defRPr b="0" i="0" sz="280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49" name="Google Shape;449;p137"/>
          <p:cNvSpPr/>
          <p:nvPr>
            <p:ph idx="3" type="pic"/>
          </p:nvPr>
        </p:nvSpPr>
        <p:spPr>
          <a:xfrm>
            <a:off x="3060192" y="3766146"/>
            <a:ext cx="3011424" cy="236001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33333"/>
              </a:buClr>
              <a:buSzPts val="2800"/>
              <a:buFont typeface="Arial"/>
              <a:buChar char="•"/>
              <a:defRPr b="0" i="0" sz="280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50" name="Google Shape;450;p137"/>
          <p:cNvSpPr/>
          <p:nvPr>
            <p:ph idx="4" type="pic"/>
          </p:nvPr>
        </p:nvSpPr>
        <p:spPr>
          <a:xfrm>
            <a:off x="6120384" y="3766146"/>
            <a:ext cx="3011424" cy="236001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33333"/>
              </a:buClr>
              <a:buSzPts val="2800"/>
              <a:buFont typeface="Arial"/>
              <a:buChar char="•"/>
              <a:defRPr b="0" i="0" sz="280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51" name="Google Shape;451;p137"/>
          <p:cNvSpPr/>
          <p:nvPr>
            <p:ph idx="5" type="pic"/>
          </p:nvPr>
        </p:nvSpPr>
        <p:spPr>
          <a:xfrm>
            <a:off x="9180576" y="3766146"/>
            <a:ext cx="3011424" cy="236001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33333"/>
              </a:buClr>
              <a:buSzPts val="2800"/>
              <a:buFont typeface="Arial"/>
              <a:buChar char="•"/>
              <a:defRPr b="0" i="0" sz="280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52" name="Google Shape;452;p137"/>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453" name="Google Shape;453;p137"/>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4" name="Google Shape;454;p137"/>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455" name="Google Shape;455;p137"/>
          <p:cNvGrpSpPr/>
          <p:nvPr/>
        </p:nvGrpSpPr>
        <p:grpSpPr>
          <a:xfrm>
            <a:off x="-1" y="1201"/>
            <a:ext cx="12192001" cy="6856799"/>
            <a:chOff x="-1" y="1201"/>
            <a:chExt cx="12192001" cy="6856799"/>
          </a:xfrm>
        </p:grpSpPr>
        <p:pic>
          <p:nvPicPr>
            <p:cNvPr id="456" name="Google Shape;456;p137"/>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457" name="Google Shape;457;p137"/>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458" name="Google Shape;458;p137"/>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459" name="Shape 459"/>
        <p:cNvGrpSpPr/>
        <p:nvPr/>
      </p:nvGrpSpPr>
      <p:grpSpPr>
        <a:xfrm>
          <a:off x="0" y="0"/>
          <a:ext cx="0" cy="0"/>
          <a:chOff x="0" y="0"/>
          <a:chExt cx="0" cy="0"/>
        </a:xfrm>
      </p:grpSpPr>
      <p:sp>
        <p:nvSpPr>
          <p:cNvPr id="460" name="Google Shape;460;p138"/>
          <p:cNvSpPr txBox="1"/>
          <p:nvPr>
            <p:ph idx="1" type="body"/>
          </p:nvPr>
        </p:nvSpPr>
        <p:spPr>
          <a:xfrm>
            <a:off x="786245"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 name="Google Shape;461;p138"/>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462" name="Google Shape;462;p138"/>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463" name="Google Shape;463;p138"/>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4" name="Google Shape;464;p138"/>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465" name="Google Shape;465;p138"/>
          <p:cNvGrpSpPr/>
          <p:nvPr/>
        </p:nvGrpSpPr>
        <p:grpSpPr>
          <a:xfrm>
            <a:off x="-1" y="1201"/>
            <a:ext cx="12192001" cy="6856799"/>
            <a:chOff x="-1" y="1201"/>
            <a:chExt cx="12192001" cy="6856799"/>
          </a:xfrm>
        </p:grpSpPr>
        <p:pic>
          <p:nvPicPr>
            <p:cNvPr id="466" name="Google Shape;466;p138"/>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467" name="Google Shape;467;p138"/>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468" name="Google Shape;468;p138"/>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469" name="Shape 469"/>
        <p:cNvGrpSpPr/>
        <p:nvPr/>
      </p:nvGrpSpPr>
      <p:grpSpPr>
        <a:xfrm>
          <a:off x="0" y="0"/>
          <a:ext cx="0" cy="0"/>
          <a:chOff x="0" y="0"/>
          <a:chExt cx="0" cy="0"/>
        </a:xfrm>
      </p:grpSpPr>
      <p:sp>
        <p:nvSpPr>
          <p:cNvPr id="470" name="Google Shape;470;p139"/>
          <p:cNvSpPr txBox="1"/>
          <p:nvPr>
            <p:ph idx="1" type="body"/>
          </p:nvPr>
        </p:nvSpPr>
        <p:spPr>
          <a:xfrm>
            <a:off x="786245"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1" name="Google Shape;471;p139"/>
          <p:cNvSpPr txBox="1"/>
          <p:nvPr>
            <p:ph idx="2" type="body"/>
          </p:nvPr>
        </p:nvSpPr>
        <p:spPr>
          <a:xfrm>
            <a:off x="6120245"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2" name="Google Shape;472;p139"/>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473" name="Google Shape;473;p139"/>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474" name="Google Shape;474;p139"/>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5" name="Google Shape;475;p139"/>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476" name="Google Shape;476;p139"/>
          <p:cNvGrpSpPr/>
          <p:nvPr/>
        </p:nvGrpSpPr>
        <p:grpSpPr>
          <a:xfrm>
            <a:off x="-1" y="1201"/>
            <a:ext cx="12192001" cy="6856799"/>
            <a:chOff x="-1" y="1201"/>
            <a:chExt cx="12192001" cy="6856799"/>
          </a:xfrm>
        </p:grpSpPr>
        <p:pic>
          <p:nvPicPr>
            <p:cNvPr id="477" name="Google Shape;477;p139"/>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478" name="Google Shape;478;p139"/>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479" name="Google Shape;479;p139"/>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wo Content">
  <p:cSld name="1_Two Content">
    <p:spTree>
      <p:nvGrpSpPr>
        <p:cNvPr id="480" name="Shape 480"/>
        <p:cNvGrpSpPr/>
        <p:nvPr/>
      </p:nvGrpSpPr>
      <p:grpSpPr>
        <a:xfrm>
          <a:off x="0" y="0"/>
          <a:ext cx="0" cy="0"/>
          <a:chOff x="0" y="0"/>
          <a:chExt cx="0" cy="0"/>
        </a:xfrm>
      </p:grpSpPr>
      <p:sp>
        <p:nvSpPr>
          <p:cNvPr id="481" name="Google Shape;481;p140"/>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482" name="Google Shape;482;p140"/>
          <p:cNvSpPr txBox="1"/>
          <p:nvPr>
            <p:ph idx="1" type="body"/>
          </p:nvPr>
        </p:nvSpPr>
        <p:spPr>
          <a:xfrm>
            <a:off x="786245" y="1834619"/>
            <a:ext cx="3385993" cy="435663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3" name="Google Shape;483;p140"/>
          <p:cNvSpPr txBox="1"/>
          <p:nvPr>
            <p:ph idx="2" type="body"/>
          </p:nvPr>
        </p:nvSpPr>
        <p:spPr>
          <a:xfrm>
            <a:off x="4370098" y="1834619"/>
            <a:ext cx="3385993" cy="435663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4" name="Google Shape;484;p140"/>
          <p:cNvSpPr txBox="1"/>
          <p:nvPr>
            <p:ph idx="3" type="body"/>
          </p:nvPr>
        </p:nvSpPr>
        <p:spPr>
          <a:xfrm>
            <a:off x="7915851" y="1829022"/>
            <a:ext cx="3385993" cy="435663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5" name="Google Shape;485;p140"/>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486" name="Google Shape;486;p140"/>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7" name="Google Shape;487;p140"/>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488" name="Google Shape;488;p140"/>
          <p:cNvGrpSpPr/>
          <p:nvPr/>
        </p:nvGrpSpPr>
        <p:grpSpPr>
          <a:xfrm>
            <a:off x="-1" y="1201"/>
            <a:ext cx="12192001" cy="6856799"/>
            <a:chOff x="-1" y="1201"/>
            <a:chExt cx="12192001" cy="6856799"/>
          </a:xfrm>
        </p:grpSpPr>
        <p:pic>
          <p:nvPicPr>
            <p:cNvPr id="489" name="Google Shape;489;p140"/>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490" name="Google Shape;490;p140"/>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491" name="Google Shape;491;p140"/>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wo Content">
  <p:cSld name="2_Two Content">
    <p:spTree>
      <p:nvGrpSpPr>
        <p:cNvPr id="492" name="Shape 492"/>
        <p:cNvGrpSpPr/>
        <p:nvPr/>
      </p:nvGrpSpPr>
      <p:grpSpPr>
        <a:xfrm>
          <a:off x="0" y="0"/>
          <a:ext cx="0" cy="0"/>
          <a:chOff x="0" y="0"/>
          <a:chExt cx="0" cy="0"/>
        </a:xfrm>
      </p:grpSpPr>
      <p:sp>
        <p:nvSpPr>
          <p:cNvPr id="493" name="Google Shape;493;p141"/>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141"/>
          <p:cNvSpPr txBox="1"/>
          <p:nvPr>
            <p:ph idx="1" type="body"/>
          </p:nvPr>
        </p:nvSpPr>
        <p:spPr>
          <a:xfrm>
            <a:off x="781336" y="1953290"/>
            <a:ext cx="2227827" cy="4175849"/>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5" name="Google Shape;495;p141"/>
          <p:cNvSpPr txBox="1"/>
          <p:nvPr>
            <p:ph idx="2" type="body"/>
          </p:nvPr>
        </p:nvSpPr>
        <p:spPr>
          <a:xfrm>
            <a:off x="3545562" y="1953290"/>
            <a:ext cx="2227827" cy="4175849"/>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6" name="Google Shape;496;p141"/>
          <p:cNvSpPr txBox="1"/>
          <p:nvPr>
            <p:ph idx="3" type="body"/>
          </p:nvPr>
        </p:nvSpPr>
        <p:spPr>
          <a:xfrm>
            <a:off x="6309788" y="1953290"/>
            <a:ext cx="2227827" cy="4175849"/>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141"/>
          <p:cNvSpPr txBox="1"/>
          <p:nvPr>
            <p:ph idx="4" type="body"/>
          </p:nvPr>
        </p:nvSpPr>
        <p:spPr>
          <a:xfrm>
            <a:off x="9074018" y="1953290"/>
            <a:ext cx="2227827" cy="4175849"/>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8" name="Google Shape;498;p141"/>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499" name="Google Shape;499;p141"/>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0" name="Google Shape;500;p141"/>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01" name="Google Shape;501;p141"/>
          <p:cNvGrpSpPr/>
          <p:nvPr/>
        </p:nvGrpSpPr>
        <p:grpSpPr>
          <a:xfrm>
            <a:off x="-1" y="1201"/>
            <a:ext cx="12192001" cy="6856799"/>
            <a:chOff x="-1" y="1201"/>
            <a:chExt cx="12192001" cy="6856799"/>
          </a:xfrm>
        </p:grpSpPr>
        <p:pic>
          <p:nvPicPr>
            <p:cNvPr id="502" name="Google Shape;502;p141"/>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503" name="Google Shape;503;p141"/>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504" name="Google Shape;504;p141"/>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505" name="Shape 505"/>
        <p:cNvGrpSpPr/>
        <p:nvPr/>
      </p:nvGrpSpPr>
      <p:grpSpPr>
        <a:xfrm>
          <a:off x="0" y="0"/>
          <a:ext cx="0" cy="0"/>
          <a:chOff x="0" y="0"/>
          <a:chExt cx="0" cy="0"/>
        </a:xfrm>
      </p:grpSpPr>
      <p:sp>
        <p:nvSpPr>
          <p:cNvPr id="506" name="Google Shape;506;p142"/>
          <p:cNvSpPr txBox="1"/>
          <p:nvPr>
            <p:ph idx="1" type="body"/>
          </p:nvPr>
        </p:nvSpPr>
        <p:spPr>
          <a:xfrm>
            <a:off x="786245" y="1825625"/>
            <a:ext cx="10515600" cy="286067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7" name="Google Shape;507;p142"/>
          <p:cNvSpPr txBox="1"/>
          <p:nvPr>
            <p:ph idx="2" type="body"/>
          </p:nvPr>
        </p:nvSpPr>
        <p:spPr>
          <a:xfrm>
            <a:off x="786245" y="4821237"/>
            <a:ext cx="10515600" cy="1355726"/>
          </a:xfrm>
          <a:prstGeom prst="rect">
            <a:avLst/>
          </a:prstGeom>
          <a:noFill/>
          <a:ln>
            <a:noFill/>
          </a:ln>
        </p:spPr>
        <p:txBody>
          <a:bodyPr anchorCtr="0" anchor="t" bIns="45700" lIns="91425" spcFirstLastPara="1" rIns="91425" wrap="square" tIns="45700">
            <a:noAutofit/>
          </a:bodyPr>
          <a:lstStyle>
            <a:lvl1pPr indent="-368300" lvl="0" marL="457200" algn="l">
              <a:lnSpc>
                <a:spcPct val="90000"/>
              </a:lnSpc>
              <a:spcBef>
                <a:spcPts val="1000"/>
              </a:spcBef>
              <a:spcAft>
                <a:spcPts val="0"/>
              </a:spcAft>
              <a:buClr>
                <a:srgbClr val="333333"/>
              </a:buClr>
              <a:buSzPts val="2200"/>
              <a:buChar char="•"/>
              <a:defRPr sz="2200"/>
            </a:lvl1pPr>
            <a:lvl2pPr indent="-342900" lvl="1" marL="914400" algn="l">
              <a:lnSpc>
                <a:spcPct val="90000"/>
              </a:lnSpc>
              <a:spcBef>
                <a:spcPts val="500"/>
              </a:spcBef>
              <a:spcAft>
                <a:spcPts val="0"/>
              </a:spcAft>
              <a:buClr>
                <a:srgbClr val="333333"/>
              </a:buClr>
              <a:buSzPts val="1800"/>
              <a:buChar char="•"/>
              <a:defRPr sz="1800"/>
            </a:lvl2pPr>
            <a:lvl3pPr indent="-317500" lvl="2" marL="1371600" algn="l">
              <a:lnSpc>
                <a:spcPct val="90000"/>
              </a:lnSpc>
              <a:spcBef>
                <a:spcPts val="500"/>
              </a:spcBef>
              <a:spcAft>
                <a:spcPts val="0"/>
              </a:spcAft>
              <a:buClr>
                <a:srgbClr val="333333"/>
              </a:buClr>
              <a:buSzPts val="1400"/>
              <a:buChar char="•"/>
              <a:defRPr sz="1400"/>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8" name="Google Shape;508;p142"/>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509" name="Google Shape;509;p142"/>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510" name="Google Shape;510;p142"/>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1" name="Google Shape;511;p142"/>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12" name="Google Shape;512;p142"/>
          <p:cNvGrpSpPr/>
          <p:nvPr/>
        </p:nvGrpSpPr>
        <p:grpSpPr>
          <a:xfrm>
            <a:off x="-1" y="1201"/>
            <a:ext cx="12192001" cy="6856799"/>
            <a:chOff x="-1" y="1201"/>
            <a:chExt cx="12192001" cy="6856799"/>
          </a:xfrm>
        </p:grpSpPr>
        <p:pic>
          <p:nvPicPr>
            <p:cNvPr id="513" name="Google Shape;513;p142"/>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514" name="Google Shape;514;p142"/>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515" name="Google Shape;515;p142"/>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wo Content">
  <p:cSld name="3_Two Content">
    <p:spTree>
      <p:nvGrpSpPr>
        <p:cNvPr id="516" name="Shape 516"/>
        <p:cNvGrpSpPr/>
        <p:nvPr/>
      </p:nvGrpSpPr>
      <p:grpSpPr>
        <a:xfrm>
          <a:off x="0" y="0"/>
          <a:ext cx="0" cy="0"/>
          <a:chOff x="0" y="0"/>
          <a:chExt cx="0" cy="0"/>
        </a:xfrm>
      </p:grpSpPr>
      <p:sp>
        <p:nvSpPr>
          <p:cNvPr id="517" name="Google Shape;517;p143"/>
          <p:cNvSpPr txBox="1"/>
          <p:nvPr>
            <p:ph idx="1" type="body"/>
          </p:nvPr>
        </p:nvSpPr>
        <p:spPr>
          <a:xfrm>
            <a:off x="786245" y="1825625"/>
            <a:ext cx="5181600" cy="287337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8" name="Google Shape;518;p143"/>
          <p:cNvSpPr txBox="1"/>
          <p:nvPr>
            <p:ph idx="2" type="body"/>
          </p:nvPr>
        </p:nvSpPr>
        <p:spPr>
          <a:xfrm>
            <a:off x="6120245" y="1825625"/>
            <a:ext cx="5181600" cy="287337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9" name="Google Shape;519;p143"/>
          <p:cNvSpPr txBox="1"/>
          <p:nvPr>
            <p:ph idx="3" type="body"/>
          </p:nvPr>
        </p:nvSpPr>
        <p:spPr>
          <a:xfrm>
            <a:off x="786245" y="4821237"/>
            <a:ext cx="10515600" cy="1355726"/>
          </a:xfrm>
          <a:prstGeom prst="rect">
            <a:avLst/>
          </a:prstGeom>
          <a:noFill/>
          <a:ln>
            <a:noFill/>
          </a:ln>
        </p:spPr>
        <p:txBody>
          <a:bodyPr anchorCtr="0" anchor="t" bIns="45700" lIns="91425" spcFirstLastPara="1" rIns="91425" wrap="square" tIns="45700">
            <a:noAutofit/>
          </a:bodyPr>
          <a:lstStyle>
            <a:lvl1pPr indent="-368300" lvl="0" marL="457200" algn="l">
              <a:lnSpc>
                <a:spcPct val="90000"/>
              </a:lnSpc>
              <a:spcBef>
                <a:spcPts val="1000"/>
              </a:spcBef>
              <a:spcAft>
                <a:spcPts val="0"/>
              </a:spcAft>
              <a:buClr>
                <a:srgbClr val="333333"/>
              </a:buClr>
              <a:buSzPts val="2200"/>
              <a:buChar char="•"/>
              <a:defRPr sz="2200"/>
            </a:lvl1pPr>
            <a:lvl2pPr indent="-342900" lvl="1" marL="914400" algn="l">
              <a:lnSpc>
                <a:spcPct val="90000"/>
              </a:lnSpc>
              <a:spcBef>
                <a:spcPts val="500"/>
              </a:spcBef>
              <a:spcAft>
                <a:spcPts val="0"/>
              </a:spcAft>
              <a:buClr>
                <a:srgbClr val="333333"/>
              </a:buClr>
              <a:buSzPts val="1800"/>
              <a:buChar char="•"/>
              <a:defRPr sz="1800"/>
            </a:lvl2pPr>
            <a:lvl3pPr indent="-317500" lvl="2" marL="1371600" algn="l">
              <a:lnSpc>
                <a:spcPct val="90000"/>
              </a:lnSpc>
              <a:spcBef>
                <a:spcPts val="500"/>
              </a:spcBef>
              <a:spcAft>
                <a:spcPts val="0"/>
              </a:spcAft>
              <a:buClr>
                <a:srgbClr val="333333"/>
              </a:buClr>
              <a:buSzPts val="1400"/>
              <a:buChar char="•"/>
              <a:defRPr sz="1400"/>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0" name="Google Shape;520;p143"/>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521" name="Google Shape;521;p143"/>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522" name="Google Shape;522;p143"/>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3" name="Google Shape;523;p143"/>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24" name="Google Shape;524;p143"/>
          <p:cNvGrpSpPr/>
          <p:nvPr/>
        </p:nvGrpSpPr>
        <p:grpSpPr>
          <a:xfrm>
            <a:off x="-1" y="1201"/>
            <a:ext cx="12192001" cy="6856799"/>
            <a:chOff x="-1" y="1201"/>
            <a:chExt cx="12192001" cy="6856799"/>
          </a:xfrm>
        </p:grpSpPr>
        <p:pic>
          <p:nvPicPr>
            <p:cNvPr id="525" name="Google Shape;525;p143"/>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526" name="Google Shape;526;p143"/>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527" name="Google Shape;527;p143"/>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68" name="Shape 68"/>
        <p:cNvGrpSpPr/>
        <p:nvPr/>
      </p:nvGrpSpPr>
      <p:grpSpPr>
        <a:xfrm>
          <a:off x="0" y="0"/>
          <a:ext cx="0" cy="0"/>
          <a:chOff x="0" y="0"/>
          <a:chExt cx="0" cy="0"/>
        </a:xfrm>
      </p:grpSpPr>
      <p:sp>
        <p:nvSpPr>
          <p:cNvPr id="69" name="Google Shape;69;p102"/>
          <p:cNvSpPr txBox="1"/>
          <p:nvPr>
            <p:ph idx="1" type="body"/>
          </p:nvPr>
        </p:nvSpPr>
        <p:spPr>
          <a:xfrm>
            <a:off x="786245"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102"/>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71" name="Google Shape;71;p102"/>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72" name="Google Shape;72;p102"/>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02"/>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74" name="Google Shape;74;p102"/>
          <p:cNvGrpSpPr/>
          <p:nvPr/>
        </p:nvGrpSpPr>
        <p:grpSpPr>
          <a:xfrm>
            <a:off x="-1" y="1201"/>
            <a:ext cx="12192001" cy="6856799"/>
            <a:chOff x="-1" y="1201"/>
            <a:chExt cx="12192001" cy="6856799"/>
          </a:xfrm>
        </p:grpSpPr>
        <p:pic>
          <p:nvPicPr>
            <p:cNvPr id="75" name="Google Shape;75;p102"/>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76" name="Google Shape;76;p102"/>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77" name="Google Shape;77;p102"/>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wo Content">
  <p:cSld name="4_Two Content">
    <p:spTree>
      <p:nvGrpSpPr>
        <p:cNvPr id="528" name="Shape 528"/>
        <p:cNvGrpSpPr/>
        <p:nvPr/>
      </p:nvGrpSpPr>
      <p:grpSpPr>
        <a:xfrm>
          <a:off x="0" y="0"/>
          <a:ext cx="0" cy="0"/>
          <a:chOff x="0" y="0"/>
          <a:chExt cx="0" cy="0"/>
        </a:xfrm>
      </p:grpSpPr>
      <p:sp>
        <p:nvSpPr>
          <p:cNvPr id="529" name="Google Shape;529;p144"/>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530" name="Google Shape;530;p144"/>
          <p:cNvSpPr txBox="1"/>
          <p:nvPr>
            <p:ph idx="1" type="body"/>
          </p:nvPr>
        </p:nvSpPr>
        <p:spPr>
          <a:xfrm>
            <a:off x="786245" y="1834619"/>
            <a:ext cx="3385993" cy="282628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1" name="Google Shape;531;p144"/>
          <p:cNvSpPr txBox="1"/>
          <p:nvPr>
            <p:ph idx="2" type="body"/>
          </p:nvPr>
        </p:nvSpPr>
        <p:spPr>
          <a:xfrm>
            <a:off x="4349316" y="1834619"/>
            <a:ext cx="3385993" cy="282628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2" name="Google Shape;532;p144"/>
          <p:cNvSpPr txBox="1"/>
          <p:nvPr>
            <p:ph idx="3" type="body"/>
          </p:nvPr>
        </p:nvSpPr>
        <p:spPr>
          <a:xfrm>
            <a:off x="786245" y="4821237"/>
            <a:ext cx="10515600" cy="1355726"/>
          </a:xfrm>
          <a:prstGeom prst="rect">
            <a:avLst/>
          </a:prstGeom>
          <a:noFill/>
          <a:ln>
            <a:noFill/>
          </a:ln>
        </p:spPr>
        <p:txBody>
          <a:bodyPr anchorCtr="0" anchor="t" bIns="45700" lIns="91425" spcFirstLastPara="1" rIns="91425" wrap="square" tIns="45700">
            <a:noAutofit/>
          </a:bodyPr>
          <a:lstStyle>
            <a:lvl1pPr indent="-368300" lvl="0" marL="457200" algn="l">
              <a:lnSpc>
                <a:spcPct val="90000"/>
              </a:lnSpc>
              <a:spcBef>
                <a:spcPts val="1000"/>
              </a:spcBef>
              <a:spcAft>
                <a:spcPts val="0"/>
              </a:spcAft>
              <a:buClr>
                <a:srgbClr val="333333"/>
              </a:buClr>
              <a:buSzPts val="2200"/>
              <a:buChar char="•"/>
              <a:defRPr sz="2200"/>
            </a:lvl1pPr>
            <a:lvl2pPr indent="-342900" lvl="1" marL="914400" algn="l">
              <a:lnSpc>
                <a:spcPct val="90000"/>
              </a:lnSpc>
              <a:spcBef>
                <a:spcPts val="500"/>
              </a:spcBef>
              <a:spcAft>
                <a:spcPts val="0"/>
              </a:spcAft>
              <a:buClr>
                <a:srgbClr val="333333"/>
              </a:buClr>
              <a:buSzPts val="1800"/>
              <a:buChar char="•"/>
              <a:defRPr sz="1800"/>
            </a:lvl2pPr>
            <a:lvl3pPr indent="-317500" lvl="2" marL="1371600" algn="l">
              <a:lnSpc>
                <a:spcPct val="90000"/>
              </a:lnSpc>
              <a:spcBef>
                <a:spcPts val="500"/>
              </a:spcBef>
              <a:spcAft>
                <a:spcPts val="0"/>
              </a:spcAft>
              <a:buClr>
                <a:srgbClr val="333333"/>
              </a:buClr>
              <a:buSzPts val="1400"/>
              <a:buChar char="•"/>
              <a:defRPr sz="1400"/>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3" name="Google Shape;533;p144"/>
          <p:cNvSpPr txBox="1"/>
          <p:nvPr>
            <p:ph idx="4" type="body"/>
          </p:nvPr>
        </p:nvSpPr>
        <p:spPr>
          <a:xfrm>
            <a:off x="7915851" y="1829022"/>
            <a:ext cx="3385993" cy="282628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4" name="Google Shape;534;p144"/>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535" name="Google Shape;535;p144"/>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144"/>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37" name="Google Shape;537;p144"/>
          <p:cNvGrpSpPr/>
          <p:nvPr/>
        </p:nvGrpSpPr>
        <p:grpSpPr>
          <a:xfrm>
            <a:off x="-1" y="1201"/>
            <a:ext cx="12192001" cy="6856799"/>
            <a:chOff x="-1" y="1201"/>
            <a:chExt cx="12192001" cy="6856799"/>
          </a:xfrm>
        </p:grpSpPr>
        <p:pic>
          <p:nvPicPr>
            <p:cNvPr id="538" name="Google Shape;538;p144"/>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539" name="Google Shape;539;p144"/>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540" name="Google Shape;540;p144"/>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wo Content">
  <p:cSld name="5_Two Content">
    <p:spTree>
      <p:nvGrpSpPr>
        <p:cNvPr id="541" name="Shape 541"/>
        <p:cNvGrpSpPr/>
        <p:nvPr/>
      </p:nvGrpSpPr>
      <p:grpSpPr>
        <a:xfrm>
          <a:off x="0" y="0"/>
          <a:ext cx="0" cy="0"/>
          <a:chOff x="0" y="0"/>
          <a:chExt cx="0" cy="0"/>
        </a:xfrm>
      </p:grpSpPr>
      <p:sp>
        <p:nvSpPr>
          <p:cNvPr id="542" name="Google Shape;542;p145"/>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543" name="Google Shape;543;p145"/>
          <p:cNvSpPr txBox="1"/>
          <p:nvPr>
            <p:ph idx="1" type="body"/>
          </p:nvPr>
        </p:nvSpPr>
        <p:spPr>
          <a:xfrm>
            <a:off x="781336" y="1953291"/>
            <a:ext cx="2227827" cy="2705276"/>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4" name="Google Shape;544;p145"/>
          <p:cNvSpPr txBox="1"/>
          <p:nvPr>
            <p:ph idx="2" type="body"/>
          </p:nvPr>
        </p:nvSpPr>
        <p:spPr>
          <a:xfrm>
            <a:off x="3545562" y="1953291"/>
            <a:ext cx="2227827" cy="2705276"/>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 name="Google Shape;545;p145"/>
          <p:cNvSpPr txBox="1"/>
          <p:nvPr>
            <p:ph idx="3" type="body"/>
          </p:nvPr>
        </p:nvSpPr>
        <p:spPr>
          <a:xfrm>
            <a:off x="6309788" y="1953291"/>
            <a:ext cx="2227827" cy="2705276"/>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145"/>
          <p:cNvSpPr txBox="1"/>
          <p:nvPr>
            <p:ph idx="4" type="body"/>
          </p:nvPr>
        </p:nvSpPr>
        <p:spPr>
          <a:xfrm>
            <a:off x="9074018" y="1953291"/>
            <a:ext cx="2227827" cy="2705276"/>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7" name="Google Shape;547;p145"/>
          <p:cNvSpPr txBox="1"/>
          <p:nvPr>
            <p:ph idx="5" type="body"/>
          </p:nvPr>
        </p:nvSpPr>
        <p:spPr>
          <a:xfrm>
            <a:off x="786245" y="4821237"/>
            <a:ext cx="10515600" cy="1355726"/>
          </a:xfrm>
          <a:prstGeom prst="rect">
            <a:avLst/>
          </a:prstGeom>
          <a:noFill/>
          <a:ln>
            <a:noFill/>
          </a:ln>
        </p:spPr>
        <p:txBody>
          <a:bodyPr anchorCtr="0" anchor="t" bIns="45700" lIns="91425" spcFirstLastPara="1" rIns="91425" wrap="square" tIns="45700">
            <a:noAutofit/>
          </a:bodyPr>
          <a:lstStyle>
            <a:lvl1pPr indent="-368300" lvl="0" marL="457200" algn="l">
              <a:lnSpc>
                <a:spcPct val="90000"/>
              </a:lnSpc>
              <a:spcBef>
                <a:spcPts val="1000"/>
              </a:spcBef>
              <a:spcAft>
                <a:spcPts val="0"/>
              </a:spcAft>
              <a:buClr>
                <a:srgbClr val="333333"/>
              </a:buClr>
              <a:buSzPts val="2200"/>
              <a:buChar char="•"/>
              <a:defRPr sz="2200"/>
            </a:lvl1pPr>
            <a:lvl2pPr indent="-342900" lvl="1" marL="914400" algn="l">
              <a:lnSpc>
                <a:spcPct val="90000"/>
              </a:lnSpc>
              <a:spcBef>
                <a:spcPts val="500"/>
              </a:spcBef>
              <a:spcAft>
                <a:spcPts val="0"/>
              </a:spcAft>
              <a:buClr>
                <a:srgbClr val="333333"/>
              </a:buClr>
              <a:buSzPts val="1800"/>
              <a:buChar char="•"/>
              <a:defRPr sz="1800"/>
            </a:lvl2pPr>
            <a:lvl3pPr indent="-317500" lvl="2" marL="1371600" algn="l">
              <a:lnSpc>
                <a:spcPct val="90000"/>
              </a:lnSpc>
              <a:spcBef>
                <a:spcPts val="500"/>
              </a:spcBef>
              <a:spcAft>
                <a:spcPts val="0"/>
              </a:spcAft>
              <a:buClr>
                <a:srgbClr val="333333"/>
              </a:buClr>
              <a:buSzPts val="1400"/>
              <a:buChar char="•"/>
              <a:defRPr sz="1400"/>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145"/>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549" name="Google Shape;549;p145"/>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0" name="Google Shape;550;p145"/>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51" name="Google Shape;551;p145"/>
          <p:cNvGrpSpPr/>
          <p:nvPr/>
        </p:nvGrpSpPr>
        <p:grpSpPr>
          <a:xfrm>
            <a:off x="-1" y="1201"/>
            <a:ext cx="12192001" cy="6856799"/>
            <a:chOff x="-1" y="1201"/>
            <a:chExt cx="12192001" cy="6856799"/>
          </a:xfrm>
        </p:grpSpPr>
        <p:pic>
          <p:nvPicPr>
            <p:cNvPr id="552" name="Google Shape;552;p145"/>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553" name="Google Shape;553;p145"/>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554" name="Google Shape;554;p145"/>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con">
  <p:cSld name="Title Icon">
    <p:spTree>
      <p:nvGrpSpPr>
        <p:cNvPr id="555" name="Shape 555"/>
        <p:cNvGrpSpPr/>
        <p:nvPr/>
      </p:nvGrpSpPr>
      <p:grpSpPr>
        <a:xfrm>
          <a:off x="0" y="0"/>
          <a:ext cx="0" cy="0"/>
          <a:chOff x="0" y="0"/>
          <a:chExt cx="0" cy="0"/>
        </a:xfrm>
      </p:grpSpPr>
      <p:sp>
        <p:nvSpPr>
          <p:cNvPr id="556" name="Google Shape;556;p146"/>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grpSp>
        <p:nvGrpSpPr>
          <p:cNvPr id="557" name="Google Shape;557;p146"/>
          <p:cNvGrpSpPr/>
          <p:nvPr/>
        </p:nvGrpSpPr>
        <p:grpSpPr>
          <a:xfrm>
            <a:off x="1531882" y="2476638"/>
            <a:ext cx="9001506" cy="1835969"/>
            <a:chOff x="1531882" y="2476638"/>
            <a:chExt cx="9001506" cy="1835969"/>
          </a:xfrm>
        </p:grpSpPr>
        <p:sp>
          <p:nvSpPr>
            <p:cNvPr id="558" name="Google Shape;558;p146"/>
            <p:cNvSpPr/>
            <p:nvPr/>
          </p:nvSpPr>
          <p:spPr>
            <a:xfrm>
              <a:off x="1531882" y="2476638"/>
              <a:ext cx="1835969" cy="1835969"/>
            </a:xfrm>
            <a:prstGeom prst="ellipse">
              <a:avLst/>
            </a:prstGeom>
            <a:noFill/>
            <a:ln cap="flat" cmpd="sng" w="38100">
              <a:solidFill>
                <a:srgbClr val="51515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9" name="Google Shape;559;p146"/>
            <p:cNvSpPr/>
            <p:nvPr/>
          </p:nvSpPr>
          <p:spPr>
            <a:xfrm>
              <a:off x="5177383" y="2476638"/>
              <a:ext cx="1835969" cy="1835969"/>
            </a:xfrm>
            <a:prstGeom prst="ellipse">
              <a:avLst/>
            </a:prstGeom>
            <a:noFill/>
            <a:ln cap="flat" cmpd="sng" w="38100">
              <a:solidFill>
                <a:srgbClr val="51515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0" name="Google Shape;560;p146"/>
            <p:cNvSpPr/>
            <p:nvPr/>
          </p:nvSpPr>
          <p:spPr>
            <a:xfrm>
              <a:off x="8697419" y="2476638"/>
              <a:ext cx="1835969" cy="1835969"/>
            </a:xfrm>
            <a:prstGeom prst="ellipse">
              <a:avLst/>
            </a:prstGeom>
            <a:noFill/>
            <a:ln cap="flat" cmpd="sng" w="38100">
              <a:solidFill>
                <a:srgbClr val="51515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grpSp>
      <p:sp>
        <p:nvSpPr>
          <p:cNvPr id="561" name="Google Shape;561;p146"/>
          <p:cNvSpPr txBox="1"/>
          <p:nvPr>
            <p:ph idx="1" type="body"/>
          </p:nvPr>
        </p:nvSpPr>
        <p:spPr>
          <a:xfrm>
            <a:off x="1122759" y="4512276"/>
            <a:ext cx="2654214" cy="708025"/>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rgbClr val="333333"/>
              </a:buClr>
              <a:buSzPts val="2000"/>
              <a:buNone/>
              <a:defRPr sz="2000"/>
            </a:lvl1pPr>
            <a:lvl2pPr indent="-228600" lvl="1" marL="914400" algn="ctr">
              <a:lnSpc>
                <a:spcPct val="90000"/>
              </a:lnSpc>
              <a:spcBef>
                <a:spcPts val="500"/>
              </a:spcBef>
              <a:spcAft>
                <a:spcPts val="0"/>
              </a:spcAft>
              <a:buClr>
                <a:srgbClr val="333333"/>
              </a:buClr>
              <a:buSzPts val="2000"/>
              <a:buNone/>
              <a:defRPr sz="2000"/>
            </a:lvl2pPr>
            <a:lvl3pPr indent="-228600" lvl="2" marL="1371600" algn="ctr">
              <a:lnSpc>
                <a:spcPct val="90000"/>
              </a:lnSpc>
              <a:spcBef>
                <a:spcPts val="500"/>
              </a:spcBef>
              <a:spcAft>
                <a:spcPts val="0"/>
              </a:spcAft>
              <a:buClr>
                <a:srgbClr val="333333"/>
              </a:buClr>
              <a:buSzPts val="2000"/>
              <a:buNone/>
              <a:defRPr sz="2000"/>
            </a:lvl3pPr>
            <a:lvl4pPr indent="-228600" lvl="3" marL="1828800" algn="ctr">
              <a:lnSpc>
                <a:spcPct val="90000"/>
              </a:lnSpc>
              <a:spcBef>
                <a:spcPts val="500"/>
              </a:spcBef>
              <a:spcAft>
                <a:spcPts val="0"/>
              </a:spcAft>
              <a:buClr>
                <a:srgbClr val="333333"/>
              </a:buClr>
              <a:buSzPts val="2000"/>
              <a:buNone/>
              <a:defRPr sz="2000"/>
            </a:lvl4pPr>
            <a:lvl5pPr indent="-228600" lvl="4" marL="2286000" algn="ctr">
              <a:lnSpc>
                <a:spcPct val="90000"/>
              </a:lnSpc>
              <a:spcBef>
                <a:spcPts val="500"/>
              </a:spcBef>
              <a:spcAft>
                <a:spcPts val="0"/>
              </a:spcAft>
              <a:buClr>
                <a:srgbClr val="333333"/>
              </a:buClr>
              <a:buSzPts val="2000"/>
              <a:buNone/>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2" name="Google Shape;562;p146"/>
          <p:cNvSpPr txBox="1"/>
          <p:nvPr>
            <p:ph idx="2" type="body"/>
          </p:nvPr>
        </p:nvSpPr>
        <p:spPr>
          <a:xfrm>
            <a:off x="4765894" y="4512276"/>
            <a:ext cx="2658946" cy="708025"/>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rgbClr val="333333"/>
              </a:buClr>
              <a:buSzPts val="2000"/>
              <a:buNone/>
              <a:defRPr sz="2000"/>
            </a:lvl1pPr>
            <a:lvl2pPr indent="-228600" lvl="1" marL="914400" algn="ctr">
              <a:lnSpc>
                <a:spcPct val="90000"/>
              </a:lnSpc>
              <a:spcBef>
                <a:spcPts val="500"/>
              </a:spcBef>
              <a:spcAft>
                <a:spcPts val="0"/>
              </a:spcAft>
              <a:buClr>
                <a:srgbClr val="333333"/>
              </a:buClr>
              <a:buSzPts val="2000"/>
              <a:buNone/>
              <a:defRPr sz="2000"/>
            </a:lvl2pPr>
            <a:lvl3pPr indent="-228600" lvl="2" marL="1371600" algn="ctr">
              <a:lnSpc>
                <a:spcPct val="90000"/>
              </a:lnSpc>
              <a:spcBef>
                <a:spcPts val="500"/>
              </a:spcBef>
              <a:spcAft>
                <a:spcPts val="0"/>
              </a:spcAft>
              <a:buClr>
                <a:srgbClr val="333333"/>
              </a:buClr>
              <a:buSzPts val="2000"/>
              <a:buNone/>
              <a:defRPr sz="2000"/>
            </a:lvl3pPr>
            <a:lvl4pPr indent="-228600" lvl="3" marL="1828800" algn="ctr">
              <a:lnSpc>
                <a:spcPct val="90000"/>
              </a:lnSpc>
              <a:spcBef>
                <a:spcPts val="500"/>
              </a:spcBef>
              <a:spcAft>
                <a:spcPts val="0"/>
              </a:spcAft>
              <a:buClr>
                <a:srgbClr val="333333"/>
              </a:buClr>
              <a:buSzPts val="2000"/>
              <a:buNone/>
              <a:defRPr sz="2000"/>
            </a:lvl4pPr>
            <a:lvl5pPr indent="-228600" lvl="4" marL="2286000" algn="ctr">
              <a:lnSpc>
                <a:spcPct val="90000"/>
              </a:lnSpc>
              <a:spcBef>
                <a:spcPts val="500"/>
              </a:spcBef>
              <a:spcAft>
                <a:spcPts val="0"/>
              </a:spcAft>
              <a:buClr>
                <a:srgbClr val="333333"/>
              </a:buClr>
              <a:buSzPts val="2000"/>
              <a:buNone/>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3" name="Google Shape;563;p146"/>
          <p:cNvSpPr txBox="1"/>
          <p:nvPr>
            <p:ph idx="3" type="body"/>
          </p:nvPr>
        </p:nvSpPr>
        <p:spPr>
          <a:xfrm>
            <a:off x="8285930" y="4516720"/>
            <a:ext cx="2658946" cy="708025"/>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rgbClr val="333333"/>
              </a:buClr>
              <a:buSzPts val="2000"/>
              <a:buNone/>
              <a:defRPr sz="2000"/>
            </a:lvl1pPr>
            <a:lvl2pPr indent="-228600" lvl="1" marL="914400" algn="ctr">
              <a:lnSpc>
                <a:spcPct val="90000"/>
              </a:lnSpc>
              <a:spcBef>
                <a:spcPts val="500"/>
              </a:spcBef>
              <a:spcAft>
                <a:spcPts val="0"/>
              </a:spcAft>
              <a:buClr>
                <a:srgbClr val="333333"/>
              </a:buClr>
              <a:buSzPts val="2000"/>
              <a:buNone/>
              <a:defRPr sz="2000"/>
            </a:lvl2pPr>
            <a:lvl3pPr indent="-228600" lvl="2" marL="1371600" algn="ctr">
              <a:lnSpc>
                <a:spcPct val="90000"/>
              </a:lnSpc>
              <a:spcBef>
                <a:spcPts val="500"/>
              </a:spcBef>
              <a:spcAft>
                <a:spcPts val="0"/>
              </a:spcAft>
              <a:buClr>
                <a:srgbClr val="333333"/>
              </a:buClr>
              <a:buSzPts val="2000"/>
              <a:buNone/>
              <a:defRPr sz="2000"/>
            </a:lvl3pPr>
            <a:lvl4pPr indent="-228600" lvl="3" marL="1828800" algn="ctr">
              <a:lnSpc>
                <a:spcPct val="90000"/>
              </a:lnSpc>
              <a:spcBef>
                <a:spcPts val="500"/>
              </a:spcBef>
              <a:spcAft>
                <a:spcPts val="0"/>
              </a:spcAft>
              <a:buClr>
                <a:srgbClr val="333333"/>
              </a:buClr>
              <a:buSzPts val="2000"/>
              <a:buNone/>
              <a:defRPr sz="2000"/>
            </a:lvl4pPr>
            <a:lvl5pPr indent="-228600" lvl="4" marL="2286000" algn="ctr">
              <a:lnSpc>
                <a:spcPct val="90000"/>
              </a:lnSpc>
              <a:spcBef>
                <a:spcPts val="500"/>
              </a:spcBef>
              <a:spcAft>
                <a:spcPts val="0"/>
              </a:spcAft>
              <a:buClr>
                <a:srgbClr val="333333"/>
              </a:buClr>
              <a:buSzPts val="2000"/>
              <a:buNone/>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4" name="Google Shape;564;p146"/>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565" name="Google Shape;565;p146"/>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146"/>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67" name="Google Shape;567;p146"/>
          <p:cNvGrpSpPr/>
          <p:nvPr/>
        </p:nvGrpSpPr>
        <p:grpSpPr>
          <a:xfrm>
            <a:off x="-1" y="1201"/>
            <a:ext cx="12192001" cy="6856799"/>
            <a:chOff x="-1" y="1201"/>
            <a:chExt cx="12192001" cy="6856799"/>
          </a:xfrm>
        </p:grpSpPr>
        <p:pic>
          <p:nvPicPr>
            <p:cNvPr id="568" name="Google Shape;568;p146"/>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569" name="Google Shape;569;p146"/>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570" name="Google Shape;570;p146"/>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rofile Images">
  <p:cSld name="Title Profile Images">
    <p:spTree>
      <p:nvGrpSpPr>
        <p:cNvPr id="571" name="Shape 571"/>
        <p:cNvGrpSpPr/>
        <p:nvPr/>
      </p:nvGrpSpPr>
      <p:grpSpPr>
        <a:xfrm>
          <a:off x="0" y="0"/>
          <a:ext cx="0" cy="0"/>
          <a:chOff x="0" y="0"/>
          <a:chExt cx="0" cy="0"/>
        </a:xfrm>
      </p:grpSpPr>
      <p:sp>
        <p:nvSpPr>
          <p:cNvPr id="572" name="Google Shape;572;p147"/>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pic>
        <p:nvPicPr>
          <p:cNvPr id="573" name="Google Shape;573;p147"/>
          <p:cNvPicPr preferRelativeResize="0"/>
          <p:nvPr/>
        </p:nvPicPr>
        <p:blipFill rotWithShape="1">
          <a:blip r:embed="rId2">
            <a:alphaModFix/>
          </a:blip>
          <a:srcRect b="0" l="0" r="0" t="0"/>
          <a:stretch/>
        </p:blipFill>
        <p:spPr>
          <a:xfrm>
            <a:off x="11021261" y="6467757"/>
            <a:ext cx="901797" cy="235697"/>
          </a:xfrm>
          <a:prstGeom prst="rect">
            <a:avLst/>
          </a:prstGeom>
          <a:noFill/>
          <a:ln>
            <a:noFill/>
          </a:ln>
        </p:spPr>
      </p:pic>
      <p:sp>
        <p:nvSpPr>
          <p:cNvPr id="574" name="Google Shape;574;p147"/>
          <p:cNvSpPr/>
          <p:nvPr>
            <p:ph idx="2" type="pic"/>
          </p:nvPr>
        </p:nvSpPr>
        <p:spPr>
          <a:xfrm>
            <a:off x="1403502" y="2773163"/>
            <a:ext cx="1732598" cy="1732598"/>
          </a:xfrm>
          <a:prstGeom prst="ellipse">
            <a:avLst/>
          </a:prstGeom>
          <a:solidFill>
            <a:srgbClr val="D9D9D9"/>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33333"/>
              </a:buClr>
              <a:buSzPts val="900"/>
              <a:buFont typeface="Arial"/>
              <a:buNone/>
              <a:defRPr b="0" i="0" sz="90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575" name="Google Shape;575;p147"/>
          <p:cNvSpPr/>
          <p:nvPr>
            <p:ph idx="3" type="pic"/>
          </p:nvPr>
        </p:nvSpPr>
        <p:spPr>
          <a:xfrm>
            <a:off x="3911244" y="2773163"/>
            <a:ext cx="1732598" cy="1732598"/>
          </a:xfrm>
          <a:prstGeom prst="ellipse">
            <a:avLst/>
          </a:prstGeom>
          <a:solidFill>
            <a:srgbClr val="D9D9D9"/>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33333"/>
              </a:buClr>
              <a:buSzPts val="900"/>
              <a:buFont typeface="Arial"/>
              <a:buNone/>
              <a:defRPr b="0" i="0" sz="90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576" name="Google Shape;576;p147"/>
          <p:cNvSpPr/>
          <p:nvPr>
            <p:ph idx="4" type="pic"/>
          </p:nvPr>
        </p:nvSpPr>
        <p:spPr>
          <a:xfrm>
            <a:off x="6418986" y="2773163"/>
            <a:ext cx="1732598" cy="1732598"/>
          </a:xfrm>
          <a:prstGeom prst="ellipse">
            <a:avLst/>
          </a:prstGeom>
          <a:solidFill>
            <a:srgbClr val="D9D9D9"/>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33333"/>
              </a:buClr>
              <a:buSzPts val="900"/>
              <a:buFont typeface="Arial"/>
              <a:buNone/>
              <a:defRPr b="0" i="0" sz="90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577" name="Google Shape;577;p147"/>
          <p:cNvSpPr/>
          <p:nvPr>
            <p:ph idx="5" type="pic"/>
          </p:nvPr>
        </p:nvSpPr>
        <p:spPr>
          <a:xfrm>
            <a:off x="8926727" y="2773163"/>
            <a:ext cx="1732598" cy="1732598"/>
          </a:xfrm>
          <a:prstGeom prst="ellipse">
            <a:avLst/>
          </a:prstGeom>
          <a:solidFill>
            <a:srgbClr val="D9D9D9"/>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333333"/>
              </a:buClr>
              <a:buSzPts val="900"/>
              <a:buFont typeface="Arial"/>
              <a:buNone/>
              <a:defRPr b="0" i="0" sz="90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578" name="Google Shape;578;p147"/>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579" name="Google Shape;579;p147"/>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0" name="Google Shape;580;p147"/>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81" name="Google Shape;581;p147"/>
          <p:cNvGrpSpPr/>
          <p:nvPr/>
        </p:nvGrpSpPr>
        <p:grpSpPr>
          <a:xfrm>
            <a:off x="-1" y="1201"/>
            <a:ext cx="12192001" cy="6856799"/>
            <a:chOff x="-1" y="1201"/>
            <a:chExt cx="12192001" cy="6856799"/>
          </a:xfrm>
        </p:grpSpPr>
        <p:pic>
          <p:nvPicPr>
            <p:cNvPr id="582" name="Google Shape;582;p147"/>
            <p:cNvPicPr preferRelativeResize="0"/>
            <p:nvPr/>
          </p:nvPicPr>
          <p:blipFill rotWithShape="1">
            <a:blip r:embed="rId3">
              <a:alphaModFix/>
            </a:blip>
            <a:srcRect b="0" l="0" r="0" t="0"/>
            <a:stretch/>
          </p:blipFill>
          <p:spPr>
            <a:xfrm>
              <a:off x="9104241" y="6339632"/>
              <a:ext cx="3087759" cy="518368"/>
            </a:xfrm>
            <a:prstGeom prst="rect">
              <a:avLst/>
            </a:prstGeom>
            <a:noFill/>
            <a:ln>
              <a:noFill/>
            </a:ln>
          </p:spPr>
        </p:pic>
        <p:pic>
          <p:nvPicPr>
            <p:cNvPr id="583" name="Google Shape;583;p147"/>
            <p:cNvPicPr preferRelativeResize="0"/>
            <p:nvPr/>
          </p:nvPicPr>
          <p:blipFill rotWithShape="1">
            <a:blip r:embed="rId2">
              <a:alphaModFix/>
            </a:blip>
            <a:srcRect b="0" l="0" r="0" t="0"/>
            <a:stretch/>
          </p:blipFill>
          <p:spPr>
            <a:xfrm>
              <a:off x="11021261" y="6467757"/>
              <a:ext cx="901797" cy="235697"/>
            </a:xfrm>
            <a:prstGeom prst="rect">
              <a:avLst/>
            </a:prstGeom>
            <a:noFill/>
            <a:ln>
              <a:noFill/>
            </a:ln>
          </p:spPr>
        </p:pic>
        <p:pic>
          <p:nvPicPr>
            <p:cNvPr id="584" name="Google Shape;584;p147"/>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rofile Images2">
  <p:cSld name="Title Profile Images2">
    <p:spTree>
      <p:nvGrpSpPr>
        <p:cNvPr id="585" name="Shape 585"/>
        <p:cNvGrpSpPr/>
        <p:nvPr/>
      </p:nvGrpSpPr>
      <p:grpSpPr>
        <a:xfrm>
          <a:off x="0" y="0"/>
          <a:ext cx="0" cy="0"/>
          <a:chOff x="0" y="0"/>
          <a:chExt cx="0" cy="0"/>
        </a:xfrm>
      </p:grpSpPr>
      <p:sp>
        <p:nvSpPr>
          <p:cNvPr id="586" name="Google Shape;586;p148"/>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pic>
        <p:nvPicPr>
          <p:cNvPr id="587" name="Google Shape;587;p148"/>
          <p:cNvPicPr preferRelativeResize="0"/>
          <p:nvPr/>
        </p:nvPicPr>
        <p:blipFill rotWithShape="1">
          <a:blip r:embed="rId2">
            <a:alphaModFix/>
          </a:blip>
          <a:srcRect b="0" l="0" r="0" t="0"/>
          <a:stretch/>
        </p:blipFill>
        <p:spPr>
          <a:xfrm>
            <a:off x="11021261" y="6467757"/>
            <a:ext cx="901797" cy="235697"/>
          </a:xfrm>
          <a:prstGeom prst="rect">
            <a:avLst/>
          </a:prstGeom>
          <a:noFill/>
          <a:ln>
            <a:noFill/>
          </a:ln>
        </p:spPr>
      </p:pic>
      <p:sp>
        <p:nvSpPr>
          <p:cNvPr id="588" name="Google Shape;588;p148"/>
          <p:cNvSpPr/>
          <p:nvPr>
            <p:ph idx="2" type="pic"/>
          </p:nvPr>
        </p:nvSpPr>
        <p:spPr>
          <a:xfrm>
            <a:off x="1939601" y="1823776"/>
            <a:ext cx="1149686" cy="1149686"/>
          </a:xfrm>
          <a:prstGeom prst="ellipse">
            <a:avLst/>
          </a:prstGeom>
          <a:solidFill>
            <a:srgbClr val="D8D8D8"/>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33333"/>
              </a:buClr>
              <a:buSzPts val="750"/>
              <a:buFont typeface="Arial"/>
              <a:buNone/>
              <a:defRPr b="0" i="0" sz="75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1575"/>
              <a:buFont typeface="Arial"/>
              <a:buNone/>
              <a:defRPr b="0" i="0" sz="1575"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1350"/>
              <a:buFont typeface="Arial"/>
              <a:buNone/>
              <a:defRPr b="0" i="0" sz="135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125"/>
              <a:buFont typeface="Arial"/>
              <a:buNone/>
              <a:defRPr b="0" i="0" sz="1125"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125"/>
              <a:buFont typeface="Arial"/>
              <a:buNone/>
              <a:defRPr b="0" i="0" sz="1125"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9pPr>
          </a:lstStyle>
          <a:p/>
        </p:txBody>
      </p:sp>
      <p:sp>
        <p:nvSpPr>
          <p:cNvPr id="589" name="Google Shape;589;p148"/>
          <p:cNvSpPr txBox="1"/>
          <p:nvPr>
            <p:ph idx="1" type="body"/>
          </p:nvPr>
        </p:nvSpPr>
        <p:spPr>
          <a:xfrm>
            <a:off x="1724534" y="3092712"/>
            <a:ext cx="1575711" cy="399788"/>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33333"/>
              </a:buClr>
              <a:buSzPts val="1200"/>
              <a:buNone/>
              <a:defRPr b="1" sz="1200">
                <a:solidFill>
                  <a:srgbClr val="333333"/>
                </a:solidFill>
                <a:latin typeface="Verdana"/>
                <a:ea typeface="Verdana"/>
                <a:cs typeface="Verdana"/>
                <a:sym typeface="Verdana"/>
              </a:defRPr>
            </a:lvl1pPr>
            <a:lvl2pPr indent="-228600" lvl="1" marL="914400" algn="l">
              <a:lnSpc>
                <a:spcPct val="90000"/>
              </a:lnSpc>
              <a:spcBef>
                <a:spcPts val="500"/>
              </a:spcBef>
              <a:spcAft>
                <a:spcPts val="0"/>
              </a:spcAft>
              <a:buClr>
                <a:srgbClr val="333333"/>
              </a:buClr>
              <a:buSzPts val="675"/>
              <a:buNone/>
              <a:defRPr sz="675"/>
            </a:lvl2pPr>
            <a:lvl3pPr indent="-228600" lvl="2" marL="1371600" algn="l">
              <a:lnSpc>
                <a:spcPct val="90000"/>
              </a:lnSpc>
              <a:spcBef>
                <a:spcPts val="500"/>
              </a:spcBef>
              <a:spcAft>
                <a:spcPts val="0"/>
              </a:spcAft>
              <a:buClr>
                <a:srgbClr val="333333"/>
              </a:buClr>
              <a:buSzPts val="675"/>
              <a:buNone/>
              <a:defRPr sz="675"/>
            </a:lvl3pPr>
            <a:lvl4pPr indent="-228600" lvl="3" marL="1828800" algn="l">
              <a:lnSpc>
                <a:spcPct val="90000"/>
              </a:lnSpc>
              <a:spcBef>
                <a:spcPts val="500"/>
              </a:spcBef>
              <a:spcAft>
                <a:spcPts val="0"/>
              </a:spcAft>
              <a:buClr>
                <a:srgbClr val="333333"/>
              </a:buClr>
              <a:buSzPts val="675"/>
              <a:buNone/>
              <a:defRPr sz="675"/>
            </a:lvl4pPr>
            <a:lvl5pPr indent="-228600" lvl="4" marL="2286000" algn="l">
              <a:lnSpc>
                <a:spcPct val="90000"/>
              </a:lnSpc>
              <a:spcBef>
                <a:spcPts val="500"/>
              </a:spcBef>
              <a:spcAft>
                <a:spcPts val="0"/>
              </a:spcAft>
              <a:buClr>
                <a:srgbClr val="333333"/>
              </a:buClr>
              <a:buSzPts val="675"/>
              <a:buNone/>
              <a:defRPr sz="675"/>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0" name="Google Shape;590;p148"/>
          <p:cNvSpPr txBox="1"/>
          <p:nvPr>
            <p:ph idx="3" type="body"/>
          </p:nvPr>
        </p:nvSpPr>
        <p:spPr>
          <a:xfrm>
            <a:off x="1724534" y="3492500"/>
            <a:ext cx="1575711" cy="3937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33333"/>
              </a:buClr>
              <a:buSzPts val="1000"/>
              <a:buNone/>
              <a:defRPr i="0" sz="1000">
                <a:solidFill>
                  <a:srgbClr val="333333"/>
                </a:solidFill>
              </a:defRPr>
            </a:lvl1pPr>
            <a:lvl2pPr indent="-228600" lvl="1" marL="914400" algn="l">
              <a:lnSpc>
                <a:spcPct val="90000"/>
              </a:lnSpc>
              <a:spcBef>
                <a:spcPts val="500"/>
              </a:spcBef>
              <a:spcAft>
                <a:spcPts val="0"/>
              </a:spcAft>
              <a:buClr>
                <a:srgbClr val="333333"/>
              </a:buClr>
              <a:buSzPts val="675"/>
              <a:buNone/>
              <a:defRPr sz="675"/>
            </a:lvl2pPr>
            <a:lvl3pPr indent="-228600" lvl="2" marL="1371600" algn="l">
              <a:lnSpc>
                <a:spcPct val="90000"/>
              </a:lnSpc>
              <a:spcBef>
                <a:spcPts val="500"/>
              </a:spcBef>
              <a:spcAft>
                <a:spcPts val="0"/>
              </a:spcAft>
              <a:buClr>
                <a:srgbClr val="333333"/>
              </a:buClr>
              <a:buSzPts val="675"/>
              <a:buNone/>
              <a:defRPr sz="675"/>
            </a:lvl3pPr>
            <a:lvl4pPr indent="-228600" lvl="3" marL="1828800" algn="l">
              <a:lnSpc>
                <a:spcPct val="90000"/>
              </a:lnSpc>
              <a:spcBef>
                <a:spcPts val="500"/>
              </a:spcBef>
              <a:spcAft>
                <a:spcPts val="0"/>
              </a:spcAft>
              <a:buClr>
                <a:srgbClr val="333333"/>
              </a:buClr>
              <a:buSzPts val="675"/>
              <a:buNone/>
              <a:defRPr sz="675"/>
            </a:lvl4pPr>
            <a:lvl5pPr indent="-228600" lvl="4" marL="2286000" algn="l">
              <a:lnSpc>
                <a:spcPct val="90000"/>
              </a:lnSpc>
              <a:spcBef>
                <a:spcPts val="500"/>
              </a:spcBef>
              <a:spcAft>
                <a:spcPts val="0"/>
              </a:spcAft>
              <a:buClr>
                <a:srgbClr val="333333"/>
              </a:buClr>
              <a:buSzPts val="675"/>
              <a:buNone/>
              <a:defRPr sz="675"/>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1" name="Google Shape;591;p148"/>
          <p:cNvSpPr/>
          <p:nvPr>
            <p:ph idx="4" type="pic"/>
          </p:nvPr>
        </p:nvSpPr>
        <p:spPr>
          <a:xfrm>
            <a:off x="4239520" y="1823776"/>
            <a:ext cx="1149686" cy="1149686"/>
          </a:xfrm>
          <a:prstGeom prst="ellipse">
            <a:avLst/>
          </a:prstGeom>
          <a:solidFill>
            <a:srgbClr val="D8D8D8"/>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33333"/>
              </a:buClr>
              <a:buSzPts val="750"/>
              <a:buFont typeface="Arial"/>
              <a:buNone/>
              <a:defRPr b="0" i="0" sz="75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1575"/>
              <a:buFont typeface="Arial"/>
              <a:buNone/>
              <a:defRPr b="0" i="0" sz="1575"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1350"/>
              <a:buFont typeface="Arial"/>
              <a:buNone/>
              <a:defRPr b="0" i="0" sz="135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125"/>
              <a:buFont typeface="Arial"/>
              <a:buNone/>
              <a:defRPr b="0" i="0" sz="1125"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125"/>
              <a:buFont typeface="Arial"/>
              <a:buNone/>
              <a:defRPr b="0" i="0" sz="1125"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9pPr>
          </a:lstStyle>
          <a:p/>
        </p:txBody>
      </p:sp>
      <p:sp>
        <p:nvSpPr>
          <p:cNvPr id="592" name="Google Shape;592;p148"/>
          <p:cNvSpPr txBox="1"/>
          <p:nvPr>
            <p:ph idx="5" type="body"/>
          </p:nvPr>
        </p:nvSpPr>
        <p:spPr>
          <a:xfrm>
            <a:off x="4052449" y="3092712"/>
            <a:ext cx="1575711" cy="399788"/>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33333"/>
              </a:buClr>
              <a:buSzPts val="1200"/>
              <a:buNone/>
              <a:defRPr b="1" sz="1200">
                <a:solidFill>
                  <a:srgbClr val="333333"/>
                </a:solidFill>
                <a:latin typeface="Verdana"/>
                <a:ea typeface="Verdana"/>
                <a:cs typeface="Verdana"/>
                <a:sym typeface="Verdana"/>
              </a:defRPr>
            </a:lvl1pPr>
            <a:lvl2pPr indent="-228600" lvl="1" marL="914400" algn="l">
              <a:lnSpc>
                <a:spcPct val="90000"/>
              </a:lnSpc>
              <a:spcBef>
                <a:spcPts val="500"/>
              </a:spcBef>
              <a:spcAft>
                <a:spcPts val="0"/>
              </a:spcAft>
              <a:buClr>
                <a:srgbClr val="333333"/>
              </a:buClr>
              <a:buSzPts val="675"/>
              <a:buNone/>
              <a:defRPr sz="675"/>
            </a:lvl2pPr>
            <a:lvl3pPr indent="-228600" lvl="2" marL="1371600" algn="l">
              <a:lnSpc>
                <a:spcPct val="90000"/>
              </a:lnSpc>
              <a:spcBef>
                <a:spcPts val="500"/>
              </a:spcBef>
              <a:spcAft>
                <a:spcPts val="0"/>
              </a:spcAft>
              <a:buClr>
                <a:srgbClr val="333333"/>
              </a:buClr>
              <a:buSzPts val="675"/>
              <a:buNone/>
              <a:defRPr sz="675"/>
            </a:lvl3pPr>
            <a:lvl4pPr indent="-228600" lvl="3" marL="1828800" algn="l">
              <a:lnSpc>
                <a:spcPct val="90000"/>
              </a:lnSpc>
              <a:spcBef>
                <a:spcPts val="500"/>
              </a:spcBef>
              <a:spcAft>
                <a:spcPts val="0"/>
              </a:spcAft>
              <a:buClr>
                <a:srgbClr val="333333"/>
              </a:buClr>
              <a:buSzPts val="675"/>
              <a:buNone/>
              <a:defRPr sz="675"/>
            </a:lvl4pPr>
            <a:lvl5pPr indent="-228600" lvl="4" marL="2286000" algn="l">
              <a:lnSpc>
                <a:spcPct val="90000"/>
              </a:lnSpc>
              <a:spcBef>
                <a:spcPts val="500"/>
              </a:spcBef>
              <a:spcAft>
                <a:spcPts val="0"/>
              </a:spcAft>
              <a:buClr>
                <a:srgbClr val="333333"/>
              </a:buClr>
              <a:buSzPts val="675"/>
              <a:buNone/>
              <a:defRPr sz="675"/>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3" name="Google Shape;593;p148"/>
          <p:cNvSpPr txBox="1"/>
          <p:nvPr>
            <p:ph idx="6" type="body"/>
          </p:nvPr>
        </p:nvSpPr>
        <p:spPr>
          <a:xfrm>
            <a:off x="4052449" y="3492500"/>
            <a:ext cx="1575711" cy="3937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33333"/>
              </a:buClr>
              <a:buSzPts val="1000"/>
              <a:buNone/>
              <a:defRPr i="0" sz="1000">
                <a:solidFill>
                  <a:srgbClr val="333333"/>
                </a:solidFill>
              </a:defRPr>
            </a:lvl1pPr>
            <a:lvl2pPr indent="-228600" lvl="1" marL="914400" algn="l">
              <a:lnSpc>
                <a:spcPct val="90000"/>
              </a:lnSpc>
              <a:spcBef>
                <a:spcPts val="500"/>
              </a:spcBef>
              <a:spcAft>
                <a:spcPts val="0"/>
              </a:spcAft>
              <a:buClr>
                <a:srgbClr val="333333"/>
              </a:buClr>
              <a:buSzPts val="675"/>
              <a:buNone/>
              <a:defRPr sz="675"/>
            </a:lvl2pPr>
            <a:lvl3pPr indent="-228600" lvl="2" marL="1371600" algn="l">
              <a:lnSpc>
                <a:spcPct val="90000"/>
              </a:lnSpc>
              <a:spcBef>
                <a:spcPts val="500"/>
              </a:spcBef>
              <a:spcAft>
                <a:spcPts val="0"/>
              </a:spcAft>
              <a:buClr>
                <a:srgbClr val="333333"/>
              </a:buClr>
              <a:buSzPts val="675"/>
              <a:buNone/>
              <a:defRPr sz="675"/>
            </a:lvl3pPr>
            <a:lvl4pPr indent="-228600" lvl="3" marL="1828800" algn="l">
              <a:lnSpc>
                <a:spcPct val="90000"/>
              </a:lnSpc>
              <a:spcBef>
                <a:spcPts val="500"/>
              </a:spcBef>
              <a:spcAft>
                <a:spcPts val="0"/>
              </a:spcAft>
              <a:buClr>
                <a:srgbClr val="333333"/>
              </a:buClr>
              <a:buSzPts val="675"/>
              <a:buNone/>
              <a:defRPr sz="675"/>
            </a:lvl4pPr>
            <a:lvl5pPr indent="-228600" lvl="4" marL="2286000" algn="l">
              <a:lnSpc>
                <a:spcPct val="90000"/>
              </a:lnSpc>
              <a:spcBef>
                <a:spcPts val="500"/>
              </a:spcBef>
              <a:spcAft>
                <a:spcPts val="0"/>
              </a:spcAft>
              <a:buClr>
                <a:srgbClr val="333333"/>
              </a:buClr>
              <a:buSzPts val="675"/>
              <a:buNone/>
              <a:defRPr sz="675"/>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4" name="Google Shape;594;p148"/>
          <p:cNvSpPr/>
          <p:nvPr>
            <p:ph idx="7" type="pic"/>
          </p:nvPr>
        </p:nvSpPr>
        <p:spPr>
          <a:xfrm>
            <a:off x="6539439" y="1823776"/>
            <a:ext cx="1149686" cy="1149686"/>
          </a:xfrm>
          <a:prstGeom prst="ellipse">
            <a:avLst/>
          </a:prstGeom>
          <a:solidFill>
            <a:srgbClr val="D8D8D8"/>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33333"/>
              </a:buClr>
              <a:buSzPts val="750"/>
              <a:buFont typeface="Arial"/>
              <a:buNone/>
              <a:defRPr b="0" i="0" sz="75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1575"/>
              <a:buFont typeface="Arial"/>
              <a:buNone/>
              <a:defRPr b="0" i="0" sz="1575"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1350"/>
              <a:buFont typeface="Arial"/>
              <a:buNone/>
              <a:defRPr b="0" i="0" sz="135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125"/>
              <a:buFont typeface="Arial"/>
              <a:buNone/>
              <a:defRPr b="0" i="0" sz="1125"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125"/>
              <a:buFont typeface="Arial"/>
              <a:buNone/>
              <a:defRPr b="0" i="0" sz="1125"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9pPr>
          </a:lstStyle>
          <a:p/>
        </p:txBody>
      </p:sp>
      <p:sp>
        <p:nvSpPr>
          <p:cNvPr id="595" name="Google Shape;595;p148"/>
          <p:cNvSpPr txBox="1"/>
          <p:nvPr>
            <p:ph idx="8" type="body"/>
          </p:nvPr>
        </p:nvSpPr>
        <p:spPr>
          <a:xfrm>
            <a:off x="6380364" y="3092712"/>
            <a:ext cx="1575711" cy="399788"/>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33333"/>
              </a:buClr>
              <a:buSzPts val="1200"/>
              <a:buNone/>
              <a:defRPr b="1" sz="1200">
                <a:solidFill>
                  <a:srgbClr val="333333"/>
                </a:solidFill>
                <a:latin typeface="Verdana"/>
                <a:ea typeface="Verdana"/>
                <a:cs typeface="Verdana"/>
                <a:sym typeface="Verdana"/>
              </a:defRPr>
            </a:lvl1pPr>
            <a:lvl2pPr indent="-228600" lvl="1" marL="914400" algn="l">
              <a:lnSpc>
                <a:spcPct val="90000"/>
              </a:lnSpc>
              <a:spcBef>
                <a:spcPts val="500"/>
              </a:spcBef>
              <a:spcAft>
                <a:spcPts val="0"/>
              </a:spcAft>
              <a:buClr>
                <a:srgbClr val="333333"/>
              </a:buClr>
              <a:buSzPts val="675"/>
              <a:buNone/>
              <a:defRPr sz="675"/>
            </a:lvl2pPr>
            <a:lvl3pPr indent="-228600" lvl="2" marL="1371600" algn="l">
              <a:lnSpc>
                <a:spcPct val="90000"/>
              </a:lnSpc>
              <a:spcBef>
                <a:spcPts val="500"/>
              </a:spcBef>
              <a:spcAft>
                <a:spcPts val="0"/>
              </a:spcAft>
              <a:buClr>
                <a:srgbClr val="333333"/>
              </a:buClr>
              <a:buSzPts val="675"/>
              <a:buNone/>
              <a:defRPr sz="675"/>
            </a:lvl3pPr>
            <a:lvl4pPr indent="-228600" lvl="3" marL="1828800" algn="l">
              <a:lnSpc>
                <a:spcPct val="90000"/>
              </a:lnSpc>
              <a:spcBef>
                <a:spcPts val="500"/>
              </a:spcBef>
              <a:spcAft>
                <a:spcPts val="0"/>
              </a:spcAft>
              <a:buClr>
                <a:srgbClr val="333333"/>
              </a:buClr>
              <a:buSzPts val="675"/>
              <a:buNone/>
              <a:defRPr sz="675"/>
            </a:lvl4pPr>
            <a:lvl5pPr indent="-228600" lvl="4" marL="2286000" algn="l">
              <a:lnSpc>
                <a:spcPct val="90000"/>
              </a:lnSpc>
              <a:spcBef>
                <a:spcPts val="500"/>
              </a:spcBef>
              <a:spcAft>
                <a:spcPts val="0"/>
              </a:spcAft>
              <a:buClr>
                <a:srgbClr val="333333"/>
              </a:buClr>
              <a:buSzPts val="675"/>
              <a:buNone/>
              <a:defRPr sz="675"/>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6" name="Google Shape;596;p148"/>
          <p:cNvSpPr txBox="1"/>
          <p:nvPr>
            <p:ph idx="9" type="body"/>
          </p:nvPr>
        </p:nvSpPr>
        <p:spPr>
          <a:xfrm>
            <a:off x="6380364" y="3492500"/>
            <a:ext cx="1575711" cy="3937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33333"/>
              </a:buClr>
              <a:buSzPts val="1000"/>
              <a:buNone/>
              <a:defRPr i="0" sz="1000">
                <a:solidFill>
                  <a:srgbClr val="333333"/>
                </a:solidFill>
              </a:defRPr>
            </a:lvl1pPr>
            <a:lvl2pPr indent="-228600" lvl="1" marL="914400" algn="l">
              <a:lnSpc>
                <a:spcPct val="90000"/>
              </a:lnSpc>
              <a:spcBef>
                <a:spcPts val="500"/>
              </a:spcBef>
              <a:spcAft>
                <a:spcPts val="0"/>
              </a:spcAft>
              <a:buClr>
                <a:srgbClr val="333333"/>
              </a:buClr>
              <a:buSzPts val="675"/>
              <a:buNone/>
              <a:defRPr sz="675"/>
            </a:lvl2pPr>
            <a:lvl3pPr indent="-228600" lvl="2" marL="1371600" algn="l">
              <a:lnSpc>
                <a:spcPct val="90000"/>
              </a:lnSpc>
              <a:spcBef>
                <a:spcPts val="500"/>
              </a:spcBef>
              <a:spcAft>
                <a:spcPts val="0"/>
              </a:spcAft>
              <a:buClr>
                <a:srgbClr val="333333"/>
              </a:buClr>
              <a:buSzPts val="675"/>
              <a:buNone/>
              <a:defRPr sz="675"/>
            </a:lvl3pPr>
            <a:lvl4pPr indent="-228600" lvl="3" marL="1828800" algn="l">
              <a:lnSpc>
                <a:spcPct val="90000"/>
              </a:lnSpc>
              <a:spcBef>
                <a:spcPts val="500"/>
              </a:spcBef>
              <a:spcAft>
                <a:spcPts val="0"/>
              </a:spcAft>
              <a:buClr>
                <a:srgbClr val="333333"/>
              </a:buClr>
              <a:buSzPts val="675"/>
              <a:buNone/>
              <a:defRPr sz="675"/>
            </a:lvl4pPr>
            <a:lvl5pPr indent="-228600" lvl="4" marL="2286000" algn="l">
              <a:lnSpc>
                <a:spcPct val="90000"/>
              </a:lnSpc>
              <a:spcBef>
                <a:spcPts val="500"/>
              </a:spcBef>
              <a:spcAft>
                <a:spcPts val="0"/>
              </a:spcAft>
              <a:buClr>
                <a:srgbClr val="333333"/>
              </a:buClr>
              <a:buSzPts val="675"/>
              <a:buNone/>
              <a:defRPr sz="675"/>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7" name="Google Shape;597;p148"/>
          <p:cNvSpPr/>
          <p:nvPr>
            <p:ph idx="13" type="pic"/>
          </p:nvPr>
        </p:nvSpPr>
        <p:spPr>
          <a:xfrm>
            <a:off x="8921290" y="1823776"/>
            <a:ext cx="1149686" cy="1149686"/>
          </a:xfrm>
          <a:prstGeom prst="ellipse">
            <a:avLst/>
          </a:prstGeom>
          <a:solidFill>
            <a:srgbClr val="D8D8D8"/>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33333"/>
              </a:buClr>
              <a:buSzPts val="750"/>
              <a:buFont typeface="Arial"/>
              <a:buNone/>
              <a:defRPr b="0" i="0" sz="75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1575"/>
              <a:buFont typeface="Arial"/>
              <a:buNone/>
              <a:defRPr b="0" i="0" sz="1575"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1350"/>
              <a:buFont typeface="Arial"/>
              <a:buNone/>
              <a:defRPr b="0" i="0" sz="135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125"/>
              <a:buFont typeface="Arial"/>
              <a:buNone/>
              <a:defRPr b="0" i="0" sz="1125"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125"/>
              <a:buFont typeface="Arial"/>
              <a:buNone/>
              <a:defRPr b="0" i="0" sz="1125"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9pPr>
          </a:lstStyle>
          <a:p/>
        </p:txBody>
      </p:sp>
      <p:sp>
        <p:nvSpPr>
          <p:cNvPr id="598" name="Google Shape;598;p148"/>
          <p:cNvSpPr txBox="1"/>
          <p:nvPr>
            <p:ph idx="14" type="body"/>
          </p:nvPr>
        </p:nvSpPr>
        <p:spPr>
          <a:xfrm>
            <a:off x="8708278" y="3092712"/>
            <a:ext cx="1575711" cy="399788"/>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33333"/>
              </a:buClr>
              <a:buSzPts val="1200"/>
              <a:buNone/>
              <a:defRPr b="1" sz="1200">
                <a:solidFill>
                  <a:srgbClr val="333333"/>
                </a:solidFill>
                <a:latin typeface="Verdana"/>
                <a:ea typeface="Verdana"/>
                <a:cs typeface="Verdana"/>
                <a:sym typeface="Verdana"/>
              </a:defRPr>
            </a:lvl1pPr>
            <a:lvl2pPr indent="-228600" lvl="1" marL="914400" algn="l">
              <a:lnSpc>
                <a:spcPct val="90000"/>
              </a:lnSpc>
              <a:spcBef>
                <a:spcPts val="500"/>
              </a:spcBef>
              <a:spcAft>
                <a:spcPts val="0"/>
              </a:spcAft>
              <a:buClr>
                <a:srgbClr val="333333"/>
              </a:buClr>
              <a:buSzPts val="675"/>
              <a:buNone/>
              <a:defRPr sz="675"/>
            </a:lvl2pPr>
            <a:lvl3pPr indent="-228600" lvl="2" marL="1371600" algn="l">
              <a:lnSpc>
                <a:spcPct val="90000"/>
              </a:lnSpc>
              <a:spcBef>
                <a:spcPts val="500"/>
              </a:spcBef>
              <a:spcAft>
                <a:spcPts val="0"/>
              </a:spcAft>
              <a:buClr>
                <a:srgbClr val="333333"/>
              </a:buClr>
              <a:buSzPts val="675"/>
              <a:buNone/>
              <a:defRPr sz="675"/>
            </a:lvl3pPr>
            <a:lvl4pPr indent="-228600" lvl="3" marL="1828800" algn="l">
              <a:lnSpc>
                <a:spcPct val="90000"/>
              </a:lnSpc>
              <a:spcBef>
                <a:spcPts val="500"/>
              </a:spcBef>
              <a:spcAft>
                <a:spcPts val="0"/>
              </a:spcAft>
              <a:buClr>
                <a:srgbClr val="333333"/>
              </a:buClr>
              <a:buSzPts val="675"/>
              <a:buNone/>
              <a:defRPr sz="675"/>
            </a:lvl4pPr>
            <a:lvl5pPr indent="-228600" lvl="4" marL="2286000" algn="l">
              <a:lnSpc>
                <a:spcPct val="90000"/>
              </a:lnSpc>
              <a:spcBef>
                <a:spcPts val="500"/>
              </a:spcBef>
              <a:spcAft>
                <a:spcPts val="0"/>
              </a:spcAft>
              <a:buClr>
                <a:srgbClr val="333333"/>
              </a:buClr>
              <a:buSzPts val="675"/>
              <a:buNone/>
              <a:defRPr sz="675"/>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9" name="Google Shape;599;p148"/>
          <p:cNvSpPr txBox="1"/>
          <p:nvPr>
            <p:ph idx="15" type="body"/>
          </p:nvPr>
        </p:nvSpPr>
        <p:spPr>
          <a:xfrm>
            <a:off x="8708278" y="3492500"/>
            <a:ext cx="1575711" cy="3937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33333"/>
              </a:buClr>
              <a:buSzPts val="1000"/>
              <a:buNone/>
              <a:defRPr i="0" sz="1000">
                <a:solidFill>
                  <a:srgbClr val="333333"/>
                </a:solidFill>
              </a:defRPr>
            </a:lvl1pPr>
            <a:lvl2pPr indent="-228600" lvl="1" marL="914400" algn="l">
              <a:lnSpc>
                <a:spcPct val="90000"/>
              </a:lnSpc>
              <a:spcBef>
                <a:spcPts val="500"/>
              </a:spcBef>
              <a:spcAft>
                <a:spcPts val="0"/>
              </a:spcAft>
              <a:buClr>
                <a:srgbClr val="333333"/>
              </a:buClr>
              <a:buSzPts val="675"/>
              <a:buNone/>
              <a:defRPr sz="675"/>
            </a:lvl2pPr>
            <a:lvl3pPr indent="-228600" lvl="2" marL="1371600" algn="l">
              <a:lnSpc>
                <a:spcPct val="90000"/>
              </a:lnSpc>
              <a:spcBef>
                <a:spcPts val="500"/>
              </a:spcBef>
              <a:spcAft>
                <a:spcPts val="0"/>
              </a:spcAft>
              <a:buClr>
                <a:srgbClr val="333333"/>
              </a:buClr>
              <a:buSzPts val="675"/>
              <a:buNone/>
              <a:defRPr sz="675"/>
            </a:lvl3pPr>
            <a:lvl4pPr indent="-228600" lvl="3" marL="1828800" algn="l">
              <a:lnSpc>
                <a:spcPct val="90000"/>
              </a:lnSpc>
              <a:spcBef>
                <a:spcPts val="500"/>
              </a:spcBef>
              <a:spcAft>
                <a:spcPts val="0"/>
              </a:spcAft>
              <a:buClr>
                <a:srgbClr val="333333"/>
              </a:buClr>
              <a:buSzPts val="675"/>
              <a:buNone/>
              <a:defRPr sz="675"/>
            </a:lvl4pPr>
            <a:lvl5pPr indent="-228600" lvl="4" marL="2286000" algn="l">
              <a:lnSpc>
                <a:spcPct val="90000"/>
              </a:lnSpc>
              <a:spcBef>
                <a:spcPts val="500"/>
              </a:spcBef>
              <a:spcAft>
                <a:spcPts val="0"/>
              </a:spcAft>
              <a:buClr>
                <a:srgbClr val="333333"/>
              </a:buClr>
              <a:buSzPts val="675"/>
              <a:buNone/>
              <a:defRPr sz="675"/>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0" name="Google Shape;600;p148"/>
          <p:cNvSpPr/>
          <p:nvPr>
            <p:ph idx="16" type="pic"/>
          </p:nvPr>
        </p:nvSpPr>
        <p:spPr>
          <a:xfrm>
            <a:off x="1939601" y="4224076"/>
            <a:ext cx="1149686" cy="1149686"/>
          </a:xfrm>
          <a:prstGeom prst="ellipse">
            <a:avLst/>
          </a:prstGeom>
          <a:solidFill>
            <a:srgbClr val="D8D8D8"/>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33333"/>
              </a:buClr>
              <a:buSzPts val="750"/>
              <a:buFont typeface="Arial"/>
              <a:buNone/>
              <a:defRPr b="0" i="0" sz="75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1575"/>
              <a:buFont typeface="Arial"/>
              <a:buNone/>
              <a:defRPr b="0" i="0" sz="1575"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1350"/>
              <a:buFont typeface="Arial"/>
              <a:buNone/>
              <a:defRPr b="0" i="0" sz="135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125"/>
              <a:buFont typeface="Arial"/>
              <a:buNone/>
              <a:defRPr b="0" i="0" sz="1125"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125"/>
              <a:buFont typeface="Arial"/>
              <a:buNone/>
              <a:defRPr b="0" i="0" sz="1125"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9pPr>
          </a:lstStyle>
          <a:p/>
        </p:txBody>
      </p:sp>
      <p:sp>
        <p:nvSpPr>
          <p:cNvPr id="601" name="Google Shape;601;p148"/>
          <p:cNvSpPr txBox="1"/>
          <p:nvPr>
            <p:ph idx="17" type="body"/>
          </p:nvPr>
        </p:nvSpPr>
        <p:spPr>
          <a:xfrm>
            <a:off x="1724534" y="5493012"/>
            <a:ext cx="1575711" cy="399788"/>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33333"/>
              </a:buClr>
              <a:buSzPts val="1200"/>
              <a:buNone/>
              <a:defRPr b="1" sz="1200">
                <a:solidFill>
                  <a:srgbClr val="333333"/>
                </a:solidFill>
                <a:latin typeface="Verdana"/>
                <a:ea typeface="Verdana"/>
                <a:cs typeface="Verdana"/>
                <a:sym typeface="Verdana"/>
              </a:defRPr>
            </a:lvl1pPr>
            <a:lvl2pPr indent="-228600" lvl="1" marL="914400" algn="l">
              <a:lnSpc>
                <a:spcPct val="90000"/>
              </a:lnSpc>
              <a:spcBef>
                <a:spcPts val="500"/>
              </a:spcBef>
              <a:spcAft>
                <a:spcPts val="0"/>
              </a:spcAft>
              <a:buClr>
                <a:srgbClr val="333333"/>
              </a:buClr>
              <a:buSzPts val="675"/>
              <a:buNone/>
              <a:defRPr sz="675"/>
            </a:lvl2pPr>
            <a:lvl3pPr indent="-228600" lvl="2" marL="1371600" algn="l">
              <a:lnSpc>
                <a:spcPct val="90000"/>
              </a:lnSpc>
              <a:spcBef>
                <a:spcPts val="500"/>
              </a:spcBef>
              <a:spcAft>
                <a:spcPts val="0"/>
              </a:spcAft>
              <a:buClr>
                <a:srgbClr val="333333"/>
              </a:buClr>
              <a:buSzPts val="675"/>
              <a:buNone/>
              <a:defRPr sz="675"/>
            </a:lvl3pPr>
            <a:lvl4pPr indent="-228600" lvl="3" marL="1828800" algn="l">
              <a:lnSpc>
                <a:spcPct val="90000"/>
              </a:lnSpc>
              <a:spcBef>
                <a:spcPts val="500"/>
              </a:spcBef>
              <a:spcAft>
                <a:spcPts val="0"/>
              </a:spcAft>
              <a:buClr>
                <a:srgbClr val="333333"/>
              </a:buClr>
              <a:buSzPts val="675"/>
              <a:buNone/>
              <a:defRPr sz="675"/>
            </a:lvl4pPr>
            <a:lvl5pPr indent="-228600" lvl="4" marL="2286000" algn="l">
              <a:lnSpc>
                <a:spcPct val="90000"/>
              </a:lnSpc>
              <a:spcBef>
                <a:spcPts val="500"/>
              </a:spcBef>
              <a:spcAft>
                <a:spcPts val="0"/>
              </a:spcAft>
              <a:buClr>
                <a:srgbClr val="333333"/>
              </a:buClr>
              <a:buSzPts val="675"/>
              <a:buNone/>
              <a:defRPr sz="675"/>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2" name="Google Shape;602;p148"/>
          <p:cNvSpPr txBox="1"/>
          <p:nvPr>
            <p:ph idx="18" type="body"/>
          </p:nvPr>
        </p:nvSpPr>
        <p:spPr>
          <a:xfrm>
            <a:off x="1724534" y="5892800"/>
            <a:ext cx="1575711" cy="3937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33333"/>
              </a:buClr>
              <a:buSzPts val="1000"/>
              <a:buNone/>
              <a:defRPr i="0" sz="1000">
                <a:solidFill>
                  <a:srgbClr val="333333"/>
                </a:solidFill>
              </a:defRPr>
            </a:lvl1pPr>
            <a:lvl2pPr indent="-228600" lvl="1" marL="914400" algn="l">
              <a:lnSpc>
                <a:spcPct val="90000"/>
              </a:lnSpc>
              <a:spcBef>
                <a:spcPts val="500"/>
              </a:spcBef>
              <a:spcAft>
                <a:spcPts val="0"/>
              </a:spcAft>
              <a:buClr>
                <a:srgbClr val="333333"/>
              </a:buClr>
              <a:buSzPts val="675"/>
              <a:buNone/>
              <a:defRPr sz="675"/>
            </a:lvl2pPr>
            <a:lvl3pPr indent="-228600" lvl="2" marL="1371600" algn="l">
              <a:lnSpc>
                <a:spcPct val="90000"/>
              </a:lnSpc>
              <a:spcBef>
                <a:spcPts val="500"/>
              </a:spcBef>
              <a:spcAft>
                <a:spcPts val="0"/>
              </a:spcAft>
              <a:buClr>
                <a:srgbClr val="333333"/>
              </a:buClr>
              <a:buSzPts val="675"/>
              <a:buNone/>
              <a:defRPr sz="675"/>
            </a:lvl3pPr>
            <a:lvl4pPr indent="-228600" lvl="3" marL="1828800" algn="l">
              <a:lnSpc>
                <a:spcPct val="90000"/>
              </a:lnSpc>
              <a:spcBef>
                <a:spcPts val="500"/>
              </a:spcBef>
              <a:spcAft>
                <a:spcPts val="0"/>
              </a:spcAft>
              <a:buClr>
                <a:srgbClr val="333333"/>
              </a:buClr>
              <a:buSzPts val="675"/>
              <a:buNone/>
              <a:defRPr sz="675"/>
            </a:lvl4pPr>
            <a:lvl5pPr indent="-228600" lvl="4" marL="2286000" algn="l">
              <a:lnSpc>
                <a:spcPct val="90000"/>
              </a:lnSpc>
              <a:spcBef>
                <a:spcPts val="500"/>
              </a:spcBef>
              <a:spcAft>
                <a:spcPts val="0"/>
              </a:spcAft>
              <a:buClr>
                <a:srgbClr val="333333"/>
              </a:buClr>
              <a:buSzPts val="675"/>
              <a:buNone/>
              <a:defRPr sz="675"/>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3" name="Google Shape;603;p148"/>
          <p:cNvSpPr/>
          <p:nvPr>
            <p:ph idx="19" type="pic"/>
          </p:nvPr>
        </p:nvSpPr>
        <p:spPr>
          <a:xfrm>
            <a:off x="4239520" y="4224076"/>
            <a:ext cx="1149686" cy="1149686"/>
          </a:xfrm>
          <a:prstGeom prst="ellipse">
            <a:avLst/>
          </a:prstGeom>
          <a:solidFill>
            <a:srgbClr val="D8D8D8"/>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33333"/>
              </a:buClr>
              <a:buSzPts val="750"/>
              <a:buFont typeface="Arial"/>
              <a:buNone/>
              <a:defRPr b="0" i="0" sz="75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1575"/>
              <a:buFont typeface="Arial"/>
              <a:buNone/>
              <a:defRPr b="0" i="0" sz="1575"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1350"/>
              <a:buFont typeface="Arial"/>
              <a:buNone/>
              <a:defRPr b="0" i="0" sz="135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125"/>
              <a:buFont typeface="Arial"/>
              <a:buNone/>
              <a:defRPr b="0" i="0" sz="1125"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125"/>
              <a:buFont typeface="Arial"/>
              <a:buNone/>
              <a:defRPr b="0" i="0" sz="1125"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9pPr>
          </a:lstStyle>
          <a:p/>
        </p:txBody>
      </p:sp>
      <p:sp>
        <p:nvSpPr>
          <p:cNvPr id="604" name="Google Shape;604;p148"/>
          <p:cNvSpPr txBox="1"/>
          <p:nvPr>
            <p:ph idx="20" type="body"/>
          </p:nvPr>
        </p:nvSpPr>
        <p:spPr>
          <a:xfrm>
            <a:off x="4052449" y="5493012"/>
            <a:ext cx="1575711" cy="399788"/>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33333"/>
              </a:buClr>
              <a:buSzPts val="1200"/>
              <a:buNone/>
              <a:defRPr b="1" sz="1200">
                <a:solidFill>
                  <a:srgbClr val="333333"/>
                </a:solidFill>
                <a:latin typeface="Verdana"/>
                <a:ea typeface="Verdana"/>
                <a:cs typeface="Verdana"/>
                <a:sym typeface="Verdana"/>
              </a:defRPr>
            </a:lvl1pPr>
            <a:lvl2pPr indent="-228600" lvl="1" marL="914400" algn="l">
              <a:lnSpc>
                <a:spcPct val="90000"/>
              </a:lnSpc>
              <a:spcBef>
                <a:spcPts val="500"/>
              </a:spcBef>
              <a:spcAft>
                <a:spcPts val="0"/>
              </a:spcAft>
              <a:buClr>
                <a:srgbClr val="333333"/>
              </a:buClr>
              <a:buSzPts val="675"/>
              <a:buNone/>
              <a:defRPr sz="675"/>
            </a:lvl2pPr>
            <a:lvl3pPr indent="-228600" lvl="2" marL="1371600" algn="l">
              <a:lnSpc>
                <a:spcPct val="90000"/>
              </a:lnSpc>
              <a:spcBef>
                <a:spcPts val="500"/>
              </a:spcBef>
              <a:spcAft>
                <a:spcPts val="0"/>
              </a:spcAft>
              <a:buClr>
                <a:srgbClr val="333333"/>
              </a:buClr>
              <a:buSzPts val="675"/>
              <a:buNone/>
              <a:defRPr sz="675"/>
            </a:lvl3pPr>
            <a:lvl4pPr indent="-228600" lvl="3" marL="1828800" algn="l">
              <a:lnSpc>
                <a:spcPct val="90000"/>
              </a:lnSpc>
              <a:spcBef>
                <a:spcPts val="500"/>
              </a:spcBef>
              <a:spcAft>
                <a:spcPts val="0"/>
              </a:spcAft>
              <a:buClr>
                <a:srgbClr val="333333"/>
              </a:buClr>
              <a:buSzPts val="675"/>
              <a:buNone/>
              <a:defRPr sz="675"/>
            </a:lvl4pPr>
            <a:lvl5pPr indent="-228600" lvl="4" marL="2286000" algn="l">
              <a:lnSpc>
                <a:spcPct val="90000"/>
              </a:lnSpc>
              <a:spcBef>
                <a:spcPts val="500"/>
              </a:spcBef>
              <a:spcAft>
                <a:spcPts val="0"/>
              </a:spcAft>
              <a:buClr>
                <a:srgbClr val="333333"/>
              </a:buClr>
              <a:buSzPts val="675"/>
              <a:buNone/>
              <a:defRPr sz="675"/>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5" name="Google Shape;605;p148"/>
          <p:cNvSpPr txBox="1"/>
          <p:nvPr>
            <p:ph idx="21" type="body"/>
          </p:nvPr>
        </p:nvSpPr>
        <p:spPr>
          <a:xfrm>
            <a:off x="4052449" y="5892800"/>
            <a:ext cx="1575711" cy="3937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33333"/>
              </a:buClr>
              <a:buSzPts val="1000"/>
              <a:buNone/>
              <a:defRPr i="0" sz="1000">
                <a:solidFill>
                  <a:srgbClr val="333333"/>
                </a:solidFill>
              </a:defRPr>
            </a:lvl1pPr>
            <a:lvl2pPr indent="-228600" lvl="1" marL="914400" algn="l">
              <a:lnSpc>
                <a:spcPct val="90000"/>
              </a:lnSpc>
              <a:spcBef>
                <a:spcPts val="500"/>
              </a:spcBef>
              <a:spcAft>
                <a:spcPts val="0"/>
              </a:spcAft>
              <a:buClr>
                <a:srgbClr val="333333"/>
              </a:buClr>
              <a:buSzPts val="675"/>
              <a:buNone/>
              <a:defRPr sz="675"/>
            </a:lvl2pPr>
            <a:lvl3pPr indent="-228600" lvl="2" marL="1371600" algn="l">
              <a:lnSpc>
                <a:spcPct val="90000"/>
              </a:lnSpc>
              <a:spcBef>
                <a:spcPts val="500"/>
              </a:spcBef>
              <a:spcAft>
                <a:spcPts val="0"/>
              </a:spcAft>
              <a:buClr>
                <a:srgbClr val="333333"/>
              </a:buClr>
              <a:buSzPts val="675"/>
              <a:buNone/>
              <a:defRPr sz="675"/>
            </a:lvl3pPr>
            <a:lvl4pPr indent="-228600" lvl="3" marL="1828800" algn="l">
              <a:lnSpc>
                <a:spcPct val="90000"/>
              </a:lnSpc>
              <a:spcBef>
                <a:spcPts val="500"/>
              </a:spcBef>
              <a:spcAft>
                <a:spcPts val="0"/>
              </a:spcAft>
              <a:buClr>
                <a:srgbClr val="333333"/>
              </a:buClr>
              <a:buSzPts val="675"/>
              <a:buNone/>
              <a:defRPr sz="675"/>
            </a:lvl4pPr>
            <a:lvl5pPr indent="-228600" lvl="4" marL="2286000" algn="l">
              <a:lnSpc>
                <a:spcPct val="90000"/>
              </a:lnSpc>
              <a:spcBef>
                <a:spcPts val="500"/>
              </a:spcBef>
              <a:spcAft>
                <a:spcPts val="0"/>
              </a:spcAft>
              <a:buClr>
                <a:srgbClr val="333333"/>
              </a:buClr>
              <a:buSzPts val="675"/>
              <a:buNone/>
              <a:defRPr sz="675"/>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6" name="Google Shape;606;p148"/>
          <p:cNvSpPr/>
          <p:nvPr>
            <p:ph idx="22" type="pic"/>
          </p:nvPr>
        </p:nvSpPr>
        <p:spPr>
          <a:xfrm>
            <a:off x="6539439" y="4224076"/>
            <a:ext cx="1149686" cy="1149686"/>
          </a:xfrm>
          <a:prstGeom prst="ellipse">
            <a:avLst/>
          </a:prstGeom>
          <a:solidFill>
            <a:srgbClr val="D8D8D8"/>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33333"/>
              </a:buClr>
              <a:buSzPts val="750"/>
              <a:buFont typeface="Arial"/>
              <a:buNone/>
              <a:defRPr b="0" i="0" sz="75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1575"/>
              <a:buFont typeface="Arial"/>
              <a:buNone/>
              <a:defRPr b="0" i="0" sz="1575"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1350"/>
              <a:buFont typeface="Arial"/>
              <a:buNone/>
              <a:defRPr b="0" i="0" sz="135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125"/>
              <a:buFont typeface="Arial"/>
              <a:buNone/>
              <a:defRPr b="0" i="0" sz="1125"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125"/>
              <a:buFont typeface="Arial"/>
              <a:buNone/>
              <a:defRPr b="0" i="0" sz="1125"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9pPr>
          </a:lstStyle>
          <a:p/>
        </p:txBody>
      </p:sp>
      <p:sp>
        <p:nvSpPr>
          <p:cNvPr id="607" name="Google Shape;607;p148"/>
          <p:cNvSpPr txBox="1"/>
          <p:nvPr>
            <p:ph idx="23" type="body"/>
          </p:nvPr>
        </p:nvSpPr>
        <p:spPr>
          <a:xfrm>
            <a:off x="6380364" y="5493012"/>
            <a:ext cx="1575711" cy="399788"/>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33333"/>
              </a:buClr>
              <a:buSzPts val="1200"/>
              <a:buNone/>
              <a:defRPr b="1" sz="1200">
                <a:solidFill>
                  <a:srgbClr val="333333"/>
                </a:solidFill>
                <a:latin typeface="Verdana"/>
                <a:ea typeface="Verdana"/>
                <a:cs typeface="Verdana"/>
                <a:sym typeface="Verdana"/>
              </a:defRPr>
            </a:lvl1pPr>
            <a:lvl2pPr indent="-228600" lvl="1" marL="914400" algn="l">
              <a:lnSpc>
                <a:spcPct val="90000"/>
              </a:lnSpc>
              <a:spcBef>
                <a:spcPts val="500"/>
              </a:spcBef>
              <a:spcAft>
                <a:spcPts val="0"/>
              </a:spcAft>
              <a:buClr>
                <a:srgbClr val="333333"/>
              </a:buClr>
              <a:buSzPts val="675"/>
              <a:buNone/>
              <a:defRPr sz="675"/>
            </a:lvl2pPr>
            <a:lvl3pPr indent="-228600" lvl="2" marL="1371600" algn="l">
              <a:lnSpc>
                <a:spcPct val="90000"/>
              </a:lnSpc>
              <a:spcBef>
                <a:spcPts val="500"/>
              </a:spcBef>
              <a:spcAft>
                <a:spcPts val="0"/>
              </a:spcAft>
              <a:buClr>
                <a:srgbClr val="333333"/>
              </a:buClr>
              <a:buSzPts val="675"/>
              <a:buNone/>
              <a:defRPr sz="675"/>
            </a:lvl3pPr>
            <a:lvl4pPr indent="-228600" lvl="3" marL="1828800" algn="l">
              <a:lnSpc>
                <a:spcPct val="90000"/>
              </a:lnSpc>
              <a:spcBef>
                <a:spcPts val="500"/>
              </a:spcBef>
              <a:spcAft>
                <a:spcPts val="0"/>
              </a:spcAft>
              <a:buClr>
                <a:srgbClr val="333333"/>
              </a:buClr>
              <a:buSzPts val="675"/>
              <a:buNone/>
              <a:defRPr sz="675"/>
            </a:lvl4pPr>
            <a:lvl5pPr indent="-228600" lvl="4" marL="2286000" algn="l">
              <a:lnSpc>
                <a:spcPct val="90000"/>
              </a:lnSpc>
              <a:spcBef>
                <a:spcPts val="500"/>
              </a:spcBef>
              <a:spcAft>
                <a:spcPts val="0"/>
              </a:spcAft>
              <a:buClr>
                <a:srgbClr val="333333"/>
              </a:buClr>
              <a:buSzPts val="675"/>
              <a:buNone/>
              <a:defRPr sz="675"/>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8" name="Google Shape;608;p148"/>
          <p:cNvSpPr txBox="1"/>
          <p:nvPr>
            <p:ph idx="24" type="body"/>
          </p:nvPr>
        </p:nvSpPr>
        <p:spPr>
          <a:xfrm>
            <a:off x="6380364" y="5892800"/>
            <a:ext cx="1575711" cy="3937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33333"/>
              </a:buClr>
              <a:buSzPts val="1000"/>
              <a:buNone/>
              <a:defRPr i="0" sz="1000">
                <a:solidFill>
                  <a:srgbClr val="333333"/>
                </a:solidFill>
              </a:defRPr>
            </a:lvl1pPr>
            <a:lvl2pPr indent="-228600" lvl="1" marL="914400" algn="l">
              <a:lnSpc>
                <a:spcPct val="90000"/>
              </a:lnSpc>
              <a:spcBef>
                <a:spcPts val="500"/>
              </a:spcBef>
              <a:spcAft>
                <a:spcPts val="0"/>
              </a:spcAft>
              <a:buClr>
                <a:srgbClr val="333333"/>
              </a:buClr>
              <a:buSzPts val="675"/>
              <a:buNone/>
              <a:defRPr sz="675"/>
            </a:lvl2pPr>
            <a:lvl3pPr indent="-228600" lvl="2" marL="1371600" algn="l">
              <a:lnSpc>
                <a:spcPct val="90000"/>
              </a:lnSpc>
              <a:spcBef>
                <a:spcPts val="500"/>
              </a:spcBef>
              <a:spcAft>
                <a:spcPts val="0"/>
              </a:spcAft>
              <a:buClr>
                <a:srgbClr val="333333"/>
              </a:buClr>
              <a:buSzPts val="675"/>
              <a:buNone/>
              <a:defRPr sz="675"/>
            </a:lvl3pPr>
            <a:lvl4pPr indent="-228600" lvl="3" marL="1828800" algn="l">
              <a:lnSpc>
                <a:spcPct val="90000"/>
              </a:lnSpc>
              <a:spcBef>
                <a:spcPts val="500"/>
              </a:spcBef>
              <a:spcAft>
                <a:spcPts val="0"/>
              </a:spcAft>
              <a:buClr>
                <a:srgbClr val="333333"/>
              </a:buClr>
              <a:buSzPts val="675"/>
              <a:buNone/>
              <a:defRPr sz="675"/>
            </a:lvl4pPr>
            <a:lvl5pPr indent="-228600" lvl="4" marL="2286000" algn="l">
              <a:lnSpc>
                <a:spcPct val="90000"/>
              </a:lnSpc>
              <a:spcBef>
                <a:spcPts val="500"/>
              </a:spcBef>
              <a:spcAft>
                <a:spcPts val="0"/>
              </a:spcAft>
              <a:buClr>
                <a:srgbClr val="333333"/>
              </a:buClr>
              <a:buSzPts val="675"/>
              <a:buNone/>
              <a:defRPr sz="675"/>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9" name="Google Shape;609;p148"/>
          <p:cNvSpPr/>
          <p:nvPr>
            <p:ph idx="25" type="pic"/>
          </p:nvPr>
        </p:nvSpPr>
        <p:spPr>
          <a:xfrm>
            <a:off x="8921290" y="4224076"/>
            <a:ext cx="1149686" cy="1149686"/>
          </a:xfrm>
          <a:prstGeom prst="ellipse">
            <a:avLst/>
          </a:prstGeom>
          <a:solidFill>
            <a:srgbClr val="D8D8D8"/>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333333"/>
              </a:buClr>
              <a:buSzPts val="750"/>
              <a:buFont typeface="Arial"/>
              <a:buNone/>
              <a:defRPr b="0" i="0" sz="75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1575"/>
              <a:buFont typeface="Arial"/>
              <a:buNone/>
              <a:defRPr b="0" i="0" sz="1575"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1350"/>
              <a:buFont typeface="Arial"/>
              <a:buNone/>
              <a:defRPr b="0" i="0" sz="135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125"/>
              <a:buFont typeface="Arial"/>
              <a:buNone/>
              <a:defRPr b="0" i="0" sz="1125"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125"/>
              <a:buFont typeface="Arial"/>
              <a:buNone/>
              <a:defRPr b="0" i="0" sz="1125"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125"/>
              <a:buFont typeface="Arial"/>
              <a:buNone/>
              <a:defRPr b="0" i="0" sz="1125" u="none" cap="none" strike="noStrike">
                <a:solidFill>
                  <a:schemeClr val="dk1"/>
                </a:solidFill>
                <a:latin typeface="Verdana"/>
                <a:ea typeface="Verdana"/>
                <a:cs typeface="Verdana"/>
                <a:sym typeface="Verdana"/>
              </a:defRPr>
            </a:lvl9pPr>
          </a:lstStyle>
          <a:p/>
        </p:txBody>
      </p:sp>
      <p:sp>
        <p:nvSpPr>
          <p:cNvPr id="610" name="Google Shape;610;p148"/>
          <p:cNvSpPr txBox="1"/>
          <p:nvPr>
            <p:ph idx="26" type="body"/>
          </p:nvPr>
        </p:nvSpPr>
        <p:spPr>
          <a:xfrm>
            <a:off x="8708278" y="5493012"/>
            <a:ext cx="1575711" cy="399788"/>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33333"/>
              </a:buClr>
              <a:buSzPts val="1200"/>
              <a:buNone/>
              <a:defRPr b="1" sz="1200">
                <a:solidFill>
                  <a:srgbClr val="333333"/>
                </a:solidFill>
                <a:latin typeface="Verdana"/>
                <a:ea typeface="Verdana"/>
                <a:cs typeface="Verdana"/>
                <a:sym typeface="Verdana"/>
              </a:defRPr>
            </a:lvl1pPr>
            <a:lvl2pPr indent="-228600" lvl="1" marL="914400" algn="l">
              <a:lnSpc>
                <a:spcPct val="90000"/>
              </a:lnSpc>
              <a:spcBef>
                <a:spcPts val="500"/>
              </a:spcBef>
              <a:spcAft>
                <a:spcPts val="0"/>
              </a:spcAft>
              <a:buClr>
                <a:srgbClr val="333333"/>
              </a:buClr>
              <a:buSzPts val="675"/>
              <a:buNone/>
              <a:defRPr sz="675"/>
            </a:lvl2pPr>
            <a:lvl3pPr indent="-228600" lvl="2" marL="1371600" algn="l">
              <a:lnSpc>
                <a:spcPct val="90000"/>
              </a:lnSpc>
              <a:spcBef>
                <a:spcPts val="500"/>
              </a:spcBef>
              <a:spcAft>
                <a:spcPts val="0"/>
              </a:spcAft>
              <a:buClr>
                <a:srgbClr val="333333"/>
              </a:buClr>
              <a:buSzPts val="675"/>
              <a:buNone/>
              <a:defRPr sz="675"/>
            </a:lvl3pPr>
            <a:lvl4pPr indent="-228600" lvl="3" marL="1828800" algn="l">
              <a:lnSpc>
                <a:spcPct val="90000"/>
              </a:lnSpc>
              <a:spcBef>
                <a:spcPts val="500"/>
              </a:spcBef>
              <a:spcAft>
                <a:spcPts val="0"/>
              </a:spcAft>
              <a:buClr>
                <a:srgbClr val="333333"/>
              </a:buClr>
              <a:buSzPts val="675"/>
              <a:buNone/>
              <a:defRPr sz="675"/>
            </a:lvl4pPr>
            <a:lvl5pPr indent="-228600" lvl="4" marL="2286000" algn="l">
              <a:lnSpc>
                <a:spcPct val="90000"/>
              </a:lnSpc>
              <a:spcBef>
                <a:spcPts val="500"/>
              </a:spcBef>
              <a:spcAft>
                <a:spcPts val="0"/>
              </a:spcAft>
              <a:buClr>
                <a:srgbClr val="333333"/>
              </a:buClr>
              <a:buSzPts val="675"/>
              <a:buNone/>
              <a:defRPr sz="675"/>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 name="Google Shape;611;p148"/>
          <p:cNvSpPr txBox="1"/>
          <p:nvPr>
            <p:ph idx="27" type="body"/>
          </p:nvPr>
        </p:nvSpPr>
        <p:spPr>
          <a:xfrm>
            <a:off x="8708278" y="5892800"/>
            <a:ext cx="1575711" cy="3937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rgbClr val="333333"/>
              </a:buClr>
              <a:buSzPts val="1000"/>
              <a:buNone/>
              <a:defRPr i="0" sz="1000">
                <a:solidFill>
                  <a:srgbClr val="333333"/>
                </a:solidFill>
              </a:defRPr>
            </a:lvl1pPr>
            <a:lvl2pPr indent="-228600" lvl="1" marL="914400" algn="l">
              <a:lnSpc>
                <a:spcPct val="90000"/>
              </a:lnSpc>
              <a:spcBef>
                <a:spcPts val="500"/>
              </a:spcBef>
              <a:spcAft>
                <a:spcPts val="0"/>
              </a:spcAft>
              <a:buClr>
                <a:srgbClr val="333333"/>
              </a:buClr>
              <a:buSzPts val="675"/>
              <a:buNone/>
              <a:defRPr sz="675"/>
            </a:lvl2pPr>
            <a:lvl3pPr indent="-228600" lvl="2" marL="1371600" algn="l">
              <a:lnSpc>
                <a:spcPct val="90000"/>
              </a:lnSpc>
              <a:spcBef>
                <a:spcPts val="500"/>
              </a:spcBef>
              <a:spcAft>
                <a:spcPts val="0"/>
              </a:spcAft>
              <a:buClr>
                <a:srgbClr val="333333"/>
              </a:buClr>
              <a:buSzPts val="675"/>
              <a:buNone/>
              <a:defRPr sz="675"/>
            </a:lvl3pPr>
            <a:lvl4pPr indent="-228600" lvl="3" marL="1828800" algn="l">
              <a:lnSpc>
                <a:spcPct val="90000"/>
              </a:lnSpc>
              <a:spcBef>
                <a:spcPts val="500"/>
              </a:spcBef>
              <a:spcAft>
                <a:spcPts val="0"/>
              </a:spcAft>
              <a:buClr>
                <a:srgbClr val="333333"/>
              </a:buClr>
              <a:buSzPts val="675"/>
              <a:buNone/>
              <a:defRPr sz="675"/>
            </a:lvl4pPr>
            <a:lvl5pPr indent="-228600" lvl="4" marL="2286000" algn="l">
              <a:lnSpc>
                <a:spcPct val="90000"/>
              </a:lnSpc>
              <a:spcBef>
                <a:spcPts val="500"/>
              </a:spcBef>
              <a:spcAft>
                <a:spcPts val="0"/>
              </a:spcAft>
              <a:buClr>
                <a:srgbClr val="333333"/>
              </a:buClr>
              <a:buSzPts val="675"/>
              <a:buNone/>
              <a:defRPr sz="675"/>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2" name="Google Shape;612;p148"/>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613" name="Google Shape;613;p148"/>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148"/>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615" name="Google Shape;615;p148"/>
          <p:cNvGrpSpPr/>
          <p:nvPr/>
        </p:nvGrpSpPr>
        <p:grpSpPr>
          <a:xfrm>
            <a:off x="-1" y="1201"/>
            <a:ext cx="12192001" cy="6856799"/>
            <a:chOff x="-1" y="1201"/>
            <a:chExt cx="12192001" cy="6856799"/>
          </a:xfrm>
        </p:grpSpPr>
        <p:pic>
          <p:nvPicPr>
            <p:cNvPr id="616" name="Google Shape;616;p148"/>
            <p:cNvPicPr preferRelativeResize="0"/>
            <p:nvPr/>
          </p:nvPicPr>
          <p:blipFill rotWithShape="1">
            <a:blip r:embed="rId3">
              <a:alphaModFix/>
            </a:blip>
            <a:srcRect b="0" l="0" r="0" t="0"/>
            <a:stretch/>
          </p:blipFill>
          <p:spPr>
            <a:xfrm>
              <a:off x="9104241" y="6339632"/>
              <a:ext cx="3087759" cy="518368"/>
            </a:xfrm>
            <a:prstGeom prst="rect">
              <a:avLst/>
            </a:prstGeom>
            <a:noFill/>
            <a:ln>
              <a:noFill/>
            </a:ln>
          </p:spPr>
        </p:pic>
        <p:pic>
          <p:nvPicPr>
            <p:cNvPr id="617" name="Google Shape;617;p148"/>
            <p:cNvPicPr preferRelativeResize="0"/>
            <p:nvPr/>
          </p:nvPicPr>
          <p:blipFill rotWithShape="1">
            <a:blip r:embed="rId2">
              <a:alphaModFix/>
            </a:blip>
            <a:srcRect b="0" l="0" r="0" t="0"/>
            <a:stretch/>
          </p:blipFill>
          <p:spPr>
            <a:xfrm>
              <a:off x="11021261" y="6467757"/>
              <a:ext cx="901797" cy="235697"/>
            </a:xfrm>
            <a:prstGeom prst="rect">
              <a:avLst/>
            </a:prstGeom>
            <a:noFill/>
            <a:ln>
              <a:noFill/>
            </a:ln>
          </p:spPr>
        </p:pic>
        <p:pic>
          <p:nvPicPr>
            <p:cNvPr id="618" name="Google Shape;618;p148"/>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Collage 1">
  <p:cSld name="Image Collage 1">
    <p:spTree>
      <p:nvGrpSpPr>
        <p:cNvPr id="619" name="Shape 619"/>
        <p:cNvGrpSpPr/>
        <p:nvPr/>
      </p:nvGrpSpPr>
      <p:grpSpPr>
        <a:xfrm>
          <a:off x="0" y="0"/>
          <a:ext cx="0" cy="0"/>
          <a:chOff x="0" y="0"/>
          <a:chExt cx="0" cy="0"/>
        </a:xfrm>
      </p:grpSpPr>
      <p:sp>
        <p:nvSpPr>
          <p:cNvPr id="620" name="Google Shape;620;p149"/>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pic>
        <p:nvPicPr>
          <p:cNvPr id="621" name="Google Shape;621;p149"/>
          <p:cNvPicPr preferRelativeResize="0"/>
          <p:nvPr/>
        </p:nvPicPr>
        <p:blipFill rotWithShape="1">
          <a:blip r:embed="rId2">
            <a:alphaModFix/>
          </a:blip>
          <a:srcRect b="0" l="0" r="0" t="0"/>
          <a:stretch/>
        </p:blipFill>
        <p:spPr>
          <a:xfrm>
            <a:off x="11021261" y="6467757"/>
            <a:ext cx="901797" cy="235697"/>
          </a:xfrm>
          <a:prstGeom prst="rect">
            <a:avLst/>
          </a:prstGeom>
          <a:noFill/>
          <a:ln>
            <a:noFill/>
          </a:ln>
        </p:spPr>
      </p:pic>
      <p:sp>
        <p:nvSpPr>
          <p:cNvPr id="622" name="Google Shape;622;p149"/>
          <p:cNvSpPr/>
          <p:nvPr>
            <p:ph idx="2" type="pic"/>
          </p:nvPr>
        </p:nvSpPr>
        <p:spPr>
          <a:xfrm>
            <a:off x="124691" y="1814437"/>
            <a:ext cx="2801389" cy="2861534"/>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23" name="Google Shape;623;p149"/>
          <p:cNvSpPr txBox="1"/>
          <p:nvPr>
            <p:ph idx="1" type="body"/>
          </p:nvPr>
        </p:nvSpPr>
        <p:spPr>
          <a:xfrm>
            <a:off x="786245" y="4821237"/>
            <a:ext cx="10515600" cy="1355726"/>
          </a:xfrm>
          <a:prstGeom prst="rect">
            <a:avLst/>
          </a:prstGeom>
          <a:noFill/>
          <a:ln>
            <a:noFill/>
          </a:ln>
        </p:spPr>
        <p:txBody>
          <a:bodyPr anchorCtr="0" anchor="t" bIns="45700" lIns="91425" spcFirstLastPara="1" rIns="91425" wrap="square" tIns="45700">
            <a:noAutofit/>
          </a:bodyPr>
          <a:lstStyle>
            <a:lvl1pPr indent="-368300" lvl="0" marL="457200" algn="l">
              <a:lnSpc>
                <a:spcPct val="90000"/>
              </a:lnSpc>
              <a:spcBef>
                <a:spcPts val="1000"/>
              </a:spcBef>
              <a:spcAft>
                <a:spcPts val="0"/>
              </a:spcAft>
              <a:buClr>
                <a:srgbClr val="333333"/>
              </a:buClr>
              <a:buSzPts val="2200"/>
              <a:buChar char="•"/>
              <a:defRPr sz="2200"/>
            </a:lvl1pPr>
            <a:lvl2pPr indent="-342900" lvl="1" marL="914400" algn="l">
              <a:lnSpc>
                <a:spcPct val="90000"/>
              </a:lnSpc>
              <a:spcBef>
                <a:spcPts val="500"/>
              </a:spcBef>
              <a:spcAft>
                <a:spcPts val="0"/>
              </a:spcAft>
              <a:buClr>
                <a:srgbClr val="333333"/>
              </a:buClr>
              <a:buSzPts val="1800"/>
              <a:buChar char="•"/>
              <a:defRPr sz="1800"/>
            </a:lvl2pPr>
            <a:lvl3pPr indent="-317500" lvl="2" marL="1371600" algn="l">
              <a:lnSpc>
                <a:spcPct val="90000"/>
              </a:lnSpc>
              <a:spcBef>
                <a:spcPts val="500"/>
              </a:spcBef>
              <a:spcAft>
                <a:spcPts val="0"/>
              </a:spcAft>
              <a:buClr>
                <a:srgbClr val="333333"/>
              </a:buClr>
              <a:buSzPts val="1400"/>
              <a:buChar char="•"/>
              <a:defRPr sz="1400"/>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4" name="Google Shape;624;p149"/>
          <p:cNvSpPr/>
          <p:nvPr>
            <p:ph idx="3" type="pic"/>
          </p:nvPr>
        </p:nvSpPr>
        <p:spPr>
          <a:xfrm>
            <a:off x="3058758" y="3316903"/>
            <a:ext cx="1529592" cy="1359068"/>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25" name="Google Shape;625;p149"/>
          <p:cNvSpPr/>
          <p:nvPr>
            <p:ph idx="4" type="pic"/>
          </p:nvPr>
        </p:nvSpPr>
        <p:spPr>
          <a:xfrm>
            <a:off x="3058758" y="1814437"/>
            <a:ext cx="1529592" cy="1359068"/>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26" name="Google Shape;626;p149"/>
          <p:cNvSpPr/>
          <p:nvPr>
            <p:ph idx="5" type="pic"/>
          </p:nvPr>
        </p:nvSpPr>
        <p:spPr>
          <a:xfrm>
            <a:off x="7603650" y="1814437"/>
            <a:ext cx="2087880" cy="2861534"/>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27" name="Google Shape;627;p149"/>
          <p:cNvSpPr/>
          <p:nvPr>
            <p:ph idx="6" type="pic"/>
          </p:nvPr>
        </p:nvSpPr>
        <p:spPr>
          <a:xfrm>
            <a:off x="9824207" y="3316903"/>
            <a:ext cx="2239637" cy="1359068"/>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28" name="Google Shape;628;p149"/>
          <p:cNvSpPr/>
          <p:nvPr>
            <p:ph idx="7" type="pic"/>
          </p:nvPr>
        </p:nvSpPr>
        <p:spPr>
          <a:xfrm>
            <a:off x="9824207" y="1814437"/>
            <a:ext cx="2239637" cy="1359068"/>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29" name="Google Shape;629;p149"/>
          <p:cNvSpPr/>
          <p:nvPr>
            <p:ph idx="8" type="pic"/>
          </p:nvPr>
        </p:nvSpPr>
        <p:spPr>
          <a:xfrm>
            <a:off x="4721028" y="3316903"/>
            <a:ext cx="2749944" cy="1359068"/>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30" name="Google Shape;630;p149"/>
          <p:cNvSpPr/>
          <p:nvPr>
            <p:ph idx="9" type="pic"/>
          </p:nvPr>
        </p:nvSpPr>
        <p:spPr>
          <a:xfrm>
            <a:off x="4721028" y="1814437"/>
            <a:ext cx="2749944" cy="1359068"/>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31" name="Google Shape;631;p149"/>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632" name="Google Shape;632;p149"/>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49"/>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634" name="Google Shape;634;p149"/>
          <p:cNvGrpSpPr/>
          <p:nvPr/>
        </p:nvGrpSpPr>
        <p:grpSpPr>
          <a:xfrm>
            <a:off x="-1" y="1201"/>
            <a:ext cx="12192001" cy="6856799"/>
            <a:chOff x="-1" y="1201"/>
            <a:chExt cx="12192001" cy="6856799"/>
          </a:xfrm>
        </p:grpSpPr>
        <p:pic>
          <p:nvPicPr>
            <p:cNvPr id="635" name="Google Shape;635;p149"/>
            <p:cNvPicPr preferRelativeResize="0"/>
            <p:nvPr/>
          </p:nvPicPr>
          <p:blipFill rotWithShape="1">
            <a:blip r:embed="rId3">
              <a:alphaModFix/>
            </a:blip>
            <a:srcRect b="0" l="0" r="0" t="0"/>
            <a:stretch/>
          </p:blipFill>
          <p:spPr>
            <a:xfrm>
              <a:off x="9104241" y="6339632"/>
              <a:ext cx="3087759" cy="518368"/>
            </a:xfrm>
            <a:prstGeom prst="rect">
              <a:avLst/>
            </a:prstGeom>
            <a:noFill/>
            <a:ln>
              <a:noFill/>
            </a:ln>
          </p:spPr>
        </p:pic>
        <p:pic>
          <p:nvPicPr>
            <p:cNvPr id="636" name="Google Shape;636;p149"/>
            <p:cNvPicPr preferRelativeResize="0"/>
            <p:nvPr/>
          </p:nvPicPr>
          <p:blipFill rotWithShape="1">
            <a:blip r:embed="rId2">
              <a:alphaModFix/>
            </a:blip>
            <a:srcRect b="0" l="0" r="0" t="0"/>
            <a:stretch/>
          </p:blipFill>
          <p:spPr>
            <a:xfrm>
              <a:off x="11021261" y="6467757"/>
              <a:ext cx="901797" cy="235697"/>
            </a:xfrm>
            <a:prstGeom prst="rect">
              <a:avLst/>
            </a:prstGeom>
            <a:noFill/>
            <a:ln>
              <a:noFill/>
            </a:ln>
          </p:spPr>
        </p:pic>
        <p:pic>
          <p:nvPicPr>
            <p:cNvPr id="637" name="Google Shape;637;p149"/>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Collage 2">
  <p:cSld name="Image Collage 2">
    <p:spTree>
      <p:nvGrpSpPr>
        <p:cNvPr id="638" name="Shape 638"/>
        <p:cNvGrpSpPr/>
        <p:nvPr/>
      </p:nvGrpSpPr>
      <p:grpSpPr>
        <a:xfrm>
          <a:off x="0" y="0"/>
          <a:ext cx="0" cy="0"/>
          <a:chOff x="0" y="0"/>
          <a:chExt cx="0" cy="0"/>
        </a:xfrm>
      </p:grpSpPr>
      <p:sp>
        <p:nvSpPr>
          <p:cNvPr id="639" name="Google Shape;639;p150"/>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pic>
        <p:nvPicPr>
          <p:cNvPr id="640" name="Google Shape;640;p150"/>
          <p:cNvPicPr preferRelativeResize="0"/>
          <p:nvPr/>
        </p:nvPicPr>
        <p:blipFill rotWithShape="1">
          <a:blip r:embed="rId2">
            <a:alphaModFix/>
          </a:blip>
          <a:srcRect b="0" l="0" r="0" t="0"/>
          <a:stretch/>
        </p:blipFill>
        <p:spPr>
          <a:xfrm>
            <a:off x="11021261" y="6467757"/>
            <a:ext cx="901797" cy="235697"/>
          </a:xfrm>
          <a:prstGeom prst="rect">
            <a:avLst/>
          </a:prstGeom>
          <a:noFill/>
          <a:ln>
            <a:noFill/>
          </a:ln>
        </p:spPr>
      </p:pic>
      <p:sp>
        <p:nvSpPr>
          <p:cNvPr id="641" name="Google Shape;641;p150"/>
          <p:cNvSpPr/>
          <p:nvPr>
            <p:ph idx="2" type="pic"/>
          </p:nvPr>
        </p:nvSpPr>
        <p:spPr>
          <a:xfrm>
            <a:off x="103909" y="1814436"/>
            <a:ext cx="2822171" cy="4457271"/>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42" name="Google Shape;642;p150"/>
          <p:cNvSpPr/>
          <p:nvPr>
            <p:ph idx="3" type="pic"/>
          </p:nvPr>
        </p:nvSpPr>
        <p:spPr>
          <a:xfrm>
            <a:off x="3058758" y="3316903"/>
            <a:ext cx="4412214" cy="2954804"/>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43" name="Google Shape;643;p150"/>
          <p:cNvSpPr/>
          <p:nvPr>
            <p:ph idx="4" type="pic"/>
          </p:nvPr>
        </p:nvSpPr>
        <p:spPr>
          <a:xfrm>
            <a:off x="3058758" y="1814437"/>
            <a:ext cx="1529592" cy="1359068"/>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44" name="Google Shape;644;p150"/>
          <p:cNvSpPr/>
          <p:nvPr>
            <p:ph idx="5" type="pic"/>
          </p:nvPr>
        </p:nvSpPr>
        <p:spPr>
          <a:xfrm>
            <a:off x="7603650" y="1814437"/>
            <a:ext cx="2087880" cy="2861534"/>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45" name="Google Shape;645;p150"/>
          <p:cNvSpPr/>
          <p:nvPr>
            <p:ph idx="6" type="pic"/>
          </p:nvPr>
        </p:nvSpPr>
        <p:spPr>
          <a:xfrm>
            <a:off x="9824208" y="3316903"/>
            <a:ext cx="2250028" cy="1359068"/>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46" name="Google Shape;646;p150"/>
          <p:cNvSpPr/>
          <p:nvPr>
            <p:ph idx="7" type="pic"/>
          </p:nvPr>
        </p:nvSpPr>
        <p:spPr>
          <a:xfrm>
            <a:off x="9824208" y="1814437"/>
            <a:ext cx="2250028" cy="1359068"/>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47" name="Google Shape;647;p150"/>
          <p:cNvSpPr/>
          <p:nvPr>
            <p:ph idx="8" type="pic"/>
          </p:nvPr>
        </p:nvSpPr>
        <p:spPr>
          <a:xfrm>
            <a:off x="4721028" y="1814437"/>
            <a:ext cx="2749944" cy="1359068"/>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48" name="Google Shape;648;p150"/>
          <p:cNvSpPr/>
          <p:nvPr>
            <p:ph idx="9" type="pic"/>
          </p:nvPr>
        </p:nvSpPr>
        <p:spPr>
          <a:xfrm>
            <a:off x="7603650" y="4819369"/>
            <a:ext cx="4470586" cy="1452338"/>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49" name="Google Shape;649;p150"/>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650" name="Google Shape;650;p150"/>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1" name="Google Shape;651;p150"/>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652" name="Google Shape;652;p150"/>
          <p:cNvGrpSpPr/>
          <p:nvPr/>
        </p:nvGrpSpPr>
        <p:grpSpPr>
          <a:xfrm>
            <a:off x="-1" y="1201"/>
            <a:ext cx="12192001" cy="6856799"/>
            <a:chOff x="-1" y="1201"/>
            <a:chExt cx="12192001" cy="6856799"/>
          </a:xfrm>
        </p:grpSpPr>
        <p:pic>
          <p:nvPicPr>
            <p:cNvPr id="653" name="Google Shape;653;p150"/>
            <p:cNvPicPr preferRelativeResize="0"/>
            <p:nvPr/>
          </p:nvPicPr>
          <p:blipFill rotWithShape="1">
            <a:blip r:embed="rId3">
              <a:alphaModFix/>
            </a:blip>
            <a:srcRect b="0" l="0" r="0" t="0"/>
            <a:stretch/>
          </p:blipFill>
          <p:spPr>
            <a:xfrm>
              <a:off x="9104241" y="6339632"/>
              <a:ext cx="3087759" cy="518368"/>
            </a:xfrm>
            <a:prstGeom prst="rect">
              <a:avLst/>
            </a:prstGeom>
            <a:noFill/>
            <a:ln>
              <a:noFill/>
            </a:ln>
          </p:spPr>
        </p:pic>
        <p:pic>
          <p:nvPicPr>
            <p:cNvPr id="654" name="Google Shape;654;p150"/>
            <p:cNvPicPr preferRelativeResize="0"/>
            <p:nvPr/>
          </p:nvPicPr>
          <p:blipFill rotWithShape="1">
            <a:blip r:embed="rId2">
              <a:alphaModFix/>
            </a:blip>
            <a:srcRect b="0" l="0" r="0" t="0"/>
            <a:stretch/>
          </p:blipFill>
          <p:spPr>
            <a:xfrm>
              <a:off x="11021261" y="6467757"/>
              <a:ext cx="901797" cy="235697"/>
            </a:xfrm>
            <a:prstGeom prst="rect">
              <a:avLst/>
            </a:prstGeom>
            <a:noFill/>
            <a:ln>
              <a:noFill/>
            </a:ln>
          </p:spPr>
        </p:pic>
        <p:pic>
          <p:nvPicPr>
            <p:cNvPr id="655" name="Google Shape;655;p150"/>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Collage 3">
  <p:cSld name="Image Collage 3">
    <p:spTree>
      <p:nvGrpSpPr>
        <p:cNvPr id="656" name="Shape 656"/>
        <p:cNvGrpSpPr/>
        <p:nvPr/>
      </p:nvGrpSpPr>
      <p:grpSpPr>
        <a:xfrm>
          <a:off x="0" y="0"/>
          <a:ext cx="0" cy="0"/>
          <a:chOff x="0" y="0"/>
          <a:chExt cx="0" cy="0"/>
        </a:xfrm>
      </p:grpSpPr>
      <p:sp>
        <p:nvSpPr>
          <p:cNvPr id="657" name="Google Shape;657;p151"/>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pic>
        <p:nvPicPr>
          <p:cNvPr id="658" name="Google Shape;658;p151"/>
          <p:cNvPicPr preferRelativeResize="0"/>
          <p:nvPr/>
        </p:nvPicPr>
        <p:blipFill rotWithShape="1">
          <a:blip r:embed="rId2">
            <a:alphaModFix/>
          </a:blip>
          <a:srcRect b="0" l="0" r="0" t="0"/>
          <a:stretch/>
        </p:blipFill>
        <p:spPr>
          <a:xfrm>
            <a:off x="11021261" y="6467757"/>
            <a:ext cx="901797" cy="235697"/>
          </a:xfrm>
          <a:prstGeom prst="rect">
            <a:avLst/>
          </a:prstGeom>
          <a:noFill/>
          <a:ln>
            <a:noFill/>
          </a:ln>
        </p:spPr>
      </p:pic>
      <p:sp>
        <p:nvSpPr>
          <p:cNvPr id="659" name="Google Shape;659;p151"/>
          <p:cNvSpPr/>
          <p:nvPr>
            <p:ph idx="2" type="pic"/>
          </p:nvPr>
        </p:nvSpPr>
        <p:spPr>
          <a:xfrm>
            <a:off x="124691" y="512758"/>
            <a:ext cx="2801389" cy="4457271"/>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60" name="Google Shape;660;p151"/>
          <p:cNvSpPr/>
          <p:nvPr>
            <p:ph idx="3" type="pic"/>
          </p:nvPr>
        </p:nvSpPr>
        <p:spPr>
          <a:xfrm>
            <a:off x="3058758" y="2015225"/>
            <a:ext cx="4412214" cy="2954804"/>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61" name="Google Shape;661;p151"/>
          <p:cNvSpPr/>
          <p:nvPr>
            <p:ph idx="4" type="pic"/>
          </p:nvPr>
        </p:nvSpPr>
        <p:spPr>
          <a:xfrm>
            <a:off x="3058758" y="512759"/>
            <a:ext cx="1529592" cy="1359068"/>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62" name="Google Shape;662;p151"/>
          <p:cNvSpPr/>
          <p:nvPr>
            <p:ph idx="5" type="pic"/>
          </p:nvPr>
        </p:nvSpPr>
        <p:spPr>
          <a:xfrm>
            <a:off x="7603650" y="512759"/>
            <a:ext cx="2087880" cy="2861534"/>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63" name="Google Shape;663;p151"/>
          <p:cNvSpPr/>
          <p:nvPr>
            <p:ph idx="6" type="pic"/>
          </p:nvPr>
        </p:nvSpPr>
        <p:spPr>
          <a:xfrm>
            <a:off x="9824207" y="2015225"/>
            <a:ext cx="2239637" cy="1359068"/>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64" name="Google Shape;664;p151"/>
          <p:cNvSpPr/>
          <p:nvPr>
            <p:ph idx="7" type="pic"/>
          </p:nvPr>
        </p:nvSpPr>
        <p:spPr>
          <a:xfrm>
            <a:off x="9824207" y="512759"/>
            <a:ext cx="2239637" cy="1359068"/>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65" name="Google Shape;665;p151"/>
          <p:cNvSpPr/>
          <p:nvPr>
            <p:ph idx="8" type="pic"/>
          </p:nvPr>
        </p:nvSpPr>
        <p:spPr>
          <a:xfrm>
            <a:off x="4721028" y="512759"/>
            <a:ext cx="2749944" cy="1359068"/>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66" name="Google Shape;666;p151"/>
          <p:cNvSpPr/>
          <p:nvPr>
            <p:ph idx="9" type="pic"/>
          </p:nvPr>
        </p:nvSpPr>
        <p:spPr>
          <a:xfrm>
            <a:off x="7603650" y="3517691"/>
            <a:ext cx="4460194" cy="1452338"/>
          </a:xfrm>
          <a:prstGeom prst="rect">
            <a:avLst/>
          </a:prstGeom>
          <a:solidFill>
            <a:srgbClr val="D8D8D8"/>
          </a:solidFill>
          <a:ln>
            <a:noFill/>
          </a:ln>
        </p:spPr>
        <p:txBody>
          <a:bodyPr anchorCtr="0" anchor="t" bIns="45700" lIns="91425" spcFirstLastPara="1" rIns="91425" wrap="square" tIns="45700">
            <a:noAutofit/>
          </a:bodyPr>
          <a:lstStyle>
            <a:lvl1pPr lvl="0" marR="0" rtl="0" algn="ctr">
              <a:lnSpc>
                <a:spcPct val="100000"/>
              </a:lnSpc>
              <a:spcBef>
                <a:spcPts val="1000"/>
              </a:spcBef>
              <a:spcAft>
                <a:spcPts val="0"/>
              </a:spcAft>
              <a:buClr>
                <a:schemeClr val="lt1"/>
              </a:buClr>
              <a:buSzPts val="700"/>
              <a:buFont typeface="Arial"/>
              <a:buChar char="•"/>
              <a:defRPr b="0" i="0" sz="700" u="none" cap="none" strike="noStrike">
                <a:solidFill>
                  <a:schemeClr val="lt1"/>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67" name="Google Shape;667;p151"/>
          <p:cNvSpPr txBox="1"/>
          <p:nvPr>
            <p:ph idx="1" type="body"/>
          </p:nvPr>
        </p:nvSpPr>
        <p:spPr>
          <a:xfrm>
            <a:off x="838200" y="5079426"/>
            <a:ext cx="10515600" cy="1355726"/>
          </a:xfrm>
          <a:prstGeom prst="rect">
            <a:avLst/>
          </a:prstGeom>
          <a:noFill/>
          <a:ln>
            <a:noFill/>
          </a:ln>
        </p:spPr>
        <p:txBody>
          <a:bodyPr anchorCtr="0" anchor="t" bIns="45700" lIns="91425" spcFirstLastPara="1" rIns="91425" wrap="square" tIns="45700">
            <a:noAutofit/>
          </a:bodyPr>
          <a:lstStyle>
            <a:lvl1pPr indent="-368300" lvl="0" marL="457200" algn="l">
              <a:lnSpc>
                <a:spcPct val="90000"/>
              </a:lnSpc>
              <a:spcBef>
                <a:spcPts val="1000"/>
              </a:spcBef>
              <a:spcAft>
                <a:spcPts val="0"/>
              </a:spcAft>
              <a:buClr>
                <a:srgbClr val="333333"/>
              </a:buClr>
              <a:buSzPts val="2200"/>
              <a:buChar char="•"/>
              <a:defRPr sz="2200"/>
            </a:lvl1pPr>
            <a:lvl2pPr indent="-342900" lvl="1" marL="914400" algn="l">
              <a:lnSpc>
                <a:spcPct val="90000"/>
              </a:lnSpc>
              <a:spcBef>
                <a:spcPts val="500"/>
              </a:spcBef>
              <a:spcAft>
                <a:spcPts val="0"/>
              </a:spcAft>
              <a:buClr>
                <a:srgbClr val="333333"/>
              </a:buClr>
              <a:buSzPts val="1800"/>
              <a:buChar char="•"/>
              <a:defRPr sz="1800"/>
            </a:lvl2pPr>
            <a:lvl3pPr indent="-317500" lvl="2" marL="1371600" algn="l">
              <a:lnSpc>
                <a:spcPct val="90000"/>
              </a:lnSpc>
              <a:spcBef>
                <a:spcPts val="500"/>
              </a:spcBef>
              <a:spcAft>
                <a:spcPts val="0"/>
              </a:spcAft>
              <a:buClr>
                <a:srgbClr val="333333"/>
              </a:buClr>
              <a:buSzPts val="1400"/>
              <a:buChar char="•"/>
              <a:defRPr sz="1400"/>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 name="Google Shape;668;p151"/>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669" name="Google Shape;669;p151"/>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670" name="Google Shape;670;p151"/>
          <p:cNvGrpSpPr/>
          <p:nvPr/>
        </p:nvGrpSpPr>
        <p:grpSpPr>
          <a:xfrm>
            <a:off x="-1" y="1201"/>
            <a:ext cx="12192001" cy="6856799"/>
            <a:chOff x="-1" y="1201"/>
            <a:chExt cx="12192001" cy="6856799"/>
          </a:xfrm>
        </p:grpSpPr>
        <p:pic>
          <p:nvPicPr>
            <p:cNvPr id="671" name="Google Shape;671;p151"/>
            <p:cNvPicPr preferRelativeResize="0"/>
            <p:nvPr/>
          </p:nvPicPr>
          <p:blipFill rotWithShape="1">
            <a:blip r:embed="rId3">
              <a:alphaModFix/>
            </a:blip>
            <a:srcRect b="0" l="0" r="0" t="0"/>
            <a:stretch/>
          </p:blipFill>
          <p:spPr>
            <a:xfrm>
              <a:off x="9104241" y="6339632"/>
              <a:ext cx="3087759" cy="518368"/>
            </a:xfrm>
            <a:prstGeom prst="rect">
              <a:avLst/>
            </a:prstGeom>
            <a:noFill/>
            <a:ln>
              <a:noFill/>
            </a:ln>
          </p:spPr>
        </p:pic>
        <p:pic>
          <p:nvPicPr>
            <p:cNvPr id="672" name="Google Shape;672;p151"/>
            <p:cNvPicPr preferRelativeResize="0"/>
            <p:nvPr/>
          </p:nvPicPr>
          <p:blipFill rotWithShape="1">
            <a:blip r:embed="rId2">
              <a:alphaModFix/>
            </a:blip>
            <a:srcRect b="0" l="0" r="0" t="0"/>
            <a:stretch/>
          </p:blipFill>
          <p:spPr>
            <a:xfrm>
              <a:off x="11021261" y="6467757"/>
              <a:ext cx="901797" cy="235697"/>
            </a:xfrm>
            <a:prstGeom prst="rect">
              <a:avLst/>
            </a:prstGeom>
            <a:noFill/>
            <a:ln>
              <a:noFill/>
            </a:ln>
          </p:spPr>
        </p:pic>
        <p:pic>
          <p:nvPicPr>
            <p:cNvPr id="673" name="Google Shape;673;p151"/>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Dark Bar">
  <p:cSld name="Title Dark Bar">
    <p:spTree>
      <p:nvGrpSpPr>
        <p:cNvPr id="674" name="Shape 674"/>
        <p:cNvGrpSpPr/>
        <p:nvPr/>
      </p:nvGrpSpPr>
      <p:grpSpPr>
        <a:xfrm>
          <a:off x="0" y="0"/>
          <a:ext cx="0" cy="0"/>
          <a:chOff x="0" y="0"/>
          <a:chExt cx="0" cy="0"/>
        </a:xfrm>
      </p:grpSpPr>
      <p:sp>
        <p:nvSpPr>
          <p:cNvPr id="675" name="Google Shape;675;p152"/>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676" name="Google Shape;676;p152"/>
          <p:cNvSpPr/>
          <p:nvPr/>
        </p:nvSpPr>
        <p:spPr>
          <a:xfrm>
            <a:off x="0" y="2276272"/>
            <a:ext cx="12192000" cy="3093396"/>
          </a:xfrm>
          <a:prstGeom prst="rect">
            <a:avLst/>
          </a:prstGeom>
          <a:solidFill>
            <a:srgbClr val="13131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677" name="Google Shape;677;p152"/>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678" name="Google Shape;678;p152"/>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9" name="Google Shape;679;p152"/>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680" name="Google Shape;680;p152"/>
          <p:cNvGrpSpPr/>
          <p:nvPr/>
        </p:nvGrpSpPr>
        <p:grpSpPr>
          <a:xfrm>
            <a:off x="-1" y="1201"/>
            <a:ext cx="12192001" cy="6856799"/>
            <a:chOff x="-1" y="1201"/>
            <a:chExt cx="12192001" cy="6856799"/>
          </a:xfrm>
        </p:grpSpPr>
        <p:pic>
          <p:nvPicPr>
            <p:cNvPr id="681" name="Google Shape;681;p152"/>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682" name="Google Shape;682;p152"/>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683" name="Google Shape;683;p152"/>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o Clip">
  <p:cSld name="Video Clip">
    <p:spTree>
      <p:nvGrpSpPr>
        <p:cNvPr id="684" name="Shape 684"/>
        <p:cNvGrpSpPr/>
        <p:nvPr/>
      </p:nvGrpSpPr>
      <p:grpSpPr>
        <a:xfrm>
          <a:off x="0" y="0"/>
          <a:ext cx="0" cy="0"/>
          <a:chOff x="0" y="0"/>
          <a:chExt cx="0" cy="0"/>
        </a:xfrm>
      </p:grpSpPr>
      <p:sp>
        <p:nvSpPr>
          <p:cNvPr id="685" name="Google Shape;685;p153"/>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6" name="Google Shape;686;p153"/>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687" name="Google Shape;687;p153"/>
          <p:cNvSpPr/>
          <p:nvPr/>
        </p:nvSpPr>
        <p:spPr>
          <a:xfrm>
            <a:off x="4359186" y="700691"/>
            <a:ext cx="7562648" cy="5416190"/>
          </a:xfrm>
          <a:prstGeom prst="rect">
            <a:avLst/>
          </a:prstGeom>
          <a:solidFill>
            <a:schemeClr val="lt1"/>
          </a:solidFill>
          <a:ln cap="flat" cmpd="sng" w="12700">
            <a:solidFill>
              <a:srgbClr val="007B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688" name="Google Shape;688;p153"/>
          <p:cNvSpPr/>
          <p:nvPr>
            <p:ph idx="2" type="media"/>
          </p:nvPr>
        </p:nvSpPr>
        <p:spPr>
          <a:xfrm>
            <a:off x="4359460" y="699842"/>
            <a:ext cx="7561745" cy="5417437"/>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rgbClr val="333333"/>
              </a:buClr>
              <a:buSzPts val="4000"/>
              <a:buFont typeface="Arial"/>
              <a:buNone/>
              <a:defRPr b="0" i="0" sz="4000" u="none" cap="none" strike="noStrike">
                <a:solidFill>
                  <a:srgbClr val="333333"/>
                </a:solidFill>
                <a:latin typeface="verdana"/>
                <a:ea typeface="verdana"/>
                <a:cs typeface="verdana"/>
                <a:sym typeface="verdana"/>
              </a:defRPr>
            </a:lvl1pPr>
            <a:lvl2pPr lvl="1"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lvl="2"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lvl="3"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lvl="4"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89" name="Google Shape;689;p153"/>
          <p:cNvSpPr txBox="1"/>
          <p:nvPr>
            <p:ph idx="1" type="body"/>
          </p:nvPr>
        </p:nvSpPr>
        <p:spPr>
          <a:xfrm>
            <a:off x="514909" y="1945386"/>
            <a:ext cx="3626785" cy="281487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33333"/>
              </a:buClr>
              <a:buSzPts val="2000"/>
              <a:buNone/>
              <a:defRPr sz="2000">
                <a:solidFill>
                  <a:srgbClr val="333333"/>
                </a:solidFill>
              </a:defRPr>
            </a:lvl1pPr>
            <a:lvl2pPr indent="-228600" lvl="1" marL="914400" algn="l">
              <a:lnSpc>
                <a:spcPct val="90000"/>
              </a:lnSpc>
              <a:spcBef>
                <a:spcPts val="500"/>
              </a:spcBef>
              <a:spcAft>
                <a:spcPts val="0"/>
              </a:spcAft>
              <a:buClr>
                <a:srgbClr val="333333"/>
              </a:buClr>
              <a:buSzPts val="2400"/>
              <a:buNone/>
              <a:defRPr/>
            </a:lvl2pPr>
            <a:lvl3pPr indent="-228600" lvl="2" marL="1371600" algn="l">
              <a:lnSpc>
                <a:spcPct val="90000"/>
              </a:lnSpc>
              <a:spcBef>
                <a:spcPts val="500"/>
              </a:spcBef>
              <a:spcAft>
                <a:spcPts val="0"/>
              </a:spcAft>
              <a:buClr>
                <a:srgbClr val="333333"/>
              </a:buClr>
              <a:buSzPts val="2000"/>
              <a:buNone/>
              <a:defRPr/>
            </a:lvl3pPr>
            <a:lvl4pPr indent="-228600" lvl="3" marL="1828800" algn="l">
              <a:lnSpc>
                <a:spcPct val="90000"/>
              </a:lnSpc>
              <a:spcBef>
                <a:spcPts val="500"/>
              </a:spcBef>
              <a:spcAft>
                <a:spcPts val="0"/>
              </a:spcAft>
              <a:buClr>
                <a:srgbClr val="333333"/>
              </a:buClr>
              <a:buSzPts val="1800"/>
              <a:buNone/>
              <a:defRPr/>
            </a:lvl4pPr>
            <a:lvl5pPr indent="-228600" lvl="4" marL="2286000" algn="l">
              <a:lnSpc>
                <a:spcPct val="90000"/>
              </a:lnSpc>
              <a:spcBef>
                <a:spcPts val="500"/>
              </a:spcBef>
              <a:spcAft>
                <a:spcPts val="0"/>
              </a:spcAft>
              <a:buClr>
                <a:srgbClr val="333333"/>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0" name="Google Shape;690;p153"/>
          <p:cNvSpPr/>
          <p:nvPr/>
        </p:nvSpPr>
        <p:spPr>
          <a:xfrm>
            <a:off x="4359186" y="699899"/>
            <a:ext cx="7562137" cy="5417101"/>
          </a:xfrm>
          <a:prstGeom prst="rect">
            <a:avLst/>
          </a:prstGeom>
          <a:noFill/>
          <a:ln cap="flat" cmpd="sng" w="12700">
            <a:solidFill>
              <a:srgbClr val="51515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691" name="Google Shape;691;p153"/>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grpSp>
        <p:nvGrpSpPr>
          <p:cNvPr id="692" name="Google Shape;692;p153"/>
          <p:cNvGrpSpPr/>
          <p:nvPr/>
        </p:nvGrpSpPr>
        <p:grpSpPr>
          <a:xfrm>
            <a:off x="-1" y="1201"/>
            <a:ext cx="12192001" cy="6856799"/>
            <a:chOff x="-1" y="1201"/>
            <a:chExt cx="12192001" cy="6856799"/>
          </a:xfrm>
        </p:grpSpPr>
        <p:pic>
          <p:nvPicPr>
            <p:cNvPr id="693" name="Google Shape;693;p153"/>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694" name="Google Shape;694;p153"/>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695" name="Google Shape;695;p153"/>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Divide">
  <p:cSld name="Blue Divide">
    <p:spTree>
      <p:nvGrpSpPr>
        <p:cNvPr id="78" name="Shape 78"/>
        <p:cNvGrpSpPr/>
        <p:nvPr/>
      </p:nvGrpSpPr>
      <p:grpSpPr>
        <a:xfrm>
          <a:off x="0" y="0"/>
          <a:ext cx="0" cy="0"/>
          <a:chOff x="0" y="0"/>
          <a:chExt cx="0" cy="0"/>
        </a:xfrm>
      </p:grpSpPr>
      <p:sp>
        <p:nvSpPr>
          <p:cNvPr id="79" name="Google Shape;79;p105"/>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05"/>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grpSp>
        <p:nvGrpSpPr>
          <p:cNvPr id="81" name="Google Shape;81;p105"/>
          <p:cNvGrpSpPr/>
          <p:nvPr/>
        </p:nvGrpSpPr>
        <p:grpSpPr>
          <a:xfrm>
            <a:off x="5900799" y="0"/>
            <a:ext cx="6291201" cy="6858000"/>
            <a:chOff x="5900799" y="0"/>
            <a:chExt cx="6291201" cy="6858000"/>
          </a:xfrm>
        </p:grpSpPr>
        <p:pic>
          <p:nvPicPr>
            <p:cNvPr id="82" name="Google Shape;82;p105"/>
            <p:cNvPicPr preferRelativeResize="0"/>
            <p:nvPr/>
          </p:nvPicPr>
          <p:blipFill rotWithShape="1">
            <a:blip r:embed="rId2">
              <a:alphaModFix/>
            </a:blip>
            <a:srcRect b="0" l="0" r="0" t="0"/>
            <a:stretch/>
          </p:blipFill>
          <p:spPr>
            <a:xfrm>
              <a:off x="5900799" y="0"/>
              <a:ext cx="6291201" cy="6858000"/>
            </a:xfrm>
            <a:prstGeom prst="rect">
              <a:avLst/>
            </a:prstGeom>
            <a:noFill/>
            <a:ln>
              <a:noFill/>
            </a:ln>
          </p:spPr>
        </p:pic>
        <p:pic>
          <p:nvPicPr>
            <p:cNvPr id="83" name="Google Shape;83;p105"/>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wo Content">
  <p:cSld name="1_Two Content">
    <p:spTree>
      <p:nvGrpSpPr>
        <p:cNvPr id="84" name="Shape 84"/>
        <p:cNvGrpSpPr/>
        <p:nvPr/>
      </p:nvGrpSpPr>
      <p:grpSpPr>
        <a:xfrm>
          <a:off x="0" y="0"/>
          <a:ext cx="0" cy="0"/>
          <a:chOff x="0" y="0"/>
          <a:chExt cx="0" cy="0"/>
        </a:xfrm>
      </p:grpSpPr>
      <p:sp>
        <p:nvSpPr>
          <p:cNvPr id="85" name="Google Shape;85;p114"/>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p114"/>
          <p:cNvSpPr txBox="1"/>
          <p:nvPr>
            <p:ph idx="1" type="body"/>
          </p:nvPr>
        </p:nvSpPr>
        <p:spPr>
          <a:xfrm>
            <a:off x="786245" y="1834619"/>
            <a:ext cx="3385993" cy="435663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14"/>
          <p:cNvSpPr txBox="1"/>
          <p:nvPr>
            <p:ph idx="2" type="body"/>
          </p:nvPr>
        </p:nvSpPr>
        <p:spPr>
          <a:xfrm>
            <a:off x="4370098" y="1834619"/>
            <a:ext cx="3385993" cy="435663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14"/>
          <p:cNvSpPr txBox="1"/>
          <p:nvPr>
            <p:ph idx="3" type="body"/>
          </p:nvPr>
        </p:nvSpPr>
        <p:spPr>
          <a:xfrm>
            <a:off x="7915851" y="1829022"/>
            <a:ext cx="3385993" cy="435663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33333"/>
              </a:buClr>
              <a:buSzPts val="1800"/>
              <a:buChar char="•"/>
              <a:defRPr/>
            </a:lvl1pPr>
            <a:lvl2pPr indent="-342900" lvl="1" marL="914400" algn="l">
              <a:lnSpc>
                <a:spcPct val="90000"/>
              </a:lnSpc>
              <a:spcBef>
                <a:spcPts val="500"/>
              </a:spcBef>
              <a:spcAft>
                <a:spcPts val="0"/>
              </a:spcAft>
              <a:buClr>
                <a:srgbClr val="333333"/>
              </a:buClr>
              <a:buSzPts val="1800"/>
              <a:buChar char="•"/>
              <a:defRPr/>
            </a:lvl2pPr>
            <a:lvl3pPr indent="-342900" lvl="2" marL="1371600" algn="l">
              <a:lnSpc>
                <a:spcPct val="90000"/>
              </a:lnSpc>
              <a:spcBef>
                <a:spcPts val="500"/>
              </a:spcBef>
              <a:spcAft>
                <a:spcPts val="0"/>
              </a:spcAft>
              <a:buClr>
                <a:srgbClr val="333333"/>
              </a:buClr>
              <a:buSzPts val="1800"/>
              <a:buChar char="•"/>
              <a:defRPr/>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114"/>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90" name="Google Shape;90;p114"/>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14"/>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92" name="Google Shape;92;p114"/>
          <p:cNvGrpSpPr/>
          <p:nvPr/>
        </p:nvGrpSpPr>
        <p:grpSpPr>
          <a:xfrm>
            <a:off x="-1" y="1201"/>
            <a:ext cx="12192001" cy="6856799"/>
            <a:chOff x="-1" y="1201"/>
            <a:chExt cx="12192001" cy="6856799"/>
          </a:xfrm>
        </p:grpSpPr>
        <p:pic>
          <p:nvPicPr>
            <p:cNvPr id="93" name="Google Shape;93;p114"/>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94" name="Google Shape;94;p114"/>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95" name="Google Shape;95;p114"/>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Line Title Subtitle">
  <p:cSld name="1 Line Title Subtitle">
    <p:spTree>
      <p:nvGrpSpPr>
        <p:cNvPr id="96" name="Shape 96"/>
        <p:cNvGrpSpPr/>
        <p:nvPr/>
      </p:nvGrpSpPr>
      <p:grpSpPr>
        <a:xfrm>
          <a:off x="0" y="0"/>
          <a:ext cx="0" cy="0"/>
          <a:chOff x="0" y="0"/>
          <a:chExt cx="0" cy="0"/>
        </a:xfrm>
      </p:grpSpPr>
      <p:sp>
        <p:nvSpPr>
          <p:cNvPr id="97" name="Google Shape;97;p108"/>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98" name="Google Shape;98;p108"/>
          <p:cNvSpPr txBox="1"/>
          <p:nvPr>
            <p:ph type="title"/>
          </p:nvPr>
        </p:nvSpPr>
        <p:spPr>
          <a:xfrm>
            <a:off x="786245" y="209260"/>
            <a:ext cx="10515600" cy="66691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08"/>
          <p:cNvSpPr txBox="1"/>
          <p:nvPr/>
        </p:nvSpPr>
        <p:spPr>
          <a:xfrm>
            <a:off x="9178634" y="6479597"/>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D8D8D"/>
                </a:solidFill>
                <a:latin typeface="Verdana"/>
                <a:ea typeface="Verdana"/>
                <a:cs typeface="Verdana"/>
                <a:sym typeface="Verdana"/>
              </a:rPr>
              <a:t>‹#›</a:t>
            </a:fld>
            <a:endParaRPr b="0" i="0" sz="1200" u="none" cap="none" strike="noStrike">
              <a:solidFill>
                <a:srgbClr val="8D8D8D"/>
              </a:solidFill>
              <a:latin typeface="Verdana"/>
              <a:ea typeface="Verdana"/>
              <a:cs typeface="Verdana"/>
              <a:sym typeface="Verdana"/>
            </a:endParaRPr>
          </a:p>
        </p:txBody>
      </p:sp>
      <p:sp>
        <p:nvSpPr>
          <p:cNvPr id="100" name="Google Shape;100;p108"/>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7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08"/>
          <p:cNvSpPr txBox="1"/>
          <p:nvPr>
            <p:ph idx="1" type="body"/>
          </p:nvPr>
        </p:nvSpPr>
        <p:spPr>
          <a:xfrm>
            <a:off x="788505" y="876177"/>
            <a:ext cx="10515600" cy="113535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1000"/>
              </a:spcBef>
              <a:spcAft>
                <a:spcPts val="0"/>
              </a:spcAft>
              <a:buClr>
                <a:srgbClr val="333333"/>
              </a:buClr>
              <a:buSzPts val="2000"/>
              <a:buNone/>
              <a:defRPr sz="2000"/>
            </a:lvl1pPr>
            <a:lvl2pPr indent="-228600" lvl="1" marL="914400" algn="l">
              <a:lnSpc>
                <a:spcPct val="90000"/>
              </a:lnSpc>
              <a:spcBef>
                <a:spcPts val="500"/>
              </a:spcBef>
              <a:spcAft>
                <a:spcPts val="0"/>
              </a:spcAft>
              <a:buClr>
                <a:srgbClr val="333333"/>
              </a:buClr>
              <a:buSzPts val="1800"/>
              <a:buNone/>
              <a:defRPr sz="1800"/>
            </a:lvl2pPr>
            <a:lvl3pPr indent="-228600" lvl="2" marL="1371600" algn="l">
              <a:lnSpc>
                <a:spcPct val="90000"/>
              </a:lnSpc>
              <a:spcBef>
                <a:spcPts val="500"/>
              </a:spcBef>
              <a:spcAft>
                <a:spcPts val="0"/>
              </a:spcAft>
              <a:buClr>
                <a:srgbClr val="333333"/>
              </a:buClr>
              <a:buSzPts val="1400"/>
              <a:buNone/>
              <a:defRPr sz="1400"/>
            </a:lvl3pPr>
            <a:lvl4pPr indent="-342900" lvl="3" marL="1828800" algn="l">
              <a:lnSpc>
                <a:spcPct val="90000"/>
              </a:lnSpc>
              <a:spcBef>
                <a:spcPts val="500"/>
              </a:spcBef>
              <a:spcAft>
                <a:spcPts val="0"/>
              </a:spcAft>
              <a:buClr>
                <a:srgbClr val="333333"/>
              </a:buClr>
              <a:buSzPts val="1800"/>
              <a:buChar char="•"/>
              <a:defRPr/>
            </a:lvl4pPr>
            <a:lvl5pPr indent="-342900" lvl="4" marL="2286000" algn="l">
              <a:lnSpc>
                <a:spcPct val="90000"/>
              </a:lnSpc>
              <a:spcBef>
                <a:spcPts val="500"/>
              </a:spcBef>
              <a:spcAft>
                <a:spcPts val="0"/>
              </a:spcAft>
              <a:buClr>
                <a:srgbClr val="333333"/>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02" name="Google Shape;102;p108"/>
          <p:cNvGrpSpPr/>
          <p:nvPr/>
        </p:nvGrpSpPr>
        <p:grpSpPr>
          <a:xfrm>
            <a:off x="-1" y="1201"/>
            <a:ext cx="12192001" cy="6856799"/>
            <a:chOff x="-1" y="1201"/>
            <a:chExt cx="12192001" cy="6856799"/>
          </a:xfrm>
        </p:grpSpPr>
        <p:pic>
          <p:nvPicPr>
            <p:cNvPr id="103" name="Google Shape;103;p108"/>
            <p:cNvPicPr preferRelativeResize="0"/>
            <p:nvPr/>
          </p:nvPicPr>
          <p:blipFill rotWithShape="1">
            <a:blip r:embed="rId2">
              <a:alphaModFix/>
            </a:blip>
            <a:srcRect b="0" l="0" r="0" t="0"/>
            <a:stretch/>
          </p:blipFill>
          <p:spPr>
            <a:xfrm>
              <a:off x="9104241" y="6339632"/>
              <a:ext cx="3087759" cy="518368"/>
            </a:xfrm>
            <a:prstGeom prst="rect">
              <a:avLst/>
            </a:prstGeom>
            <a:noFill/>
            <a:ln>
              <a:noFill/>
            </a:ln>
          </p:spPr>
        </p:pic>
        <p:pic>
          <p:nvPicPr>
            <p:cNvPr id="104" name="Google Shape;104;p108"/>
            <p:cNvPicPr preferRelativeResize="0"/>
            <p:nvPr/>
          </p:nvPicPr>
          <p:blipFill rotWithShape="1">
            <a:blip r:embed="rId3">
              <a:alphaModFix/>
            </a:blip>
            <a:srcRect b="0" l="0" r="0" t="0"/>
            <a:stretch/>
          </p:blipFill>
          <p:spPr>
            <a:xfrm>
              <a:off x="11021261" y="6467757"/>
              <a:ext cx="901797" cy="235697"/>
            </a:xfrm>
            <a:prstGeom prst="rect">
              <a:avLst/>
            </a:prstGeom>
            <a:noFill/>
            <a:ln>
              <a:noFill/>
            </a:ln>
          </p:spPr>
        </p:pic>
        <p:pic>
          <p:nvPicPr>
            <p:cNvPr id="105" name="Google Shape;105;p108"/>
            <p:cNvPicPr preferRelativeResize="0"/>
            <p:nvPr/>
          </p:nvPicPr>
          <p:blipFill rotWithShape="1">
            <a:blip r:embed="rId4">
              <a:alphaModFix/>
            </a:blip>
            <a:srcRect b="0" l="0" r="0" t="0"/>
            <a:stretch/>
          </p:blipFill>
          <p:spPr>
            <a:xfrm>
              <a:off x="-1" y="1201"/>
              <a:ext cx="927101" cy="315596"/>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4.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1.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4.xml"/><Relationship Id="rId22" Type="http://schemas.openxmlformats.org/officeDocument/2006/relationships/slideLayout" Target="../slideLayouts/slideLayout56.xml"/><Relationship Id="rId21" Type="http://schemas.openxmlformats.org/officeDocument/2006/relationships/slideLayout" Target="../slideLayouts/slideLayout55.xml"/><Relationship Id="rId24" Type="http://schemas.openxmlformats.org/officeDocument/2006/relationships/slideLayout" Target="../slideLayouts/slideLayout58.xml"/><Relationship Id="rId23" Type="http://schemas.openxmlformats.org/officeDocument/2006/relationships/slideLayout" Target="../slideLayouts/slideLayout57.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26" Type="http://schemas.openxmlformats.org/officeDocument/2006/relationships/slideLayout" Target="../slideLayouts/slideLayout60.xml"/><Relationship Id="rId25" Type="http://schemas.openxmlformats.org/officeDocument/2006/relationships/slideLayout" Target="../slideLayouts/slideLayout59.xml"/><Relationship Id="rId28" Type="http://schemas.openxmlformats.org/officeDocument/2006/relationships/slideLayout" Target="../slideLayouts/slideLayout62.xml"/><Relationship Id="rId27" Type="http://schemas.openxmlformats.org/officeDocument/2006/relationships/slideLayout" Target="../slideLayouts/slideLayout61.xml"/><Relationship Id="rId5" Type="http://schemas.openxmlformats.org/officeDocument/2006/relationships/slideLayout" Target="../slideLayouts/slideLayout39.xml"/><Relationship Id="rId6" Type="http://schemas.openxmlformats.org/officeDocument/2006/relationships/slideLayout" Target="../slideLayouts/slideLayout40.xml"/><Relationship Id="rId29" Type="http://schemas.openxmlformats.org/officeDocument/2006/relationships/slideLayout" Target="../slideLayouts/slideLayout63.xml"/><Relationship Id="rId7" Type="http://schemas.openxmlformats.org/officeDocument/2006/relationships/slideLayout" Target="../slideLayouts/slideLayout41.xml"/><Relationship Id="rId8" Type="http://schemas.openxmlformats.org/officeDocument/2006/relationships/slideLayout" Target="../slideLayouts/slideLayout42.xml"/><Relationship Id="rId31" Type="http://schemas.openxmlformats.org/officeDocument/2006/relationships/slideLayout" Target="../slideLayouts/slideLayout65.xml"/><Relationship Id="rId30" Type="http://schemas.openxmlformats.org/officeDocument/2006/relationships/slideLayout" Target="../slideLayouts/slideLayout64.xml"/><Relationship Id="rId11" Type="http://schemas.openxmlformats.org/officeDocument/2006/relationships/slideLayout" Target="../slideLayouts/slideLayout45.xml"/><Relationship Id="rId33" Type="http://schemas.openxmlformats.org/officeDocument/2006/relationships/slideLayout" Target="../slideLayouts/slideLayout67.xml"/><Relationship Id="rId10" Type="http://schemas.openxmlformats.org/officeDocument/2006/relationships/slideLayout" Target="../slideLayouts/slideLayout44.xml"/><Relationship Id="rId32" Type="http://schemas.openxmlformats.org/officeDocument/2006/relationships/slideLayout" Target="../slideLayouts/slideLayout66.xml"/><Relationship Id="rId13" Type="http://schemas.openxmlformats.org/officeDocument/2006/relationships/slideLayout" Target="../slideLayouts/slideLayout47.xml"/><Relationship Id="rId35" Type="http://schemas.openxmlformats.org/officeDocument/2006/relationships/slideLayout" Target="../slideLayouts/slideLayout69.xml"/><Relationship Id="rId12" Type="http://schemas.openxmlformats.org/officeDocument/2006/relationships/slideLayout" Target="../slideLayouts/slideLayout46.xml"/><Relationship Id="rId34" Type="http://schemas.openxmlformats.org/officeDocument/2006/relationships/slideLayout" Target="../slideLayouts/slideLayout68.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36" Type="http://schemas.openxmlformats.org/officeDocument/2006/relationships/theme" Target="../theme/theme3.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19" Type="http://schemas.openxmlformats.org/officeDocument/2006/relationships/slideLayout" Target="../slideLayouts/slideLayout53.xml"/><Relationship Id="rId1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92"/>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333333"/>
              </a:buClr>
              <a:buSzPts val="3800"/>
              <a:buFont typeface="Verdana"/>
              <a:buNone/>
              <a:defRPr b="0" i="0" sz="3800" u="none" cap="none" strike="noStrike">
                <a:solidFill>
                  <a:srgbClr val="333333"/>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9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333333"/>
              </a:buClr>
              <a:buSzPts val="2800"/>
              <a:buFont typeface="Arial"/>
              <a:buChar char="•"/>
              <a:defRPr b="0" i="0" sz="2800" u="none" cap="none" strike="noStrike">
                <a:solidFill>
                  <a:srgbClr val="333333"/>
                </a:solidFill>
                <a:latin typeface="Verdana"/>
                <a:ea typeface="Verdana"/>
                <a:cs typeface="Verdana"/>
                <a:sym typeface="Verdana"/>
              </a:defRPr>
            </a:lvl1pPr>
            <a:lvl2pPr indent="-381000" lvl="1" marL="914400"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indent="-355600" lvl="2" marL="1371600"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indent="-342900" lvl="3" marL="1828800"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indent="-342900" lvl="4" marL="2286000"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2" name="Google Shape;12;p92"/>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700" u="none" cap="none" strike="noStrike">
                <a:solidFill>
                  <a:srgbClr val="8D8D8D"/>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13" name="Google Shape;13;p92"/>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41" name="Shape 241"/>
        <p:cNvGrpSpPr/>
        <p:nvPr/>
      </p:nvGrpSpPr>
      <p:grpSpPr>
        <a:xfrm>
          <a:off x="0" y="0"/>
          <a:ext cx="0" cy="0"/>
          <a:chOff x="0" y="0"/>
          <a:chExt cx="0" cy="0"/>
        </a:xfrm>
      </p:grpSpPr>
      <p:sp>
        <p:nvSpPr>
          <p:cNvPr id="242" name="Google Shape;242;p95"/>
          <p:cNvSpPr txBox="1"/>
          <p:nvPr>
            <p:ph type="title"/>
          </p:nvPr>
        </p:nvSpPr>
        <p:spPr>
          <a:xfrm>
            <a:off x="629200" y="984967"/>
            <a:ext cx="10962900" cy="1023600"/>
          </a:xfrm>
          <a:prstGeom prst="rect">
            <a:avLst/>
          </a:prstGeom>
          <a:noFill/>
          <a:ln>
            <a:noFill/>
          </a:ln>
        </p:spPr>
        <p:txBody>
          <a:bodyPr anchorCtr="0" anchor="b" bIns="121900" lIns="121900" spcFirstLastPara="1" rIns="121900" wrap="square" tIns="121900">
            <a:noAutofit/>
          </a:bodyPr>
          <a:lstStyle>
            <a:lvl1pPr lvl="0"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9pPr>
          </a:lstStyle>
          <a:p/>
        </p:txBody>
      </p:sp>
      <p:sp>
        <p:nvSpPr>
          <p:cNvPr id="243" name="Google Shape;243;p95"/>
          <p:cNvSpPr txBox="1"/>
          <p:nvPr>
            <p:ph idx="1" type="body"/>
          </p:nvPr>
        </p:nvSpPr>
        <p:spPr>
          <a:xfrm>
            <a:off x="629200" y="2558767"/>
            <a:ext cx="10962900" cy="36135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lt2"/>
              </a:buClr>
              <a:buSzPts val="2400"/>
              <a:buFont typeface="Roboto"/>
              <a:buChar char="●"/>
              <a:defRPr b="0" i="0" sz="2400" u="none" cap="none" strike="noStrike">
                <a:solidFill>
                  <a:schemeClr val="lt2"/>
                </a:solidFill>
                <a:latin typeface="Roboto"/>
                <a:ea typeface="Roboto"/>
                <a:cs typeface="Roboto"/>
                <a:sym typeface="Roboto"/>
              </a:defRPr>
            </a:lvl1pPr>
            <a:lvl2pPr indent="-349250" lvl="1" marL="914400" marR="0" rtl="0" algn="l">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2pPr>
            <a:lvl3pPr indent="-349250" lvl="2" marL="1371600" marR="0" rtl="0" algn="l">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3pPr>
            <a:lvl4pPr indent="-349250" lvl="3" marL="1828800" marR="0" rtl="0" algn="l">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4pPr>
            <a:lvl5pPr indent="-349250" lvl="4" marL="2286000" marR="0" rtl="0" algn="l">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5pPr>
            <a:lvl6pPr indent="-349250" lvl="5" marL="2743200" marR="0" rtl="0" algn="l">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6pPr>
            <a:lvl7pPr indent="-349250" lvl="6" marL="3200400" marR="0" rtl="0" algn="l">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7pPr>
            <a:lvl8pPr indent="-349250" lvl="7" marL="3657600" marR="0" rtl="0" algn="l">
              <a:lnSpc>
                <a:spcPct val="115000"/>
              </a:lnSpc>
              <a:spcBef>
                <a:spcPts val="210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8pPr>
            <a:lvl9pPr indent="-349250" lvl="8" marL="4114800" marR="0" rtl="0" algn="l">
              <a:lnSpc>
                <a:spcPct val="115000"/>
              </a:lnSpc>
              <a:spcBef>
                <a:spcPts val="2100"/>
              </a:spcBef>
              <a:spcAft>
                <a:spcPts val="2100"/>
              </a:spcAft>
              <a:buClr>
                <a:schemeClr val="lt2"/>
              </a:buClr>
              <a:buSzPts val="1900"/>
              <a:buFont typeface="Roboto"/>
              <a:buChar char="■"/>
              <a:defRPr b="0" i="0" sz="1900" u="none" cap="none" strike="noStrike">
                <a:solidFill>
                  <a:schemeClr val="lt2"/>
                </a:solidFill>
                <a:latin typeface="Roboto"/>
                <a:ea typeface="Roboto"/>
                <a:cs typeface="Roboto"/>
                <a:sym typeface="Roboto"/>
              </a:defRPr>
            </a:lvl9pPr>
          </a:lstStyle>
          <a:p/>
        </p:txBody>
      </p:sp>
      <p:sp>
        <p:nvSpPr>
          <p:cNvPr id="244" name="Google Shape;244;p95"/>
          <p:cNvSpPr txBox="1"/>
          <p:nvPr>
            <p:ph idx="12" type="sldNum"/>
          </p:nvPr>
        </p:nvSpPr>
        <p:spPr>
          <a:xfrm>
            <a:off x="11364722" y="6260831"/>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9" name="Shape 299"/>
        <p:cNvGrpSpPr/>
        <p:nvPr/>
      </p:nvGrpSpPr>
      <p:grpSpPr>
        <a:xfrm>
          <a:off x="0" y="0"/>
          <a:ext cx="0" cy="0"/>
          <a:chOff x="0" y="0"/>
          <a:chExt cx="0" cy="0"/>
        </a:xfrm>
      </p:grpSpPr>
      <p:sp>
        <p:nvSpPr>
          <p:cNvPr id="300" name="Google Shape;300;p10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333333"/>
              </a:buClr>
              <a:buSzPts val="3800"/>
              <a:buFont typeface="verdana"/>
              <a:buNone/>
              <a:defRPr b="0" i="0" sz="3800" u="none" cap="none" strike="noStrike">
                <a:solidFill>
                  <a:srgbClr val="333333"/>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1" name="Google Shape;301;p10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333333"/>
              </a:buClr>
              <a:buSzPts val="2800"/>
              <a:buFont typeface="Arial"/>
              <a:buChar char="•"/>
              <a:defRPr b="0" i="0" sz="2800" u="none" cap="none" strike="noStrike">
                <a:solidFill>
                  <a:srgbClr val="333333"/>
                </a:solidFill>
                <a:latin typeface="verdana"/>
                <a:ea typeface="verdana"/>
                <a:cs typeface="verdana"/>
                <a:sym typeface="verdana"/>
              </a:defRPr>
            </a:lvl1pPr>
            <a:lvl2pPr indent="-381000" lvl="1" marL="914400" marR="0" rtl="0" algn="l">
              <a:lnSpc>
                <a:spcPct val="90000"/>
              </a:lnSpc>
              <a:spcBef>
                <a:spcPts val="500"/>
              </a:spcBef>
              <a:spcAft>
                <a:spcPts val="0"/>
              </a:spcAft>
              <a:buClr>
                <a:srgbClr val="333333"/>
              </a:buClr>
              <a:buSzPts val="2400"/>
              <a:buFont typeface="Arial"/>
              <a:buChar char="•"/>
              <a:defRPr b="0" i="0" sz="2400" u="none" cap="none" strike="noStrike">
                <a:solidFill>
                  <a:srgbClr val="333333"/>
                </a:solidFill>
                <a:latin typeface="verdana"/>
                <a:ea typeface="verdana"/>
                <a:cs typeface="verdana"/>
                <a:sym typeface="verdana"/>
              </a:defRPr>
            </a:lvl2pPr>
            <a:lvl3pPr indent="-355600" lvl="2" marL="1371600" marR="0" rtl="0" algn="l">
              <a:lnSpc>
                <a:spcPct val="90000"/>
              </a:lnSpc>
              <a:spcBef>
                <a:spcPts val="500"/>
              </a:spcBef>
              <a:spcAft>
                <a:spcPts val="0"/>
              </a:spcAft>
              <a:buClr>
                <a:srgbClr val="333333"/>
              </a:buClr>
              <a:buSzPts val="2000"/>
              <a:buFont typeface="Arial"/>
              <a:buChar char="•"/>
              <a:defRPr b="0" i="0" sz="2000" u="none" cap="none" strike="noStrike">
                <a:solidFill>
                  <a:srgbClr val="333333"/>
                </a:solidFill>
                <a:latin typeface="verdana"/>
                <a:ea typeface="verdana"/>
                <a:cs typeface="verdana"/>
                <a:sym typeface="verdana"/>
              </a:defRPr>
            </a:lvl3pPr>
            <a:lvl4pPr indent="-342900" lvl="3" marL="1828800"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4pPr>
            <a:lvl5pPr indent="-342900" lvl="4" marL="2286000" marR="0" rtl="0" algn="l">
              <a:lnSpc>
                <a:spcPct val="90000"/>
              </a:lnSpc>
              <a:spcBef>
                <a:spcPts val="500"/>
              </a:spcBef>
              <a:spcAft>
                <a:spcPts val="0"/>
              </a:spcAft>
              <a:buClr>
                <a:srgbClr val="333333"/>
              </a:buClr>
              <a:buSzPts val="1800"/>
              <a:buFont typeface="Arial"/>
              <a:buChar char="•"/>
              <a:defRPr b="0" i="0" sz="1800" u="none" cap="none" strike="noStrike">
                <a:solidFill>
                  <a:srgbClr val="333333"/>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302" name="Google Shape;302;p100"/>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700" u="none" cap="none" strike="noStrike">
                <a:solidFill>
                  <a:srgbClr val="8D8D8D"/>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dana"/>
                <a:ea typeface="Verdana"/>
                <a:cs typeface="Verdana"/>
                <a:sym typeface="Verdana"/>
              </a:defRPr>
            </a:lvl9pPr>
          </a:lstStyle>
          <a:p/>
        </p:txBody>
      </p:sp>
      <p:sp>
        <p:nvSpPr>
          <p:cNvPr id="303" name="Google Shape;303;p100"/>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rgbClr val="8D8D8D"/>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0.xml"/><Relationship Id="rId3" Type="http://schemas.openxmlformats.org/officeDocument/2006/relationships/image" Target="../media/image273.png"/><Relationship Id="rId4" Type="http://schemas.openxmlformats.org/officeDocument/2006/relationships/image" Target="../media/image269.png"/><Relationship Id="rId5" Type="http://schemas.openxmlformats.org/officeDocument/2006/relationships/image" Target="../media/image290.png"/><Relationship Id="rId6" Type="http://schemas.openxmlformats.org/officeDocument/2006/relationships/image" Target="../media/image275.png"/><Relationship Id="rId7" Type="http://schemas.openxmlformats.org/officeDocument/2006/relationships/image" Target="../media/image277.png"/><Relationship Id="rId8" Type="http://schemas.openxmlformats.org/officeDocument/2006/relationships/image" Target="../media/image28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288.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318.jpg"/><Relationship Id="rId4" Type="http://schemas.openxmlformats.org/officeDocument/2006/relationships/image" Target="../media/image256.png"/><Relationship Id="rId5" Type="http://schemas.openxmlformats.org/officeDocument/2006/relationships/image" Target="../media/image6.png"/><Relationship Id="rId6" Type="http://schemas.openxmlformats.org/officeDocument/2006/relationships/image" Target="../media/image2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3.xml"/><Relationship Id="rId3" Type="http://schemas.openxmlformats.org/officeDocument/2006/relationships/image" Target="../media/image305.png"/><Relationship Id="rId4" Type="http://schemas.openxmlformats.org/officeDocument/2006/relationships/image" Target="../media/image281.png"/><Relationship Id="rId9" Type="http://schemas.openxmlformats.org/officeDocument/2006/relationships/image" Target="../media/image289.png"/><Relationship Id="rId5" Type="http://schemas.openxmlformats.org/officeDocument/2006/relationships/image" Target="../media/image278.png"/><Relationship Id="rId6" Type="http://schemas.openxmlformats.org/officeDocument/2006/relationships/image" Target="../media/image280.png"/><Relationship Id="rId7" Type="http://schemas.openxmlformats.org/officeDocument/2006/relationships/image" Target="../media/image286.png"/><Relationship Id="rId8" Type="http://schemas.openxmlformats.org/officeDocument/2006/relationships/image" Target="../media/image282.png"/><Relationship Id="rId11" Type="http://schemas.openxmlformats.org/officeDocument/2006/relationships/image" Target="../media/image287.png"/><Relationship Id="rId10" Type="http://schemas.openxmlformats.org/officeDocument/2006/relationships/image" Target="../media/image285.png"/><Relationship Id="rId13" Type="http://schemas.openxmlformats.org/officeDocument/2006/relationships/image" Target="../media/image302.png"/><Relationship Id="rId12" Type="http://schemas.openxmlformats.org/officeDocument/2006/relationships/image" Target="../media/image29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295.png"/><Relationship Id="rId4" Type="http://schemas.openxmlformats.org/officeDocument/2006/relationships/image" Target="../media/image300.png"/><Relationship Id="rId9" Type="http://schemas.openxmlformats.org/officeDocument/2006/relationships/image" Target="../media/image291.png"/><Relationship Id="rId5" Type="http://schemas.openxmlformats.org/officeDocument/2006/relationships/image" Target="../media/image294.png"/><Relationship Id="rId6" Type="http://schemas.openxmlformats.org/officeDocument/2006/relationships/image" Target="../media/image298.png"/><Relationship Id="rId7" Type="http://schemas.openxmlformats.org/officeDocument/2006/relationships/image" Target="../media/image299.png"/><Relationship Id="rId8" Type="http://schemas.openxmlformats.org/officeDocument/2006/relationships/image" Target="../media/image105.png"/><Relationship Id="rId11" Type="http://schemas.openxmlformats.org/officeDocument/2006/relationships/image" Target="../media/image116.png"/><Relationship Id="rId10" Type="http://schemas.openxmlformats.org/officeDocument/2006/relationships/image" Target="../media/image301.png"/><Relationship Id="rId13" Type="http://schemas.openxmlformats.org/officeDocument/2006/relationships/image" Target="../media/image297.png"/><Relationship Id="rId12" Type="http://schemas.openxmlformats.org/officeDocument/2006/relationships/image" Target="../media/image103.png"/><Relationship Id="rId14" Type="http://schemas.openxmlformats.org/officeDocument/2006/relationships/image" Target="../media/image30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310.jpg"/><Relationship Id="rId4" Type="http://schemas.openxmlformats.org/officeDocument/2006/relationships/image" Target="../media/image256.png"/><Relationship Id="rId5" Type="http://schemas.openxmlformats.org/officeDocument/2006/relationships/image" Target="../media/image6.png"/><Relationship Id="rId6" Type="http://schemas.openxmlformats.org/officeDocument/2006/relationships/image" Target="../media/image23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317.jpg"/><Relationship Id="rId4" Type="http://schemas.openxmlformats.org/officeDocument/2006/relationships/image" Target="../media/image256.png"/><Relationship Id="rId5" Type="http://schemas.openxmlformats.org/officeDocument/2006/relationships/image" Target="../media/image6.png"/><Relationship Id="rId6" Type="http://schemas.openxmlformats.org/officeDocument/2006/relationships/image" Target="../media/image23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309.png"/><Relationship Id="rId4" Type="http://schemas.openxmlformats.org/officeDocument/2006/relationships/image" Target="../media/image308.png"/><Relationship Id="rId9" Type="http://schemas.openxmlformats.org/officeDocument/2006/relationships/image" Target="../media/image307.png"/><Relationship Id="rId5" Type="http://schemas.openxmlformats.org/officeDocument/2006/relationships/image" Target="../media/image321.png"/><Relationship Id="rId6" Type="http://schemas.openxmlformats.org/officeDocument/2006/relationships/image" Target="../media/image304.jpg"/><Relationship Id="rId7" Type="http://schemas.openxmlformats.org/officeDocument/2006/relationships/image" Target="../media/image313.png"/><Relationship Id="rId8" Type="http://schemas.openxmlformats.org/officeDocument/2006/relationships/image" Target="../media/image311.png"/><Relationship Id="rId11" Type="http://schemas.openxmlformats.org/officeDocument/2006/relationships/image" Target="../media/image312.png"/><Relationship Id="rId10" Type="http://schemas.openxmlformats.org/officeDocument/2006/relationships/image" Target="../media/image306.png"/><Relationship Id="rId13" Type="http://schemas.openxmlformats.org/officeDocument/2006/relationships/image" Target="../media/image316.png"/><Relationship Id="rId12" Type="http://schemas.openxmlformats.org/officeDocument/2006/relationships/image" Target="../media/image320.png"/><Relationship Id="rId14" Type="http://schemas.openxmlformats.org/officeDocument/2006/relationships/image" Target="../media/image31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322.jpg"/><Relationship Id="rId4" Type="http://schemas.openxmlformats.org/officeDocument/2006/relationships/image" Target="../media/image287.png"/><Relationship Id="rId9" Type="http://schemas.openxmlformats.org/officeDocument/2006/relationships/image" Target="../media/image324.png"/><Relationship Id="rId5" Type="http://schemas.openxmlformats.org/officeDocument/2006/relationships/image" Target="../media/image292.png"/><Relationship Id="rId6" Type="http://schemas.openxmlformats.org/officeDocument/2006/relationships/image" Target="../media/image302.png"/><Relationship Id="rId7" Type="http://schemas.openxmlformats.org/officeDocument/2006/relationships/image" Target="../media/image323.png"/><Relationship Id="rId8" Type="http://schemas.openxmlformats.org/officeDocument/2006/relationships/image" Target="../media/image3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hyperlink" Target="https://www.mckinsey.com/~/media/McKinsey/Business%20Functions/McKinsey%20Digital/Our%20Insights/Why%20digital%20strategies%20fail/Why-digital-strategies-fail.ashx"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8.jpg"/><Relationship Id="rId4"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39.png"/><Relationship Id="rId5"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2.jpg"/><Relationship Id="rId4" Type="http://schemas.openxmlformats.org/officeDocument/2006/relationships/image" Target="../media/image34.png"/><Relationship Id="rId5"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3.png"/><Relationship Id="rId8" Type="http://schemas.openxmlformats.org/officeDocument/2006/relationships/image" Target="../media/image51.png"/><Relationship Id="rId11" Type="http://schemas.openxmlformats.org/officeDocument/2006/relationships/image" Target="../media/image56.png"/><Relationship Id="rId10" Type="http://schemas.openxmlformats.org/officeDocument/2006/relationships/image" Target="../media/image52.png"/><Relationship Id="rId13" Type="http://schemas.openxmlformats.org/officeDocument/2006/relationships/image" Target="../media/image55.png"/><Relationship Id="rId12" Type="http://schemas.openxmlformats.org/officeDocument/2006/relationships/image" Target="../media/image53.png"/><Relationship Id="rId15" Type="http://schemas.openxmlformats.org/officeDocument/2006/relationships/image" Target="../media/image57.png"/><Relationship Id="rId14" Type="http://schemas.openxmlformats.org/officeDocument/2006/relationships/image" Target="../media/image50.png"/><Relationship Id="rId17" Type="http://schemas.openxmlformats.org/officeDocument/2006/relationships/image" Target="../media/image61.png"/><Relationship Id="rId16"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58.jpg"/><Relationship Id="rId4" Type="http://schemas.openxmlformats.org/officeDocument/2006/relationships/image" Target="../media/image60.png"/><Relationship Id="rId5" Type="http://schemas.openxmlformats.org/officeDocument/2006/relationships/image" Target="../media/image6.png"/><Relationship Id="rId6"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58.jpg"/><Relationship Id="rId4" Type="http://schemas.openxmlformats.org/officeDocument/2006/relationships/image" Target="../media/image60.png"/><Relationship Id="rId5" Type="http://schemas.openxmlformats.org/officeDocument/2006/relationships/image" Target="../media/image6.png"/><Relationship Id="rId6"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77.jpg"/><Relationship Id="rId4" Type="http://schemas.openxmlformats.org/officeDocument/2006/relationships/image" Target="../media/image60.png"/><Relationship Id="rId9" Type="http://schemas.openxmlformats.org/officeDocument/2006/relationships/image" Target="../media/image71.png"/><Relationship Id="rId5" Type="http://schemas.openxmlformats.org/officeDocument/2006/relationships/image" Target="../media/image6.png"/><Relationship Id="rId6" Type="http://schemas.openxmlformats.org/officeDocument/2006/relationships/image" Target="../media/image62.png"/><Relationship Id="rId7" Type="http://schemas.openxmlformats.org/officeDocument/2006/relationships/image" Target="../media/image66.png"/><Relationship Id="rId8" Type="http://schemas.openxmlformats.org/officeDocument/2006/relationships/image" Target="../media/image70.png"/><Relationship Id="rId11" Type="http://schemas.openxmlformats.org/officeDocument/2006/relationships/image" Target="../media/image64.png"/><Relationship Id="rId10" Type="http://schemas.openxmlformats.org/officeDocument/2006/relationships/image" Target="../media/image65.png"/><Relationship Id="rId12" Type="http://schemas.openxmlformats.org/officeDocument/2006/relationships/image" Target="../media/image6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72.png"/><Relationship Id="rId4" Type="http://schemas.openxmlformats.org/officeDocument/2006/relationships/image" Target="../media/image85.png"/><Relationship Id="rId9" Type="http://schemas.openxmlformats.org/officeDocument/2006/relationships/image" Target="../media/image78.png"/><Relationship Id="rId5" Type="http://schemas.openxmlformats.org/officeDocument/2006/relationships/image" Target="../media/image69.png"/><Relationship Id="rId6" Type="http://schemas.openxmlformats.org/officeDocument/2006/relationships/image" Target="../media/image68.png"/><Relationship Id="rId7" Type="http://schemas.openxmlformats.org/officeDocument/2006/relationships/image" Target="../media/image73.png"/><Relationship Id="rId8" Type="http://schemas.openxmlformats.org/officeDocument/2006/relationships/image" Target="../media/image75.png"/><Relationship Id="rId11" Type="http://schemas.openxmlformats.org/officeDocument/2006/relationships/image" Target="../media/image79.png"/><Relationship Id="rId10" Type="http://schemas.openxmlformats.org/officeDocument/2006/relationships/image" Target="../media/image74.png"/><Relationship Id="rId13" Type="http://schemas.openxmlformats.org/officeDocument/2006/relationships/image" Target="../media/image86.png"/><Relationship Id="rId12" Type="http://schemas.openxmlformats.org/officeDocument/2006/relationships/image" Target="../media/image7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8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9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7.xml"/><Relationship Id="rId3"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32.png"/><Relationship Id="rId5" Type="http://schemas.openxmlformats.org/officeDocument/2006/relationships/image" Target="../media/image89.png"/><Relationship Id="rId6" Type="http://schemas.openxmlformats.org/officeDocument/2006/relationships/image" Target="../media/image80.png"/><Relationship Id="rId7" Type="http://schemas.openxmlformats.org/officeDocument/2006/relationships/image" Target="../media/image97.png"/><Relationship Id="rId8" Type="http://schemas.openxmlformats.org/officeDocument/2006/relationships/image" Target="../media/image87.png"/><Relationship Id="rId11" Type="http://schemas.openxmlformats.org/officeDocument/2006/relationships/image" Target="../media/image90.png"/><Relationship Id="rId10" Type="http://schemas.openxmlformats.org/officeDocument/2006/relationships/image" Target="../media/image91.png"/><Relationship Id="rId13" Type="http://schemas.openxmlformats.org/officeDocument/2006/relationships/image" Target="../media/image117.png"/><Relationship Id="rId12" Type="http://schemas.openxmlformats.org/officeDocument/2006/relationships/image" Target="../media/image10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xml"/><Relationship Id="rId3" Type="http://schemas.openxmlformats.org/officeDocument/2006/relationships/image" Target="../media/image88.png"/><Relationship Id="rId4" Type="http://schemas.openxmlformats.org/officeDocument/2006/relationships/image" Target="../media/image93.png"/><Relationship Id="rId5" Type="http://schemas.openxmlformats.org/officeDocument/2006/relationships/image" Target="../media/image8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9.xml"/><Relationship Id="rId3" Type="http://schemas.openxmlformats.org/officeDocument/2006/relationships/image" Target="../media/image94.png"/><Relationship Id="rId4" Type="http://schemas.openxmlformats.org/officeDocument/2006/relationships/image" Target="../media/image92.png"/><Relationship Id="rId5" Type="http://schemas.openxmlformats.org/officeDocument/2006/relationships/image" Target="../media/image9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16.png"/><Relationship Id="rId5" Type="http://schemas.openxmlformats.org/officeDocument/2006/relationships/image" Target="../media/image104.png"/><Relationship Id="rId6" Type="http://schemas.openxmlformats.org/officeDocument/2006/relationships/image" Target="../media/image98.png"/><Relationship Id="rId7" Type="http://schemas.openxmlformats.org/officeDocument/2006/relationships/image" Target="../media/image105.png"/><Relationship Id="rId8" Type="http://schemas.openxmlformats.org/officeDocument/2006/relationships/image" Target="../media/image99.png"/><Relationship Id="rId11" Type="http://schemas.openxmlformats.org/officeDocument/2006/relationships/image" Target="../media/image106.png"/><Relationship Id="rId10" Type="http://schemas.openxmlformats.org/officeDocument/2006/relationships/image" Target="../media/image10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09.png"/><Relationship Id="rId4" Type="http://schemas.openxmlformats.org/officeDocument/2006/relationships/image" Target="../media/image107.png"/><Relationship Id="rId9" Type="http://schemas.openxmlformats.org/officeDocument/2006/relationships/image" Target="../media/image111.png"/><Relationship Id="rId5" Type="http://schemas.openxmlformats.org/officeDocument/2006/relationships/image" Target="../media/image114.png"/><Relationship Id="rId6" Type="http://schemas.openxmlformats.org/officeDocument/2006/relationships/image" Target="../media/image110.jpg"/><Relationship Id="rId7" Type="http://schemas.openxmlformats.org/officeDocument/2006/relationships/image" Target="../media/image115.jpg"/><Relationship Id="rId8" Type="http://schemas.openxmlformats.org/officeDocument/2006/relationships/image" Target="../media/image113.jpg"/><Relationship Id="rId11" Type="http://schemas.openxmlformats.org/officeDocument/2006/relationships/image" Target="../media/image112.png"/><Relationship Id="rId10" Type="http://schemas.openxmlformats.org/officeDocument/2006/relationships/image" Target="../media/image108.png"/><Relationship Id="rId13" Type="http://schemas.openxmlformats.org/officeDocument/2006/relationships/image" Target="../media/image119.png"/><Relationship Id="rId12" Type="http://schemas.openxmlformats.org/officeDocument/2006/relationships/image" Target="../media/image118.jpg"/><Relationship Id="rId15" Type="http://schemas.openxmlformats.org/officeDocument/2006/relationships/image" Target="../media/image131.png"/><Relationship Id="rId14" Type="http://schemas.openxmlformats.org/officeDocument/2006/relationships/image" Target="../media/image1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1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20.png"/><Relationship Id="rId4" Type="http://schemas.openxmlformats.org/officeDocument/2006/relationships/image" Target="../media/image125.png"/><Relationship Id="rId9" Type="http://schemas.openxmlformats.org/officeDocument/2006/relationships/image" Target="../media/image121.png"/><Relationship Id="rId5" Type="http://schemas.openxmlformats.org/officeDocument/2006/relationships/image" Target="../media/image127.png"/><Relationship Id="rId6" Type="http://schemas.openxmlformats.org/officeDocument/2006/relationships/image" Target="../media/image123.png"/><Relationship Id="rId7" Type="http://schemas.openxmlformats.org/officeDocument/2006/relationships/image" Target="../media/image126.png"/><Relationship Id="rId8" Type="http://schemas.openxmlformats.org/officeDocument/2006/relationships/image" Target="../media/image129.png"/><Relationship Id="rId10" Type="http://schemas.openxmlformats.org/officeDocument/2006/relationships/image" Target="../media/image1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hyperlink" Target="http://cloud.tibco.com/" TargetMode="External"/><Relationship Id="rId4" Type="http://schemas.openxmlformats.org/officeDocument/2006/relationships/hyperlink" Target="https://github.com/TIBCOUK/Keys2CloudDecember2019" TargetMode="External"/><Relationship Id="rId9" Type="http://schemas.openxmlformats.org/officeDocument/2006/relationships/image" Target="../media/image130.png"/><Relationship Id="rId5" Type="http://schemas.openxmlformats.org/officeDocument/2006/relationships/hyperlink" Target="https://community.tibco.com/products/tibco-activematrix-businessworks" TargetMode="External"/><Relationship Id="rId6" Type="http://schemas.openxmlformats.org/officeDocument/2006/relationships/hyperlink" Target="https://community.tibco.com/products/tibco-activematrix-businessworks" TargetMode="External"/><Relationship Id="rId7" Type="http://schemas.openxmlformats.org/officeDocument/2006/relationships/hyperlink" Target="https://docs.tibco.com/" TargetMode="External"/><Relationship Id="rId8" Type="http://schemas.openxmlformats.org/officeDocument/2006/relationships/hyperlink" Target="http://www.flogo.io/" TargetMode="External"/><Relationship Id="rId11" Type="http://schemas.openxmlformats.org/officeDocument/2006/relationships/image" Target="../media/image134.png"/><Relationship Id="rId10" Type="http://schemas.openxmlformats.org/officeDocument/2006/relationships/image" Target="../media/image133.png"/><Relationship Id="rId13" Type="http://schemas.openxmlformats.org/officeDocument/2006/relationships/image" Target="../media/image132.png"/><Relationship Id="rId12" Type="http://schemas.openxmlformats.org/officeDocument/2006/relationships/image" Target="../media/image138.png"/><Relationship Id="rId14" Type="http://schemas.openxmlformats.org/officeDocument/2006/relationships/image" Target="../media/image1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hyperlink" Target="https://cloud.tibco.com/" TargetMode="External"/><Relationship Id="rId4" Type="http://schemas.openxmlformats.org/officeDocument/2006/relationships/image" Target="../media/image1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35.png"/><Relationship Id="rId4" Type="http://schemas.openxmlformats.org/officeDocument/2006/relationships/image" Target="../media/image1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15.png"/><Relationship Id="rId4" Type="http://schemas.openxmlformats.org/officeDocument/2006/relationships/image" Target="../media/image1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41.png"/><Relationship Id="rId4" Type="http://schemas.openxmlformats.org/officeDocument/2006/relationships/image" Target="../media/image1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143.png"/><Relationship Id="rId4" Type="http://schemas.openxmlformats.org/officeDocument/2006/relationships/image" Target="../media/image137.png"/><Relationship Id="rId5" Type="http://schemas.openxmlformats.org/officeDocument/2006/relationships/image" Target="../media/image139.png"/><Relationship Id="rId6" Type="http://schemas.openxmlformats.org/officeDocument/2006/relationships/image" Target="../media/image1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149.png"/><Relationship Id="rId4" Type="http://schemas.openxmlformats.org/officeDocument/2006/relationships/image" Target="../media/image1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154.png"/><Relationship Id="rId4" Type="http://schemas.openxmlformats.org/officeDocument/2006/relationships/image" Target="../media/image1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1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1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152.png"/><Relationship Id="rId4" Type="http://schemas.openxmlformats.org/officeDocument/2006/relationships/image" Target="../media/image17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166.png"/><Relationship Id="rId4" Type="http://schemas.openxmlformats.org/officeDocument/2006/relationships/image" Target="../media/image1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159.png"/><Relationship Id="rId4" Type="http://schemas.openxmlformats.org/officeDocument/2006/relationships/image" Target="../media/image1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156.png"/><Relationship Id="rId4" Type="http://schemas.openxmlformats.org/officeDocument/2006/relationships/image" Target="../media/image17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153.png"/><Relationship Id="rId4" Type="http://schemas.openxmlformats.org/officeDocument/2006/relationships/image" Target="../media/image171.png"/><Relationship Id="rId5" Type="http://schemas.openxmlformats.org/officeDocument/2006/relationships/image" Target="../media/image2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1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1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1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169.png"/><Relationship Id="rId4" Type="http://schemas.openxmlformats.org/officeDocument/2006/relationships/image" Target="../media/image18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162.png"/><Relationship Id="rId4" Type="http://schemas.openxmlformats.org/officeDocument/2006/relationships/image" Target="../media/image1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168.png"/><Relationship Id="rId4" Type="http://schemas.openxmlformats.org/officeDocument/2006/relationships/image" Target="../media/image1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173.png"/><Relationship Id="rId4" Type="http://schemas.openxmlformats.org/officeDocument/2006/relationships/image" Target="../media/image1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1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20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165.png"/><Relationship Id="rId4" Type="http://schemas.openxmlformats.org/officeDocument/2006/relationships/image" Target="../media/image19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188.png"/><Relationship Id="rId4" Type="http://schemas.openxmlformats.org/officeDocument/2006/relationships/image" Target="../media/image191.png"/><Relationship Id="rId5" Type="http://schemas.openxmlformats.org/officeDocument/2006/relationships/image" Target="../media/image18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17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18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174.png"/><Relationship Id="rId4" Type="http://schemas.openxmlformats.org/officeDocument/2006/relationships/image" Target="../media/image18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18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185.png"/><Relationship Id="rId4" Type="http://schemas.openxmlformats.org/officeDocument/2006/relationships/image" Target="../media/image1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175.png"/><Relationship Id="rId4" Type="http://schemas.openxmlformats.org/officeDocument/2006/relationships/image" Target="../media/image18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196.png"/><Relationship Id="rId4" Type="http://schemas.openxmlformats.org/officeDocument/2006/relationships/image" Target="../media/image20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190.png"/><Relationship Id="rId4" Type="http://schemas.openxmlformats.org/officeDocument/2006/relationships/image" Target="../media/image189.png"/><Relationship Id="rId5" Type="http://schemas.openxmlformats.org/officeDocument/2006/relationships/image" Target="../media/image19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12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2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18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19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199.png"/><Relationship Id="rId4" Type="http://schemas.openxmlformats.org/officeDocument/2006/relationships/image" Target="../media/image20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201.png"/><Relationship Id="rId4" Type="http://schemas.openxmlformats.org/officeDocument/2006/relationships/image" Target="../media/image20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197.png"/><Relationship Id="rId4" Type="http://schemas.openxmlformats.org/officeDocument/2006/relationships/image" Target="../media/image122.png"/><Relationship Id="rId5" Type="http://schemas.openxmlformats.org/officeDocument/2006/relationships/image" Target="../media/image17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6.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7.xml"/><Relationship Id="rId3" Type="http://schemas.openxmlformats.org/officeDocument/2006/relationships/image" Target="../media/image195.jpg"/><Relationship Id="rId4" Type="http://schemas.openxmlformats.org/officeDocument/2006/relationships/image" Target="../media/image208.jpg"/><Relationship Id="rId9" Type="http://schemas.openxmlformats.org/officeDocument/2006/relationships/image" Target="../media/image206.png"/><Relationship Id="rId5" Type="http://schemas.openxmlformats.org/officeDocument/2006/relationships/image" Target="../media/image205.png"/><Relationship Id="rId6" Type="http://schemas.openxmlformats.org/officeDocument/2006/relationships/image" Target="../media/image194.png"/><Relationship Id="rId7" Type="http://schemas.openxmlformats.org/officeDocument/2006/relationships/image" Target="../media/image207.png"/><Relationship Id="rId8" Type="http://schemas.openxmlformats.org/officeDocument/2006/relationships/image" Target="../media/image213.png"/><Relationship Id="rId11" Type="http://schemas.openxmlformats.org/officeDocument/2006/relationships/image" Target="../media/image216.png"/><Relationship Id="rId10" Type="http://schemas.openxmlformats.org/officeDocument/2006/relationships/image" Target="../media/image202.png"/><Relationship Id="rId12" Type="http://schemas.openxmlformats.org/officeDocument/2006/relationships/image" Target="../media/image21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8.xml"/><Relationship Id="rId3" Type="http://schemas.openxmlformats.org/officeDocument/2006/relationships/image" Target="../media/image217.png"/><Relationship Id="rId4" Type="http://schemas.openxmlformats.org/officeDocument/2006/relationships/image" Target="../media/image210.png"/><Relationship Id="rId9" Type="http://schemas.openxmlformats.org/officeDocument/2006/relationships/image" Target="../media/image207.png"/><Relationship Id="rId5" Type="http://schemas.openxmlformats.org/officeDocument/2006/relationships/image" Target="../media/image218.png"/><Relationship Id="rId6" Type="http://schemas.openxmlformats.org/officeDocument/2006/relationships/image" Target="../media/image211.png"/><Relationship Id="rId7" Type="http://schemas.openxmlformats.org/officeDocument/2006/relationships/image" Target="../media/image219.png"/><Relationship Id="rId8" Type="http://schemas.openxmlformats.org/officeDocument/2006/relationships/image" Target="../media/image194.png"/><Relationship Id="rId10" Type="http://schemas.openxmlformats.org/officeDocument/2006/relationships/image" Target="../media/image21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9.xml"/><Relationship Id="rId3" Type="http://schemas.openxmlformats.org/officeDocument/2006/relationships/image" Target="../media/image221.jpg"/><Relationship Id="rId4" Type="http://schemas.openxmlformats.org/officeDocument/2006/relationships/image" Target="../media/image230.png"/><Relationship Id="rId5" Type="http://schemas.openxmlformats.org/officeDocument/2006/relationships/image" Target="../media/image220.png"/><Relationship Id="rId6" Type="http://schemas.openxmlformats.org/officeDocument/2006/relationships/image" Target="../media/image2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0.xml"/><Relationship Id="rId3" Type="http://schemas.openxmlformats.org/officeDocument/2006/relationships/image" Target="../media/image212.png"/><Relationship Id="rId4" Type="http://schemas.openxmlformats.org/officeDocument/2006/relationships/image" Target="../media/image223.png"/><Relationship Id="rId9" Type="http://schemas.openxmlformats.org/officeDocument/2006/relationships/image" Target="../media/image237.png"/><Relationship Id="rId5" Type="http://schemas.openxmlformats.org/officeDocument/2006/relationships/image" Target="../media/image215.png"/><Relationship Id="rId6" Type="http://schemas.openxmlformats.org/officeDocument/2006/relationships/image" Target="../media/image224.png"/><Relationship Id="rId7" Type="http://schemas.openxmlformats.org/officeDocument/2006/relationships/image" Target="../media/image222.png"/><Relationship Id="rId8" Type="http://schemas.openxmlformats.org/officeDocument/2006/relationships/image" Target="../media/image242.png"/><Relationship Id="rId11" Type="http://schemas.openxmlformats.org/officeDocument/2006/relationships/image" Target="../media/image229.png"/><Relationship Id="rId10" Type="http://schemas.openxmlformats.org/officeDocument/2006/relationships/image" Target="../media/image225.png"/><Relationship Id="rId13" Type="http://schemas.openxmlformats.org/officeDocument/2006/relationships/image" Target="../media/image227.png"/><Relationship Id="rId12" Type="http://schemas.openxmlformats.org/officeDocument/2006/relationships/image" Target="../media/image239.png"/><Relationship Id="rId14" Type="http://schemas.openxmlformats.org/officeDocument/2006/relationships/image" Target="../media/image23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1.xml"/><Relationship Id="rId3" Type="http://schemas.openxmlformats.org/officeDocument/2006/relationships/image" Target="../media/image229.png"/><Relationship Id="rId4" Type="http://schemas.openxmlformats.org/officeDocument/2006/relationships/image" Target="../media/image228.png"/><Relationship Id="rId9" Type="http://schemas.openxmlformats.org/officeDocument/2006/relationships/image" Target="../media/image235.png"/><Relationship Id="rId5" Type="http://schemas.openxmlformats.org/officeDocument/2006/relationships/image" Target="../media/image238.png"/><Relationship Id="rId6" Type="http://schemas.openxmlformats.org/officeDocument/2006/relationships/image" Target="../media/image233.png"/><Relationship Id="rId7" Type="http://schemas.openxmlformats.org/officeDocument/2006/relationships/image" Target="../media/image256.png"/><Relationship Id="rId8" Type="http://schemas.openxmlformats.org/officeDocument/2006/relationships/image" Target="../media/image23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2.xml"/><Relationship Id="rId3" Type="http://schemas.openxmlformats.org/officeDocument/2006/relationships/image" Target="../media/image24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4.xml"/><Relationship Id="rId3" Type="http://schemas.openxmlformats.org/officeDocument/2006/relationships/image" Target="../media/image245.png"/><Relationship Id="rId4" Type="http://schemas.openxmlformats.org/officeDocument/2006/relationships/image" Target="../media/image232.png"/><Relationship Id="rId5" Type="http://schemas.openxmlformats.org/officeDocument/2006/relationships/image" Target="../media/image24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5.xml"/><Relationship Id="rId3" Type="http://schemas.openxmlformats.org/officeDocument/2006/relationships/image" Target="../media/image236.png"/><Relationship Id="rId4" Type="http://schemas.openxmlformats.org/officeDocument/2006/relationships/image" Target="../media/image244.png"/><Relationship Id="rId9" Type="http://schemas.openxmlformats.org/officeDocument/2006/relationships/image" Target="../media/image243.png"/><Relationship Id="rId5" Type="http://schemas.openxmlformats.org/officeDocument/2006/relationships/image" Target="../media/image241.png"/><Relationship Id="rId6" Type="http://schemas.openxmlformats.org/officeDocument/2006/relationships/image" Target="../media/image207.png"/><Relationship Id="rId7" Type="http://schemas.openxmlformats.org/officeDocument/2006/relationships/image" Target="../media/image246.png"/><Relationship Id="rId8" Type="http://schemas.openxmlformats.org/officeDocument/2006/relationships/image" Target="../media/image25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6.xml"/><Relationship Id="rId3" Type="http://schemas.openxmlformats.org/officeDocument/2006/relationships/image" Target="../media/image284.png"/><Relationship Id="rId4" Type="http://schemas.openxmlformats.org/officeDocument/2006/relationships/image" Target="../media/image248.png"/><Relationship Id="rId9" Type="http://schemas.openxmlformats.org/officeDocument/2006/relationships/image" Target="../media/image259.png"/><Relationship Id="rId5" Type="http://schemas.openxmlformats.org/officeDocument/2006/relationships/image" Target="../media/image253.png"/><Relationship Id="rId6" Type="http://schemas.openxmlformats.org/officeDocument/2006/relationships/image" Target="../media/image252.png"/><Relationship Id="rId7" Type="http://schemas.openxmlformats.org/officeDocument/2006/relationships/image" Target="../media/image250.png"/><Relationship Id="rId8" Type="http://schemas.openxmlformats.org/officeDocument/2006/relationships/image" Target="../media/image262.png"/><Relationship Id="rId11" Type="http://schemas.openxmlformats.org/officeDocument/2006/relationships/image" Target="../media/image249.png"/><Relationship Id="rId10" Type="http://schemas.openxmlformats.org/officeDocument/2006/relationships/image" Target="../media/image251.png"/><Relationship Id="rId13" Type="http://schemas.openxmlformats.org/officeDocument/2006/relationships/image" Target="../media/image257.png"/><Relationship Id="rId12" Type="http://schemas.openxmlformats.org/officeDocument/2006/relationships/image" Target="../media/image254.png"/><Relationship Id="rId15" Type="http://schemas.openxmlformats.org/officeDocument/2006/relationships/image" Target="../media/image268.png"/><Relationship Id="rId14" Type="http://schemas.openxmlformats.org/officeDocument/2006/relationships/image" Target="../media/image243.png"/><Relationship Id="rId17" Type="http://schemas.openxmlformats.org/officeDocument/2006/relationships/image" Target="../media/image266.png"/><Relationship Id="rId16" Type="http://schemas.openxmlformats.org/officeDocument/2006/relationships/image" Target="../media/image276.png"/><Relationship Id="rId18" Type="http://schemas.openxmlformats.org/officeDocument/2006/relationships/image" Target="../media/image27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7.xml"/><Relationship Id="rId3" Type="http://schemas.openxmlformats.org/officeDocument/2006/relationships/image" Target="../media/image255.png"/><Relationship Id="rId4" Type="http://schemas.openxmlformats.org/officeDocument/2006/relationships/image" Target="../media/image260.png"/><Relationship Id="rId5" Type="http://schemas.openxmlformats.org/officeDocument/2006/relationships/image" Target="../media/image263.png"/><Relationship Id="rId6" Type="http://schemas.openxmlformats.org/officeDocument/2006/relationships/image" Target="../media/image26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8.xml"/><Relationship Id="rId3" Type="http://schemas.openxmlformats.org/officeDocument/2006/relationships/image" Target="../media/image258.png"/><Relationship Id="rId4" Type="http://schemas.openxmlformats.org/officeDocument/2006/relationships/image" Target="../media/image261.png"/><Relationship Id="rId9" Type="http://schemas.openxmlformats.org/officeDocument/2006/relationships/image" Target="../media/image246.png"/><Relationship Id="rId5" Type="http://schemas.openxmlformats.org/officeDocument/2006/relationships/image" Target="../media/image267.png"/><Relationship Id="rId6" Type="http://schemas.openxmlformats.org/officeDocument/2006/relationships/image" Target="../media/image271.png"/><Relationship Id="rId7" Type="http://schemas.openxmlformats.org/officeDocument/2006/relationships/image" Target="../media/image269.png"/><Relationship Id="rId8" Type="http://schemas.openxmlformats.org/officeDocument/2006/relationships/image" Target="../media/image90.png"/><Relationship Id="rId10" Type="http://schemas.openxmlformats.org/officeDocument/2006/relationships/image" Target="../media/image27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9.xml"/><Relationship Id="rId3" Type="http://schemas.openxmlformats.org/officeDocument/2006/relationships/image" Target="../media/image293.png"/><Relationship Id="rId4" Type="http://schemas.openxmlformats.org/officeDocument/2006/relationships/image" Target="../media/image272.png"/><Relationship Id="rId5" Type="http://schemas.openxmlformats.org/officeDocument/2006/relationships/image" Target="../media/image32.png"/><Relationship Id="rId6" Type="http://schemas.openxmlformats.org/officeDocument/2006/relationships/image" Target="../media/image274.png"/><Relationship Id="rId7" Type="http://schemas.openxmlformats.org/officeDocument/2006/relationships/image" Target="../media/image29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1"/>
          <p:cNvSpPr txBox="1"/>
          <p:nvPr>
            <p:ph idx="1" type="body"/>
          </p:nvPr>
        </p:nvSpPr>
        <p:spPr>
          <a:xfrm>
            <a:off x="865479" y="4380756"/>
            <a:ext cx="5348287" cy="33496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400"/>
              <a:buNone/>
            </a:pPr>
            <a:r>
              <a:rPr lang="en-US"/>
              <a:t>December 10</a:t>
            </a:r>
            <a:r>
              <a:rPr baseline="30000" lang="en-US"/>
              <a:t>th</a:t>
            </a:r>
            <a:r>
              <a:rPr lang="en-US"/>
              <a:t> 2019</a:t>
            </a:r>
            <a:endParaRPr/>
          </a:p>
        </p:txBody>
      </p:sp>
      <p:sp>
        <p:nvSpPr>
          <p:cNvPr id="702" name="Google Shape;702;p1"/>
          <p:cNvSpPr txBox="1"/>
          <p:nvPr>
            <p:ph type="title"/>
          </p:nvPr>
        </p:nvSpPr>
        <p:spPr>
          <a:xfrm>
            <a:off x="859568" y="3694638"/>
            <a:ext cx="5341497" cy="68302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Verdana"/>
              <a:buNone/>
            </a:pPr>
            <a:r>
              <a:rPr lang="en-US"/>
              <a:t>TIBCO Cloud Workshop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10"/>
          <p:cNvSpPr txBox="1"/>
          <p:nvPr/>
        </p:nvSpPr>
        <p:spPr>
          <a:xfrm>
            <a:off x="1595437" y="1971676"/>
            <a:ext cx="9001125" cy="1200329"/>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Verdana"/>
                <a:ea typeface="Verdana"/>
                <a:cs typeface="Verdana"/>
                <a:sym typeface="Verdana"/>
              </a:rPr>
              <a:t>Customer Challenge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Verdana"/>
                <a:ea typeface="Verdana"/>
                <a:cs typeface="Verdana"/>
                <a:sym typeface="Verdana"/>
              </a:rPr>
              <a:t>How Do You Create &amp; Accelerate Value in the Digital World </a:t>
            </a:r>
            <a:endParaRPr b="0" i="0" sz="1400" u="none" cap="none" strike="noStrike">
              <a:solidFill>
                <a:srgbClr val="000000"/>
              </a:solidFill>
              <a:latin typeface="Arial"/>
              <a:ea typeface="Arial"/>
              <a:cs typeface="Arial"/>
              <a:sym typeface="Arial"/>
            </a:endParaRPr>
          </a:p>
        </p:txBody>
      </p:sp>
      <p:sp>
        <p:nvSpPr>
          <p:cNvPr id="787" name="Google Shape;787;p10"/>
          <p:cNvSpPr txBox="1"/>
          <p:nvPr/>
        </p:nvSpPr>
        <p:spPr>
          <a:xfrm>
            <a:off x="1595437" y="3195756"/>
            <a:ext cx="9001125" cy="11988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Verdana"/>
                <a:ea typeface="Verdana"/>
                <a:cs typeface="Verdana"/>
                <a:sym typeface="Verdana"/>
              </a:rPr>
              <a:t>TIBCO’s Value To Our Customers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Delivering Connected Intelligence through our Digital Business Platform</a:t>
            </a:r>
            <a:endParaRPr b="0" i="0" sz="1400" u="none" cap="none" strike="noStrike">
              <a:solidFill>
                <a:srgbClr val="000000"/>
              </a:solidFill>
              <a:latin typeface="Arial"/>
              <a:ea typeface="Arial"/>
              <a:cs typeface="Arial"/>
              <a:sym typeface="Arial"/>
            </a:endParaRPr>
          </a:p>
        </p:txBody>
      </p:sp>
      <p:sp>
        <p:nvSpPr>
          <p:cNvPr id="788" name="Google Shape;788;p10"/>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2" name="Shape 3022"/>
        <p:cNvGrpSpPr/>
        <p:nvPr/>
      </p:nvGrpSpPr>
      <p:grpSpPr>
        <a:xfrm>
          <a:off x="0" y="0"/>
          <a:ext cx="0" cy="0"/>
          <a:chOff x="0" y="0"/>
          <a:chExt cx="0" cy="0"/>
        </a:xfrm>
      </p:grpSpPr>
      <p:sp>
        <p:nvSpPr>
          <p:cNvPr id="3023" name="Google Shape;3023;g6c30f14632_1_244"/>
          <p:cNvSpPr txBox="1"/>
          <p:nvPr>
            <p:ph idx="4294967295" type="title"/>
          </p:nvPr>
        </p:nvSpPr>
        <p:spPr>
          <a:xfrm>
            <a:off x="931651" y="2951751"/>
            <a:ext cx="10328700" cy="987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6"/>
              </a:buClr>
              <a:buSzPts val="2400"/>
              <a:buNone/>
            </a:pPr>
            <a:r>
              <a:rPr lang="en-US">
                <a:solidFill>
                  <a:srgbClr val="16A9D4"/>
                </a:solidFill>
              </a:rPr>
              <a:t>Key New Features</a:t>
            </a:r>
            <a:endParaRPr>
              <a:solidFill>
                <a:srgbClr val="16A9D4"/>
              </a:solidFill>
            </a:endParaRPr>
          </a:p>
          <a:p>
            <a:pPr indent="0" lvl="0" marL="0" rtl="0" algn="ctr">
              <a:lnSpc>
                <a:spcPct val="90000"/>
              </a:lnSpc>
              <a:spcBef>
                <a:spcPts val="0"/>
              </a:spcBef>
              <a:spcAft>
                <a:spcPts val="0"/>
              </a:spcAft>
              <a:buClr>
                <a:schemeClr val="accent6"/>
              </a:buClr>
              <a:buSzPts val="2400"/>
              <a:buNone/>
            </a:pPr>
            <a:r>
              <a:rPr lang="en-US">
                <a:solidFill>
                  <a:srgbClr val="16A9D4"/>
                </a:solidFill>
              </a:rPr>
              <a:t>TIBCO Cloud Integration - Connect</a:t>
            </a:r>
            <a:endParaRPr baseline="30000" sz="3200">
              <a:solidFill>
                <a:srgbClr val="16A9D4"/>
              </a:solidFill>
              <a:latin typeface="Verdana"/>
              <a:ea typeface="Verdana"/>
              <a:cs typeface="Verdana"/>
              <a:sym typeface="Verdana"/>
            </a:endParaRPr>
          </a:p>
        </p:txBody>
      </p:sp>
      <p:sp>
        <p:nvSpPr>
          <p:cNvPr id="3024" name="Google Shape;3024;g6c30f14632_1_244"/>
          <p:cNvSpPr txBox="1"/>
          <p:nvPr/>
        </p:nvSpPr>
        <p:spPr>
          <a:xfrm>
            <a:off x="2290892" y="1753751"/>
            <a:ext cx="2422500" cy="893100"/>
          </a:xfrm>
          <a:prstGeom prst="rect">
            <a:avLst/>
          </a:prstGeom>
          <a:noFill/>
          <a:ln>
            <a:noFill/>
          </a:ln>
        </p:spPr>
        <p:txBody>
          <a:bodyPr anchorCtr="0" anchor="t" bIns="45700" lIns="91400" spcFirstLastPara="1" rIns="91400"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Verdana"/>
                <a:ea typeface="Verdana"/>
                <a:cs typeface="Verdana"/>
                <a:sym typeface="Verdana"/>
              </a:rPr>
              <a:t>Dynamic Conditional Mappings</a:t>
            </a:r>
            <a:endParaRPr b="1" i="0" sz="1600" u="none" cap="none" strike="noStrike">
              <a:solidFill>
                <a:srgbClr val="000000"/>
              </a:solidFill>
              <a:latin typeface="Verdana"/>
              <a:ea typeface="Verdana"/>
              <a:cs typeface="Verdana"/>
              <a:sym typeface="Verdana"/>
            </a:endParaRPr>
          </a:p>
        </p:txBody>
      </p:sp>
      <p:sp>
        <p:nvSpPr>
          <p:cNvPr id="3025" name="Google Shape;3025;g6c30f14632_1_244"/>
          <p:cNvSpPr txBox="1"/>
          <p:nvPr/>
        </p:nvSpPr>
        <p:spPr>
          <a:xfrm>
            <a:off x="6436569" y="1810352"/>
            <a:ext cx="3501300" cy="510300"/>
          </a:xfrm>
          <a:prstGeom prst="rect">
            <a:avLst/>
          </a:prstGeom>
          <a:noFill/>
          <a:ln>
            <a:noFill/>
          </a:ln>
        </p:spPr>
        <p:txBody>
          <a:bodyPr anchorCtr="0" anchor="t" bIns="45700" lIns="91400" spcFirstLastPara="1" rIns="91400"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Verdana"/>
                <a:ea typeface="Verdana"/>
                <a:cs typeface="Verdana"/>
                <a:sym typeface="Verdana"/>
              </a:rPr>
              <a:t>New Function</a:t>
            </a:r>
            <a:endParaRPr b="1" i="0" sz="1600" u="none" cap="none" strike="noStrike">
              <a:solidFill>
                <a:srgbClr val="000000"/>
              </a:solidFill>
              <a:latin typeface="Verdana"/>
              <a:ea typeface="Verdana"/>
              <a:cs typeface="Verdana"/>
              <a:sym typeface="Verdana"/>
            </a:endParaRPr>
          </a:p>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Verdana"/>
                <a:ea typeface="Verdana"/>
                <a:cs typeface="Verdana"/>
                <a:sym typeface="Verdana"/>
              </a:rPr>
              <a:t>“IsFieldSet”</a:t>
            </a:r>
            <a:endParaRPr b="1" i="0" sz="1600" u="none" cap="none" strike="noStrike">
              <a:solidFill>
                <a:srgbClr val="000000"/>
              </a:solidFill>
              <a:latin typeface="Verdana"/>
              <a:ea typeface="Verdana"/>
              <a:cs typeface="Verdana"/>
              <a:sym typeface="Verdana"/>
            </a:endParaRPr>
          </a:p>
          <a:p>
            <a:pPr indent="0" lvl="0" marL="0" marR="0" rtl="0" algn="ctr">
              <a:lnSpc>
                <a:spcPct val="90000"/>
              </a:lnSpc>
              <a:spcBef>
                <a:spcPts val="0"/>
              </a:spcBef>
              <a:spcAft>
                <a:spcPts val="0"/>
              </a:spcAft>
              <a:buClr>
                <a:srgbClr val="000000"/>
              </a:buClr>
              <a:buSzPts val="1600"/>
              <a:buFont typeface="Arial"/>
              <a:buNone/>
            </a:pPr>
            <a:r>
              <a:t/>
            </a:r>
            <a:endParaRPr b="1" i="0" sz="1600" u="none" cap="none" strike="noStrike">
              <a:solidFill>
                <a:srgbClr val="000000"/>
              </a:solidFill>
              <a:latin typeface="Verdana"/>
              <a:ea typeface="Verdana"/>
              <a:cs typeface="Verdana"/>
              <a:sym typeface="Verdana"/>
            </a:endParaRPr>
          </a:p>
        </p:txBody>
      </p:sp>
      <p:sp>
        <p:nvSpPr>
          <p:cNvPr id="3026" name="Google Shape;3026;g6c30f14632_1_244"/>
          <p:cNvSpPr txBox="1"/>
          <p:nvPr/>
        </p:nvSpPr>
        <p:spPr>
          <a:xfrm>
            <a:off x="4944400" y="5583908"/>
            <a:ext cx="2303100" cy="893100"/>
          </a:xfrm>
          <a:prstGeom prst="rect">
            <a:avLst/>
          </a:prstGeom>
          <a:noFill/>
          <a:ln>
            <a:noFill/>
          </a:ln>
        </p:spPr>
        <p:txBody>
          <a:bodyPr anchorCtr="0" anchor="t" bIns="45700" lIns="91400" spcFirstLastPara="1" rIns="91400"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Verdana"/>
                <a:ea typeface="Verdana"/>
                <a:cs typeface="Verdana"/>
                <a:sym typeface="Verdana"/>
              </a:rPr>
              <a:t>Quickbooks Online</a:t>
            </a:r>
            <a:endParaRPr b="1" i="0" sz="1600" u="none" cap="none" strike="noStrike">
              <a:solidFill>
                <a:srgbClr val="000000"/>
              </a:solidFill>
              <a:latin typeface="Verdana"/>
              <a:ea typeface="Verdana"/>
              <a:cs typeface="Verdana"/>
              <a:sym typeface="Verdana"/>
            </a:endParaRPr>
          </a:p>
        </p:txBody>
      </p:sp>
      <p:cxnSp>
        <p:nvCxnSpPr>
          <p:cNvPr id="3027" name="Google Shape;3027;g6c30f14632_1_244"/>
          <p:cNvCxnSpPr/>
          <p:nvPr/>
        </p:nvCxnSpPr>
        <p:spPr>
          <a:xfrm>
            <a:off x="1134300" y="2799351"/>
            <a:ext cx="9923100" cy="0"/>
          </a:xfrm>
          <a:prstGeom prst="straightConnector1">
            <a:avLst/>
          </a:prstGeom>
          <a:noFill/>
          <a:ln cap="flat" cmpd="sng" w="38100">
            <a:solidFill>
              <a:srgbClr val="16A9D4"/>
            </a:solidFill>
            <a:prstDash val="solid"/>
            <a:round/>
            <a:headEnd len="sm" w="sm" type="none"/>
            <a:tailEnd len="sm" w="sm" type="none"/>
          </a:ln>
        </p:spPr>
      </p:cxnSp>
      <p:cxnSp>
        <p:nvCxnSpPr>
          <p:cNvPr id="3028" name="Google Shape;3028;g6c30f14632_1_244"/>
          <p:cNvCxnSpPr/>
          <p:nvPr/>
        </p:nvCxnSpPr>
        <p:spPr>
          <a:xfrm>
            <a:off x="1133700" y="4032100"/>
            <a:ext cx="9924300" cy="0"/>
          </a:xfrm>
          <a:prstGeom prst="straightConnector1">
            <a:avLst/>
          </a:prstGeom>
          <a:noFill/>
          <a:ln cap="flat" cmpd="sng" w="38100">
            <a:solidFill>
              <a:srgbClr val="16A9D4"/>
            </a:solidFill>
            <a:prstDash val="solid"/>
            <a:round/>
            <a:headEnd len="sm" w="sm" type="none"/>
            <a:tailEnd len="sm" w="sm" type="none"/>
          </a:ln>
        </p:spPr>
      </p:cxnSp>
      <p:sp>
        <p:nvSpPr>
          <p:cNvPr id="3029" name="Google Shape;3029;g6c30f14632_1_244"/>
          <p:cNvSpPr txBox="1"/>
          <p:nvPr>
            <p:ph idx="11" type="ftr"/>
          </p:nvPr>
        </p:nvSpPr>
        <p:spPr>
          <a:xfrm>
            <a:off x="0" y="6492900"/>
            <a:ext cx="2545500" cy="365100"/>
          </a:xfrm>
          <a:prstGeom prst="rect">
            <a:avLst/>
          </a:prstGeom>
          <a:noFill/>
          <a:ln>
            <a:noFill/>
          </a:ln>
        </p:spPr>
        <p:txBody>
          <a:bodyPr anchorCtr="0" anchor="ctr" bIns="34250" lIns="68550" spcFirstLastPara="1" rIns="68550" wrap="square" tIns="34250">
            <a:noAutofit/>
          </a:bodyPr>
          <a:lstStyle/>
          <a:p>
            <a:pPr indent="0" lvl="0" marL="0" rtl="0" algn="ctr">
              <a:lnSpc>
                <a:spcPct val="100000"/>
              </a:lnSpc>
              <a:spcBef>
                <a:spcPts val="0"/>
              </a:spcBef>
              <a:spcAft>
                <a:spcPts val="0"/>
              </a:spcAft>
              <a:buSzPts val="1100"/>
              <a:buNone/>
            </a:pPr>
            <a:r>
              <a:t/>
            </a:r>
            <a:endParaRPr>
              <a:solidFill>
                <a:srgbClr val="8D8D8D"/>
              </a:solidFill>
              <a:latin typeface="Verdana"/>
              <a:ea typeface="Verdana"/>
              <a:cs typeface="Verdana"/>
              <a:sym typeface="Verdana"/>
            </a:endParaRPr>
          </a:p>
          <a:p>
            <a:pPr indent="0" lvl="0" marL="0" rtl="0" algn="ctr">
              <a:lnSpc>
                <a:spcPct val="100000"/>
              </a:lnSpc>
              <a:spcBef>
                <a:spcPts val="0"/>
              </a:spcBef>
              <a:spcAft>
                <a:spcPts val="0"/>
              </a:spcAft>
              <a:buSzPts val="1100"/>
              <a:buNone/>
            </a:pPr>
            <a:r>
              <a:rPr lang="en-US">
                <a:solidFill>
                  <a:srgbClr val="8D8D8D"/>
                </a:solidFill>
                <a:latin typeface="Verdana"/>
                <a:ea typeface="Verdana"/>
                <a:cs typeface="Verdana"/>
                <a:sym typeface="Verdana"/>
              </a:rPr>
              <a:t>© Copyright 2000-201</a:t>
            </a:r>
            <a:r>
              <a:rPr lang="en-US">
                <a:latin typeface="Verdana"/>
                <a:ea typeface="Verdana"/>
                <a:cs typeface="Verdana"/>
                <a:sym typeface="Verdana"/>
              </a:rPr>
              <a:t>9</a:t>
            </a:r>
            <a:r>
              <a:rPr lang="en-US">
                <a:solidFill>
                  <a:srgbClr val="8D8D8D"/>
                </a:solidFill>
                <a:latin typeface="Verdana"/>
                <a:ea typeface="Verdana"/>
                <a:cs typeface="Verdana"/>
                <a:sym typeface="Verdana"/>
              </a:rPr>
              <a:t> TIBCO Software Inc.       </a:t>
            </a:r>
            <a:endParaRPr/>
          </a:p>
          <a:p>
            <a:pPr indent="0" lvl="0" marL="0" rtl="0" algn="ctr">
              <a:lnSpc>
                <a:spcPct val="100000"/>
              </a:lnSpc>
              <a:spcBef>
                <a:spcPts val="0"/>
              </a:spcBef>
              <a:spcAft>
                <a:spcPts val="0"/>
              </a:spcAft>
              <a:buSzPts val="1100"/>
              <a:buNone/>
            </a:pPr>
            <a:r>
              <a:t/>
            </a:r>
            <a:endParaRPr>
              <a:solidFill>
                <a:srgbClr val="8D8D8D"/>
              </a:solidFill>
              <a:latin typeface="Calibri"/>
              <a:ea typeface="Calibri"/>
              <a:cs typeface="Calibri"/>
              <a:sym typeface="Calibri"/>
            </a:endParaRPr>
          </a:p>
        </p:txBody>
      </p:sp>
      <p:sp>
        <p:nvSpPr>
          <p:cNvPr id="3030" name="Google Shape;3030;g6c30f14632_1_244"/>
          <p:cNvSpPr txBox="1"/>
          <p:nvPr>
            <p:ph idx="12" type="sldNum"/>
          </p:nvPr>
        </p:nvSpPr>
        <p:spPr>
          <a:xfrm>
            <a:off x="-4" y="6483371"/>
            <a:ext cx="509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US"/>
              <a:t>‹#›</a:t>
            </a:fld>
            <a:endParaRPr/>
          </a:p>
        </p:txBody>
      </p:sp>
      <p:pic>
        <p:nvPicPr>
          <p:cNvPr id="3031" name="Google Shape;3031;g6c30f14632_1_244"/>
          <p:cNvPicPr preferRelativeResize="0"/>
          <p:nvPr/>
        </p:nvPicPr>
        <p:blipFill rotWithShape="1">
          <a:blip r:embed="rId3">
            <a:alphaModFix/>
          </a:blip>
          <a:srcRect b="0" l="0" r="0" t="0"/>
          <a:stretch/>
        </p:blipFill>
        <p:spPr>
          <a:xfrm>
            <a:off x="7610907" y="582084"/>
            <a:ext cx="1152525" cy="1152525"/>
          </a:xfrm>
          <a:prstGeom prst="rect">
            <a:avLst/>
          </a:prstGeom>
          <a:noFill/>
          <a:ln>
            <a:noFill/>
          </a:ln>
        </p:spPr>
      </p:pic>
      <p:pic>
        <p:nvPicPr>
          <p:cNvPr id="3032" name="Google Shape;3032;g6c30f14632_1_244"/>
          <p:cNvPicPr preferRelativeResize="0"/>
          <p:nvPr/>
        </p:nvPicPr>
        <p:blipFill rotWithShape="1">
          <a:blip r:embed="rId4">
            <a:alphaModFix/>
          </a:blip>
          <a:srcRect b="0" l="0" r="0" t="0"/>
          <a:stretch/>
        </p:blipFill>
        <p:spPr>
          <a:xfrm>
            <a:off x="2965158" y="582093"/>
            <a:ext cx="1073889" cy="1077900"/>
          </a:xfrm>
          <a:prstGeom prst="rect">
            <a:avLst/>
          </a:prstGeom>
          <a:noFill/>
          <a:ln>
            <a:noFill/>
          </a:ln>
        </p:spPr>
      </p:pic>
      <p:pic>
        <p:nvPicPr>
          <p:cNvPr id="3033" name="Google Shape;3033;g6c30f14632_1_244"/>
          <p:cNvPicPr preferRelativeResize="0"/>
          <p:nvPr/>
        </p:nvPicPr>
        <p:blipFill rotWithShape="1">
          <a:blip r:embed="rId5">
            <a:alphaModFix/>
          </a:blip>
          <a:srcRect b="0" l="0" r="0" t="0"/>
          <a:stretch/>
        </p:blipFill>
        <p:spPr>
          <a:xfrm>
            <a:off x="5519738" y="4329796"/>
            <a:ext cx="1152525" cy="1152525"/>
          </a:xfrm>
          <a:prstGeom prst="rect">
            <a:avLst/>
          </a:prstGeom>
          <a:noFill/>
          <a:ln>
            <a:noFill/>
          </a:ln>
        </p:spPr>
      </p:pic>
      <p:pic>
        <p:nvPicPr>
          <p:cNvPr id="3034" name="Google Shape;3034;g6c30f14632_1_244"/>
          <p:cNvPicPr preferRelativeResize="0"/>
          <p:nvPr/>
        </p:nvPicPr>
        <p:blipFill rotWithShape="1">
          <a:blip r:embed="rId6">
            <a:alphaModFix/>
          </a:blip>
          <a:srcRect b="0" l="0" r="0" t="0"/>
          <a:stretch/>
        </p:blipFill>
        <p:spPr>
          <a:xfrm>
            <a:off x="11264767" y="97536"/>
            <a:ext cx="927231" cy="893200"/>
          </a:xfrm>
          <a:prstGeom prst="rect">
            <a:avLst/>
          </a:prstGeom>
          <a:noFill/>
          <a:ln>
            <a:noFill/>
          </a:ln>
        </p:spPr>
      </p:pic>
      <p:sp>
        <p:nvSpPr>
          <p:cNvPr id="3035" name="Google Shape;3035;g6c30f14632_1_244"/>
          <p:cNvSpPr txBox="1"/>
          <p:nvPr/>
        </p:nvSpPr>
        <p:spPr>
          <a:xfrm>
            <a:off x="990767" y="5580108"/>
            <a:ext cx="2690700" cy="697500"/>
          </a:xfrm>
          <a:prstGeom prst="rect">
            <a:avLst/>
          </a:prstGeom>
          <a:noFill/>
          <a:ln>
            <a:noFill/>
          </a:ln>
        </p:spPr>
        <p:txBody>
          <a:bodyPr anchorCtr="0" anchor="t" bIns="60925" lIns="121900" spcFirstLastPara="1" rIns="121900" wrap="square" tIns="60925">
            <a:no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Verdana"/>
                <a:ea typeface="Verdana"/>
                <a:cs typeface="Verdana"/>
                <a:sym typeface="Verdana"/>
              </a:rPr>
              <a:t>REST Web Services Connector Update</a:t>
            </a:r>
            <a:endParaRPr b="1" i="0" sz="1600" u="none" cap="none" strike="noStrike">
              <a:solidFill>
                <a:srgbClr val="000000"/>
              </a:solidFill>
              <a:latin typeface="Verdana"/>
              <a:ea typeface="Verdana"/>
              <a:cs typeface="Verdana"/>
              <a:sym typeface="Verdana"/>
            </a:endParaRPr>
          </a:p>
        </p:txBody>
      </p:sp>
      <p:pic>
        <p:nvPicPr>
          <p:cNvPr id="3036" name="Google Shape;3036;g6c30f14632_1_244"/>
          <p:cNvPicPr preferRelativeResize="0"/>
          <p:nvPr/>
        </p:nvPicPr>
        <p:blipFill rotWithShape="1">
          <a:blip r:embed="rId7">
            <a:alphaModFix/>
          </a:blip>
          <a:srcRect b="0" l="0" r="0" t="0"/>
          <a:stretch/>
        </p:blipFill>
        <p:spPr>
          <a:xfrm>
            <a:off x="1759900" y="4329807"/>
            <a:ext cx="1152533" cy="1152504"/>
          </a:xfrm>
          <a:prstGeom prst="rect">
            <a:avLst/>
          </a:prstGeom>
          <a:noFill/>
          <a:ln>
            <a:noFill/>
          </a:ln>
        </p:spPr>
      </p:pic>
      <p:pic>
        <p:nvPicPr>
          <p:cNvPr id="3037" name="Google Shape;3037;g6c30f14632_1_244"/>
          <p:cNvPicPr preferRelativeResize="0"/>
          <p:nvPr/>
        </p:nvPicPr>
        <p:blipFill rotWithShape="1">
          <a:blip r:embed="rId8">
            <a:alphaModFix/>
          </a:blip>
          <a:srcRect b="0" l="0" r="0" t="0"/>
          <a:stretch/>
        </p:blipFill>
        <p:spPr>
          <a:xfrm>
            <a:off x="8819443" y="4329809"/>
            <a:ext cx="2230126" cy="1152500"/>
          </a:xfrm>
          <a:prstGeom prst="rect">
            <a:avLst/>
          </a:prstGeom>
          <a:noFill/>
          <a:ln>
            <a:noFill/>
          </a:ln>
        </p:spPr>
      </p:pic>
      <p:sp>
        <p:nvSpPr>
          <p:cNvPr id="3038" name="Google Shape;3038;g6c30f14632_1_244"/>
          <p:cNvSpPr txBox="1"/>
          <p:nvPr/>
        </p:nvSpPr>
        <p:spPr>
          <a:xfrm>
            <a:off x="8369600" y="5580108"/>
            <a:ext cx="3273900" cy="697500"/>
          </a:xfrm>
          <a:prstGeom prst="rect">
            <a:avLst/>
          </a:prstGeom>
          <a:noFill/>
          <a:ln>
            <a:noFill/>
          </a:ln>
        </p:spPr>
        <p:txBody>
          <a:bodyPr anchorCtr="0" anchor="t" bIns="60925" lIns="121900" spcFirstLastPara="1" rIns="121900" wrap="square" tIns="60925">
            <a:noAutofit/>
          </a:bodyPr>
          <a:lstStyle/>
          <a:p>
            <a:pPr indent="0" lvl="0" marL="0" marR="0" rtl="0" algn="ctr">
              <a:lnSpc>
                <a:spcPct val="90000"/>
              </a:lnSpc>
              <a:spcBef>
                <a:spcPts val="0"/>
              </a:spcBef>
              <a:spcAft>
                <a:spcPts val="0"/>
              </a:spcAft>
              <a:buClr>
                <a:srgbClr val="000000"/>
              </a:buClr>
              <a:buSzPts val="1600"/>
              <a:buFont typeface="Arial"/>
              <a:buNone/>
            </a:pPr>
            <a:r>
              <a:rPr b="1" i="0" lang="en-US" sz="1600" u="none" cap="none" strike="noStrike">
                <a:solidFill>
                  <a:srgbClr val="000000"/>
                </a:solidFill>
                <a:latin typeface="Verdana"/>
                <a:ea typeface="Verdana"/>
                <a:cs typeface="Verdana"/>
                <a:sym typeface="Verdana"/>
              </a:rPr>
              <a:t>CRM / CDS Multi-Factor Auth Connector Update</a:t>
            </a:r>
            <a:endParaRPr b="0" i="0" sz="2400" u="none" cap="none" strike="noStrike">
              <a:solidFill>
                <a:srgbClr val="000000"/>
              </a:solidFill>
              <a:latin typeface="Verdana"/>
              <a:ea typeface="Verdana"/>
              <a:cs typeface="Verdana"/>
              <a:sym typeface="Verdana"/>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2" name="Shape 3042"/>
        <p:cNvGrpSpPr/>
        <p:nvPr/>
      </p:nvGrpSpPr>
      <p:grpSpPr>
        <a:xfrm>
          <a:off x="0" y="0"/>
          <a:ext cx="0" cy="0"/>
          <a:chOff x="0" y="0"/>
          <a:chExt cx="0" cy="0"/>
        </a:xfrm>
      </p:grpSpPr>
      <p:sp>
        <p:nvSpPr>
          <p:cNvPr id="3043" name="Google Shape;3043;p84"/>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t/>
            </a:r>
            <a:endParaRPr/>
          </a:p>
        </p:txBody>
      </p:sp>
      <p:pic>
        <p:nvPicPr>
          <p:cNvPr id="3044" name="Google Shape;3044;p84"/>
          <p:cNvPicPr preferRelativeResize="0"/>
          <p:nvPr/>
        </p:nvPicPr>
        <p:blipFill rotWithShape="1">
          <a:blip r:embed="rId3">
            <a:alphaModFix/>
          </a:blip>
          <a:srcRect b="0" l="0" r="0" t="0"/>
          <a:stretch/>
        </p:blipFill>
        <p:spPr>
          <a:xfrm>
            <a:off x="1" y="-30718"/>
            <a:ext cx="12192000" cy="6888718"/>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9" name="Shape 3049"/>
        <p:cNvGrpSpPr/>
        <p:nvPr/>
      </p:nvGrpSpPr>
      <p:grpSpPr>
        <a:xfrm>
          <a:off x="0" y="0"/>
          <a:ext cx="0" cy="0"/>
          <a:chOff x="0" y="0"/>
          <a:chExt cx="0" cy="0"/>
        </a:xfrm>
      </p:grpSpPr>
      <p:pic>
        <p:nvPicPr>
          <p:cNvPr id="3050" name="Google Shape;3050;p85"/>
          <p:cNvPicPr preferRelativeResize="0"/>
          <p:nvPr/>
        </p:nvPicPr>
        <p:blipFill rotWithShape="1">
          <a:blip r:embed="rId3">
            <a:alphaModFix/>
          </a:blip>
          <a:srcRect b="0" l="0" r="0" t="0"/>
          <a:stretch/>
        </p:blipFill>
        <p:spPr>
          <a:xfrm>
            <a:off x="-11836" y="1"/>
            <a:ext cx="12203836" cy="6857999"/>
          </a:xfrm>
          <a:prstGeom prst="rect">
            <a:avLst/>
          </a:prstGeom>
          <a:noFill/>
          <a:ln>
            <a:noFill/>
          </a:ln>
        </p:spPr>
      </p:pic>
      <p:sp>
        <p:nvSpPr>
          <p:cNvPr id="3051" name="Google Shape;3051;p85"/>
          <p:cNvSpPr/>
          <p:nvPr/>
        </p:nvSpPr>
        <p:spPr>
          <a:xfrm>
            <a:off x="25682" y="-290419"/>
            <a:ext cx="12192000" cy="6858000"/>
          </a:xfrm>
          <a:prstGeom prst="rect">
            <a:avLst/>
          </a:prstGeom>
          <a:solidFill>
            <a:srgbClr val="000000">
              <a:alpha val="619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75"/>
              <a:buFont typeface="Arial"/>
              <a:buNone/>
            </a:pPr>
            <a:r>
              <a:t/>
            </a:r>
            <a:endParaRPr b="0" i="0" sz="975" u="none" cap="none" strike="noStrike">
              <a:solidFill>
                <a:srgbClr val="FFFFFF"/>
              </a:solidFill>
              <a:latin typeface="Verdana"/>
              <a:ea typeface="Verdana"/>
              <a:cs typeface="Verdana"/>
              <a:sym typeface="Verdana"/>
            </a:endParaRPr>
          </a:p>
        </p:txBody>
      </p:sp>
      <p:sp>
        <p:nvSpPr>
          <p:cNvPr id="3052" name="Google Shape;3052;p85"/>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solidFill>
                  <a:schemeClr val="lt1"/>
                </a:solidFill>
              </a:rPr>
              <a:t>In the current economy cloud and SaaS </a:t>
            </a:r>
            <a:br>
              <a:rPr lang="en-US">
                <a:solidFill>
                  <a:schemeClr val="lt1"/>
                </a:solidFill>
              </a:rPr>
            </a:br>
            <a:r>
              <a:rPr lang="en-US">
                <a:solidFill>
                  <a:schemeClr val="lt1"/>
                </a:solidFill>
              </a:rPr>
              <a:t>are key.</a:t>
            </a:r>
            <a:endParaRPr/>
          </a:p>
        </p:txBody>
      </p:sp>
      <p:grpSp>
        <p:nvGrpSpPr>
          <p:cNvPr id="3053" name="Google Shape;3053;p85"/>
          <p:cNvGrpSpPr/>
          <p:nvPr/>
        </p:nvGrpSpPr>
        <p:grpSpPr>
          <a:xfrm>
            <a:off x="1413684" y="1379349"/>
            <a:ext cx="9607577" cy="4612882"/>
            <a:chOff x="1413684" y="783979"/>
            <a:chExt cx="10509374" cy="5208252"/>
          </a:xfrm>
        </p:grpSpPr>
        <p:grpSp>
          <p:nvGrpSpPr>
            <p:cNvPr id="3054" name="Google Shape;3054;p85"/>
            <p:cNvGrpSpPr/>
            <p:nvPr/>
          </p:nvGrpSpPr>
          <p:grpSpPr>
            <a:xfrm>
              <a:off x="1413684" y="4659807"/>
              <a:ext cx="5087100" cy="1332424"/>
              <a:chOff x="368719" y="2151683"/>
              <a:chExt cx="5087100" cy="1332424"/>
            </a:xfrm>
          </p:grpSpPr>
          <p:sp>
            <p:nvSpPr>
              <p:cNvPr id="3055" name="Google Shape;3055;p85"/>
              <p:cNvSpPr txBox="1"/>
              <p:nvPr/>
            </p:nvSpPr>
            <p:spPr>
              <a:xfrm>
                <a:off x="470160" y="2151683"/>
                <a:ext cx="4480500" cy="5487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AAE3B"/>
                  </a:buClr>
                  <a:buSzPts val="1800"/>
                  <a:buFont typeface="Arial"/>
                  <a:buNone/>
                </a:pPr>
                <a:r>
                  <a:rPr b="1" i="0" lang="en-US" sz="1800" u="none" cap="none" strike="noStrike">
                    <a:solidFill>
                      <a:srgbClr val="FAAE3B"/>
                    </a:solidFill>
                    <a:latin typeface="Verdana"/>
                    <a:ea typeface="Verdana"/>
                    <a:cs typeface="Verdana"/>
                    <a:sym typeface="Verdana"/>
                  </a:rPr>
                  <a:t>Cloud transition is a requirement for digital transformation</a:t>
                </a:r>
                <a:endParaRPr b="0" i="0" sz="1800" u="none" cap="none" strike="noStrike">
                  <a:solidFill>
                    <a:schemeClr val="dk1"/>
                  </a:solidFill>
                  <a:latin typeface="Verdana"/>
                  <a:ea typeface="Verdana"/>
                  <a:cs typeface="Verdana"/>
                  <a:sym typeface="Verdana"/>
                </a:endParaRPr>
              </a:p>
            </p:txBody>
          </p:sp>
          <p:sp>
            <p:nvSpPr>
              <p:cNvPr id="3056" name="Google Shape;3056;p85"/>
              <p:cNvSpPr/>
              <p:nvPr/>
            </p:nvSpPr>
            <p:spPr>
              <a:xfrm>
                <a:off x="368719" y="2790207"/>
                <a:ext cx="5087100" cy="69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Verdana"/>
                  <a:buNone/>
                </a:pPr>
                <a:r>
                  <a:rPr b="0" i="1" lang="en-US" sz="1400" u="none" cap="none" strike="noStrike">
                    <a:solidFill>
                      <a:srgbClr val="FFFFFF"/>
                    </a:solidFill>
                    <a:latin typeface="Verdana"/>
                    <a:ea typeface="Verdana"/>
                    <a:cs typeface="Verdana"/>
                    <a:sym typeface="Verdana"/>
                  </a:rPr>
                  <a:t>Cloud is more than just a technology transformation driver — it's a business transformation accelerator</a:t>
                </a:r>
                <a:endParaRPr b="0" i="0" sz="1800" u="none" cap="none" strike="noStrike">
                  <a:solidFill>
                    <a:srgbClr val="FFFFFF"/>
                  </a:solidFill>
                  <a:latin typeface="Verdana"/>
                  <a:ea typeface="Verdana"/>
                  <a:cs typeface="Verdana"/>
                  <a:sym typeface="Verdana"/>
                </a:endParaRPr>
              </a:p>
              <a:p>
                <a:pPr indent="0" lvl="0" marL="0" marR="0" rtl="0" algn="l">
                  <a:lnSpc>
                    <a:spcPct val="100000"/>
                  </a:lnSpc>
                  <a:spcBef>
                    <a:spcPts val="0"/>
                  </a:spcBef>
                  <a:spcAft>
                    <a:spcPts val="0"/>
                  </a:spcAft>
                  <a:buClr>
                    <a:schemeClr val="dk1"/>
                  </a:buClr>
                  <a:buSzPts val="400"/>
                  <a:buFont typeface="Verdana"/>
                  <a:buNone/>
                </a:pPr>
                <a:r>
                  <a:t/>
                </a:r>
                <a:endParaRPr b="0" i="0" sz="400" u="none" cap="none" strike="noStrike">
                  <a:solidFill>
                    <a:srgbClr val="FFFFFF"/>
                  </a:solidFill>
                  <a:latin typeface="Verdana"/>
                  <a:ea typeface="Verdana"/>
                  <a:cs typeface="Verdana"/>
                  <a:sym typeface="Verdana"/>
                </a:endParaRPr>
              </a:p>
              <a:p>
                <a:pPr indent="0" lvl="0" marL="0" marR="0" rtl="0" algn="l">
                  <a:lnSpc>
                    <a:spcPct val="100000"/>
                  </a:lnSpc>
                  <a:spcBef>
                    <a:spcPts val="0"/>
                  </a:spcBef>
                  <a:spcAft>
                    <a:spcPts val="0"/>
                  </a:spcAft>
                  <a:buClr>
                    <a:schemeClr val="dk1"/>
                  </a:buClr>
                  <a:buSzPts val="1100"/>
                  <a:buFont typeface="Verdana"/>
                  <a:buNone/>
                </a:pPr>
                <a:r>
                  <a:rPr b="0" i="0" lang="en-US" sz="1100" u="none" cap="none" strike="noStrike">
                    <a:solidFill>
                      <a:srgbClr val="FFFFFF"/>
                    </a:solidFill>
                    <a:latin typeface="Verdana"/>
                    <a:ea typeface="Verdana"/>
                    <a:cs typeface="Verdana"/>
                    <a:sym typeface="Verdana"/>
                  </a:rPr>
                  <a:t>Cloud Powers The New Connected Economy — Forrester</a:t>
                </a:r>
                <a:endParaRPr b="0" i="0" sz="1800" u="none" cap="none" strike="noStrike">
                  <a:solidFill>
                    <a:srgbClr val="FFFFFF"/>
                  </a:solidFill>
                  <a:latin typeface="Verdana"/>
                  <a:ea typeface="Verdana"/>
                  <a:cs typeface="Verdana"/>
                  <a:sym typeface="Verdana"/>
                </a:endParaRPr>
              </a:p>
            </p:txBody>
          </p:sp>
        </p:grpSp>
        <p:grpSp>
          <p:nvGrpSpPr>
            <p:cNvPr id="3057" name="Google Shape;3057;p85"/>
            <p:cNvGrpSpPr/>
            <p:nvPr/>
          </p:nvGrpSpPr>
          <p:grpSpPr>
            <a:xfrm>
              <a:off x="4101271" y="2770269"/>
              <a:ext cx="4799026" cy="1335484"/>
              <a:chOff x="5893219" y="2151664"/>
              <a:chExt cx="4799026" cy="1335484"/>
            </a:xfrm>
          </p:grpSpPr>
          <p:sp>
            <p:nvSpPr>
              <p:cNvPr id="3058" name="Google Shape;3058;p85"/>
              <p:cNvSpPr txBox="1"/>
              <p:nvPr/>
            </p:nvSpPr>
            <p:spPr>
              <a:xfrm>
                <a:off x="5977443" y="2151664"/>
                <a:ext cx="3658542" cy="5487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A8D4"/>
                  </a:buClr>
                  <a:buSzPts val="1800"/>
                  <a:buFont typeface="Arial"/>
                  <a:buNone/>
                </a:pPr>
                <a:r>
                  <a:rPr b="1" i="0" lang="en-US" sz="1800" u="none" cap="none" strike="noStrike">
                    <a:solidFill>
                      <a:srgbClr val="00A8D4"/>
                    </a:solidFill>
                    <a:latin typeface="Verdana"/>
                    <a:ea typeface="Verdana"/>
                    <a:cs typeface="Verdana"/>
                    <a:sym typeface="Verdana"/>
                  </a:rPr>
                  <a:t>The rate of cloud adoption is increasing</a:t>
                </a:r>
                <a:endParaRPr b="1" i="0" sz="1800" u="none" cap="none" strike="noStrike">
                  <a:solidFill>
                    <a:srgbClr val="00A8D4"/>
                  </a:solidFill>
                  <a:latin typeface="Verdana"/>
                  <a:ea typeface="Verdana"/>
                  <a:cs typeface="Verdana"/>
                  <a:sym typeface="Verdana"/>
                </a:endParaRPr>
              </a:p>
            </p:txBody>
          </p:sp>
          <p:sp>
            <p:nvSpPr>
              <p:cNvPr id="3059" name="Google Shape;3059;p85"/>
              <p:cNvSpPr/>
              <p:nvPr/>
            </p:nvSpPr>
            <p:spPr>
              <a:xfrm>
                <a:off x="5893219" y="2799248"/>
                <a:ext cx="4799026" cy="68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CAF2"/>
                  </a:buClr>
                  <a:buSzPts val="1400"/>
                  <a:buFont typeface="Verdana"/>
                  <a:buNone/>
                </a:pPr>
                <a:r>
                  <a:rPr b="0" i="1" lang="en-US" sz="1400" u="none" cap="none" strike="noStrike">
                    <a:solidFill>
                      <a:srgbClr val="FFFFFF"/>
                    </a:solidFill>
                    <a:latin typeface="Verdana"/>
                    <a:ea typeface="Verdana"/>
                    <a:cs typeface="Verdana"/>
                    <a:sym typeface="Verdana"/>
                  </a:rPr>
                  <a:t>70% of all software, services, and technology spend by 2020 will be cloud based</a:t>
                </a:r>
                <a:endParaRPr b="0" i="0" sz="1800" u="none" cap="none" strike="noStrike">
                  <a:solidFill>
                    <a:srgbClr val="FFFFFF"/>
                  </a:solidFill>
                  <a:latin typeface="Verdana"/>
                  <a:ea typeface="Verdana"/>
                  <a:cs typeface="Verdana"/>
                  <a:sym typeface="Verdana"/>
                </a:endParaRPr>
              </a:p>
              <a:p>
                <a:pPr indent="0" lvl="0" marL="0" marR="0" rtl="0" algn="l">
                  <a:lnSpc>
                    <a:spcPct val="100000"/>
                  </a:lnSpc>
                  <a:spcBef>
                    <a:spcPts val="0"/>
                  </a:spcBef>
                  <a:spcAft>
                    <a:spcPts val="0"/>
                  </a:spcAft>
                  <a:buClr>
                    <a:schemeClr val="dk1"/>
                  </a:buClr>
                  <a:buSzPts val="400"/>
                  <a:buFont typeface="Verdana"/>
                  <a:buNone/>
                </a:pPr>
                <a:r>
                  <a:t/>
                </a:r>
                <a:endParaRPr b="0" i="1" sz="400" u="none" cap="none" strike="noStrike">
                  <a:solidFill>
                    <a:srgbClr val="FFFFFF"/>
                  </a:solidFill>
                  <a:latin typeface="Verdana"/>
                  <a:ea typeface="Verdana"/>
                  <a:cs typeface="Verdana"/>
                  <a:sym typeface="Verdana"/>
                </a:endParaRPr>
              </a:p>
              <a:p>
                <a:pPr indent="0" lvl="0" marL="0" marR="0" rtl="0" algn="l">
                  <a:lnSpc>
                    <a:spcPct val="100000"/>
                  </a:lnSpc>
                  <a:spcBef>
                    <a:spcPts val="0"/>
                  </a:spcBef>
                  <a:spcAft>
                    <a:spcPts val="0"/>
                  </a:spcAft>
                  <a:buClr>
                    <a:srgbClr val="CCCAF2"/>
                  </a:buClr>
                  <a:buSzPts val="1100"/>
                  <a:buFont typeface="Verdana"/>
                  <a:buNone/>
                </a:pPr>
                <a:r>
                  <a:rPr b="0" i="0" lang="en-US" sz="1100" u="none" cap="none" strike="noStrike">
                    <a:solidFill>
                      <a:srgbClr val="FFFFFF"/>
                    </a:solidFill>
                    <a:latin typeface="Verdana"/>
                    <a:ea typeface="Verdana"/>
                    <a:cs typeface="Verdana"/>
                    <a:sym typeface="Verdana"/>
                  </a:rPr>
                  <a:t>FutureScape — IDC</a:t>
                </a:r>
                <a:endParaRPr b="0" i="0" sz="1800" u="none" cap="none" strike="noStrike">
                  <a:solidFill>
                    <a:srgbClr val="FFFFFF"/>
                  </a:solidFill>
                  <a:latin typeface="Verdana"/>
                  <a:ea typeface="Verdana"/>
                  <a:cs typeface="Verdana"/>
                  <a:sym typeface="Verdana"/>
                </a:endParaRPr>
              </a:p>
            </p:txBody>
          </p:sp>
        </p:grpSp>
        <p:grpSp>
          <p:nvGrpSpPr>
            <p:cNvPr id="3060" name="Google Shape;3060;p85"/>
            <p:cNvGrpSpPr/>
            <p:nvPr/>
          </p:nvGrpSpPr>
          <p:grpSpPr>
            <a:xfrm>
              <a:off x="6751958" y="783979"/>
              <a:ext cx="5171100" cy="1501690"/>
              <a:chOff x="3510444" y="4999021"/>
              <a:chExt cx="5171100" cy="1501690"/>
            </a:xfrm>
          </p:grpSpPr>
          <p:sp>
            <p:nvSpPr>
              <p:cNvPr id="3061" name="Google Shape;3061;p85"/>
              <p:cNvSpPr txBox="1"/>
              <p:nvPr/>
            </p:nvSpPr>
            <p:spPr>
              <a:xfrm>
                <a:off x="3594668" y="4999021"/>
                <a:ext cx="4480500" cy="5487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5FE6C9"/>
                  </a:buClr>
                  <a:buSzPts val="1800"/>
                  <a:buFont typeface="Arial"/>
                  <a:buNone/>
                </a:pPr>
                <a:r>
                  <a:rPr b="1" i="0" lang="en-US" sz="1800" u="none" cap="none" strike="noStrike">
                    <a:solidFill>
                      <a:srgbClr val="5FE6C9"/>
                    </a:solidFill>
                    <a:latin typeface="Verdana"/>
                    <a:ea typeface="Verdana"/>
                    <a:cs typeface="Verdana"/>
                    <a:sym typeface="Verdana"/>
                  </a:rPr>
                  <a:t>The opportunity to tap cloud to take digital leadership is now</a:t>
                </a:r>
                <a:endParaRPr b="0" i="0" sz="1800" u="none" cap="none" strike="noStrike">
                  <a:solidFill>
                    <a:schemeClr val="dk1"/>
                  </a:solidFill>
                  <a:latin typeface="Verdana"/>
                  <a:ea typeface="Verdana"/>
                  <a:cs typeface="Verdana"/>
                  <a:sym typeface="Verdana"/>
                </a:endParaRPr>
              </a:p>
            </p:txBody>
          </p:sp>
          <p:sp>
            <p:nvSpPr>
              <p:cNvPr id="3062" name="Google Shape;3062;p85"/>
              <p:cNvSpPr/>
              <p:nvPr/>
            </p:nvSpPr>
            <p:spPr>
              <a:xfrm>
                <a:off x="3510444" y="5619011"/>
                <a:ext cx="5171100" cy="88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Verdana"/>
                  <a:buNone/>
                </a:pPr>
                <a:r>
                  <a:rPr b="0" i="1" lang="en-US" sz="1400" u="none" cap="none" strike="noStrike">
                    <a:solidFill>
                      <a:srgbClr val="FFFFFF"/>
                    </a:solidFill>
                    <a:latin typeface="Verdana"/>
                    <a:ea typeface="Verdana"/>
                    <a:cs typeface="Verdana"/>
                    <a:sym typeface="Verdana"/>
                  </a:rPr>
                  <a:t>Everything from systems to processes to support models is ripe for digital transformation. It's time to jump on the cloud</a:t>
                </a:r>
                <a:br>
                  <a:rPr b="0" i="1" lang="en-US" sz="1400" u="none" cap="none" strike="noStrike">
                    <a:solidFill>
                      <a:srgbClr val="FFFFFF"/>
                    </a:solidFill>
                    <a:latin typeface="Verdana"/>
                    <a:ea typeface="Verdana"/>
                    <a:cs typeface="Verdana"/>
                    <a:sym typeface="Verdana"/>
                  </a:rPr>
                </a:br>
                <a:br>
                  <a:rPr b="0" i="0" lang="en-US" sz="400" u="none" cap="none" strike="noStrike">
                    <a:solidFill>
                      <a:srgbClr val="FFFFFF"/>
                    </a:solidFill>
                    <a:latin typeface="Verdana"/>
                    <a:ea typeface="Verdana"/>
                    <a:cs typeface="Verdana"/>
                    <a:sym typeface="Verdana"/>
                  </a:rPr>
                </a:br>
                <a:r>
                  <a:rPr b="0" i="0" lang="en-US" sz="1100" u="none" cap="none" strike="noStrike">
                    <a:solidFill>
                      <a:srgbClr val="FFFFFF"/>
                    </a:solidFill>
                    <a:latin typeface="Verdana"/>
                    <a:ea typeface="Verdana"/>
                    <a:cs typeface="Verdana"/>
                    <a:sym typeface="Verdana"/>
                  </a:rPr>
                  <a:t>The top Emerging technologies to watch 2017 to 2021 — Forrester</a:t>
                </a:r>
                <a:endParaRPr b="0" i="0" sz="1800" u="none" cap="none" strike="noStrike">
                  <a:solidFill>
                    <a:srgbClr val="FFFFFF"/>
                  </a:solidFill>
                  <a:latin typeface="Verdana"/>
                  <a:ea typeface="Verdana"/>
                  <a:cs typeface="Verdana"/>
                  <a:sym typeface="Verdana"/>
                </a:endParaRPr>
              </a:p>
            </p:txBody>
          </p:sp>
        </p:grpSp>
      </p:grpSp>
      <p:grpSp>
        <p:nvGrpSpPr>
          <p:cNvPr id="3063" name="Google Shape;3063;p85"/>
          <p:cNvGrpSpPr/>
          <p:nvPr/>
        </p:nvGrpSpPr>
        <p:grpSpPr>
          <a:xfrm>
            <a:off x="-1" y="1201"/>
            <a:ext cx="12192001" cy="6856799"/>
            <a:chOff x="-1" y="1201"/>
            <a:chExt cx="12192001" cy="6856799"/>
          </a:xfrm>
        </p:grpSpPr>
        <p:pic>
          <p:nvPicPr>
            <p:cNvPr id="3064" name="Google Shape;3064;p85"/>
            <p:cNvPicPr preferRelativeResize="0"/>
            <p:nvPr/>
          </p:nvPicPr>
          <p:blipFill rotWithShape="1">
            <a:blip r:embed="rId4">
              <a:alphaModFix/>
            </a:blip>
            <a:srcRect b="0" l="0" r="0" t="0"/>
            <a:stretch/>
          </p:blipFill>
          <p:spPr>
            <a:xfrm>
              <a:off x="9104241" y="6339632"/>
              <a:ext cx="3087759" cy="518368"/>
            </a:xfrm>
            <a:prstGeom prst="rect">
              <a:avLst/>
            </a:prstGeom>
            <a:noFill/>
            <a:ln>
              <a:noFill/>
            </a:ln>
          </p:spPr>
        </p:pic>
        <p:pic>
          <p:nvPicPr>
            <p:cNvPr id="3065" name="Google Shape;3065;p85"/>
            <p:cNvPicPr preferRelativeResize="0"/>
            <p:nvPr/>
          </p:nvPicPr>
          <p:blipFill rotWithShape="1">
            <a:blip r:embed="rId5">
              <a:alphaModFix/>
            </a:blip>
            <a:srcRect b="0" l="0" r="0" t="0"/>
            <a:stretch/>
          </p:blipFill>
          <p:spPr>
            <a:xfrm>
              <a:off x="11021261" y="6467757"/>
              <a:ext cx="901797" cy="235697"/>
            </a:xfrm>
            <a:prstGeom prst="rect">
              <a:avLst/>
            </a:prstGeom>
            <a:noFill/>
            <a:ln>
              <a:noFill/>
            </a:ln>
          </p:spPr>
        </p:pic>
        <p:pic>
          <p:nvPicPr>
            <p:cNvPr id="3066" name="Google Shape;3066;p85"/>
            <p:cNvPicPr preferRelativeResize="0"/>
            <p:nvPr/>
          </p:nvPicPr>
          <p:blipFill rotWithShape="1">
            <a:blip r:embed="rId6">
              <a:alphaModFix/>
            </a:blip>
            <a:srcRect b="0" l="0" r="0" t="0"/>
            <a:stretch/>
          </p:blipFill>
          <p:spPr>
            <a:xfrm>
              <a:off x="-1" y="1201"/>
              <a:ext cx="927101" cy="315596"/>
            </a:xfrm>
            <a:prstGeom prst="rect">
              <a:avLst/>
            </a:prstGeom>
            <a:noFill/>
            <a:ln>
              <a:noFill/>
            </a:ln>
          </p:spPr>
        </p:pic>
      </p:grpSp>
      <p:sp>
        <p:nvSpPr>
          <p:cNvPr id="3067" name="Google Shape;3067;p85"/>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2" name="Shape 3072"/>
        <p:cNvGrpSpPr/>
        <p:nvPr/>
      </p:nvGrpSpPr>
      <p:grpSpPr>
        <a:xfrm>
          <a:off x="0" y="0"/>
          <a:ext cx="0" cy="0"/>
          <a:chOff x="0" y="0"/>
          <a:chExt cx="0" cy="0"/>
        </a:xfrm>
      </p:grpSpPr>
      <p:pic>
        <p:nvPicPr>
          <p:cNvPr id="3073" name="Google Shape;3073;p8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074" name="Google Shape;3074;p86"/>
          <p:cNvSpPr/>
          <p:nvPr/>
        </p:nvSpPr>
        <p:spPr>
          <a:xfrm>
            <a:off x="0" y="854767"/>
            <a:ext cx="12199376" cy="2941983"/>
          </a:xfrm>
          <a:prstGeom prst="rect">
            <a:avLst/>
          </a:prstGeom>
          <a:gradFill>
            <a:gsLst>
              <a:gs pos="0">
                <a:schemeClr val="lt1"/>
              </a:gs>
              <a:gs pos="100000">
                <a:srgbClr val="FFFFFF">
                  <a:alpha val="0"/>
                </a:srgbClr>
              </a:gs>
            </a:gsLst>
            <a:lin ang="5400000" scaled="0"/>
          </a:gradFill>
          <a:ln>
            <a:noFill/>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3075" name="Google Shape;3075;p86"/>
          <p:cNvSpPr/>
          <p:nvPr/>
        </p:nvSpPr>
        <p:spPr>
          <a:xfrm rot="10800000">
            <a:off x="-7377" y="3486037"/>
            <a:ext cx="12199376" cy="3388007"/>
          </a:xfrm>
          <a:prstGeom prst="rect">
            <a:avLst/>
          </a:prstGeom>
          <a:gradFill>
            <a:gsLst>
              <a:gs pos="0">
                <a:schemeClr val="lt1"/>
              </a:gs>
              <a:gs pos="24000">
                <a:schemeClr val="lt1"/>
              </a:gs>
              <a:gs pos="100000">
                <a:srgbClr val="FFFFFF">
                  <a:alpha val="0"/>
                </a:srgbClr>
              </a:gs>
            </a:gsLst>
            <a:lin ang="5400000" scaled="0"/>
          </a:gradFill>
          <a:ln>
            <a:noFill/>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pic>
        <p:nvPicPr>
          <p:cNvPr id="3076" name="Google Shape;3076;p86"/>
          <p:cNvPicPr preferRelativeResize="0"/>
          <p:nvPr/>
        </p:nvPicPr>
        <p:blipFill rotWithShape="1">
          <a:blip r:embed="rId4">
            <a:alphaModFix/>
          </a:blip>
          <a:srcRect b="0" l="0" r="0" t="0"/>
          <a:stretch/>
        </p:blipFill>
        <p:spPr>
          <a:xfrm>
            <a:off x="-1" y="-1"/>
            <a:ext cx="12192001" cy="6858000"/>
          </a:xfrm>
          <a:prstGeom prst="rect">
            <a:avLst/>
          </a:prstGeom>
          <a:noFill/>
          <a:ln>
            <a:noFill/>
          </a:ln>
        </p:spPr>
      </p:pic>
      <p:pic>
        <p:nvPicPr>
          <p:cNvPr id="3077" name="Google Shape;3077;p86"/>
          <p:cNvPicPr preferRelativeResize="0"/>
          <p:nvPr/>
        </p:nvPicPr>
        <p:blipFill rotWithShape="1">
          <a:blip r:embed="rId5">
            <a:alphaModFix/>
          </a:blip>
          <a:srcRect b="0" l="0" r="0" t="0"/>
          <a:stretch/>
        </p:blipFill>
        <p:spPr>
          <a:xfrm>
            <a:off x="-1" y="-1"/>
            <a:ext cx="12192001" cy="6858000"/>
          </a:xfrm>
          <a:prstGeom prst="rect">
            <a:avLst/>
          </a:prstGeom>
          <a:noFill/>
          <a:ln>
            <a:noFill/>
          </a:ln>
        </p:spPr>
      </p:pic>
      <p:pic>
        <p:nvPicPr>
          <p:cNvPr id="3078" name="Google Shape;3078;p86"/>
          <p:cNvPicPr preferRelativeResize="0"/>
          <p:nvPr/>
        </p:nvPicPr>
        <p:blipFill rotWithShape="1">
          <a:blip r:embed="rId6">
            <a:alphaModFix/>
          </a:blip>
          <a:srcRect b="0" l="0" r="0" t="0"/>
          <a:stretch/>
        </p:blipFill>
        <p:spPr>
          <a:xfrm>
            <a:off x="-1" y="-1"/>
            <a:ext cx="12192001" cy="6858000"/>
          </a:xfrm>
          <a:prstGeom prst="rect">
            <a:avLst/>
          </a:prstGeom>
          <a:noFill/>
          <a:ln>
            <a:noFill/>
          </a:ln>
        </p:spPr>
      </p:pic>
      <p:pic>
        <p:nvPicPr>
          <p:cNvPr id="3079" name="Google Shape;3079;p86"/>
          <p:cNvPicPr preferRelativeResize="0"/>
          <p:nvPr/>
        </p:nvPicPr>
        <p:blipFill rotWithShape="1">
          <a:blip r:embed="rId7">
            <a:alphaModFix/>
          </a:blip>
          <a:srcRect b="0" l="0" r="0" t="0"/>
          <a:stretch/>
        </p:blipFill>
        <p:spPr>
          <a:xfrm>
            <a:off x="-1" y="-1"/>
            <a:ext cx="12192001" cy="6858000"/>
          </a:xfrm>
          <a:prstGeom prst="rect">
            <a:avLst/>
          </a:prstGeom>
          <a:noFill/>
          <a:ln>
            <a:noFill/>
          </a:ln>
        </p:spPr>
      </p:pic>
      <p:pic>
        <p:nvPicPr>
          <p:cNvPr id="3080" name="Google Shape;3080;p86"/>
          <p:cNvPicPr preferRelativeResize="0"/>
          <p:nvPr/>
        </p:nvPicPr>
        <p:blipFill rotWithShape="1">
          <a:blip r:embed="rId8">
            <a:alphaModFix/>
          </a:blip>
          <a:srcRect b="0" l="0" r="0" t="0"/>
          <a:stretch/>
        </p:blipFill>
        <p:spPr>
          <a:xfrm>
            <a:off x="1929" y="1927"/>
            <a:ext cx="12192001" cy="6858000"/>
          </a:xfrm>
          <a:prstGeom prst="rect">
            <a:avLst/>
          </a:prstGeom>
          <a:noFill/>
          <a:ln>
            <a:noFill/>
          </a:ln>
        </p:spPr>
      </p:pic>
      <p:pic>
        <p:nvPicPr>
          <p:cNvPr id="3081" name="Google Shape;3081;p86"/>
          <p:cNvPicPr preferRelativeResize="0"/>
          <p:nvPr/>
        </p:nvPicPr>
        <p:blipFill rotWithShape="1">
          <a:blip r:embed="rId9">
            <a:alphaModFix/>
          </a:blip>
          <a:srcRect b="0" l="0" r="0" t="0"/>
          <a:stretch/>
        </p:blipFill>
        <p:spPr>
          <a:xfrm>
            <a:off x="-7377" y="16043"/>
            <a:ext cx="12192001" cy="6858000"/>
          </a:xfrm>
          <a:prstGeom prst="rect">
            <a:avLst/>
          </a:prstGeom>
          <a:noFill/>
          <a:ln>
            <a:noFill/>
          </a:ln>
        </p:spPr>
      </p:pic>
      <p:pic>
        <p:nvPicPr>
          <p:cNvPr id="3082" name="Google Shape;3082;p86"/>
          <p:cNvPicPr preferRelativeResize="0"/>
          <p:nvPr/>
        </p:nvPicPr>
        <p:blipFill rotWithShape="1">
          <a:blip r:embed="rId10">
            <a:alphaModFix/>
          </a:blip>
          <a:srcRect b="0" l="0" r="0" t="0"/>
          <a:stretch/>
        </p:blipFill>
        <p:spPr>
          <a:xfrm>
            <a:off x="3570013" y="5799241"/>
            <a:ext cx="5037219" cy="956891"/>
          </a:xfrm>
          <a:prstGeom prst="rect">
            <a:avLst/>
          </a:prstGeom>
          <a:noFill/>
          <a:ln>
            <a:noFill/>
          </a:ln>
        </p:spPr>
      </p:pic>
      <p:sp>
        <p:nvSpPr>
          <p:cNvPr id="3083" name="Google Shape;3083;p86"/>
          <p:cNvSpPr txBox="1"/>
          <p:nvPr>
            <p:ph type="title"/>
          </p:nvPr>
        </p:nvSpPr>
        <p:spPr>
          <a:xfrm>
            <a:off x="223748" y="125636"/>
            <a:ext cx="7013959" cy="1791097"/>
          </a:xfrm>
          <a:prstGeom prst="rect">
            <a:avLst/>
          </a:prstGeom>
          <a:noFill/>
          <a:ln>
            <a:noFill/>
          </a:ln>
        </p:spPr>
        <p:txBody>
          <a:bodyPr anchorCtr="0" anchor="t" bIns="45700" lIns="685775" spcFirstLastPara="1" rIns="91425" wrap="square" tIns="45700">
            <a:noAutofit/>
          </a:bodyPr>
          <a:lstStyle/>
          <a:p>
            <a:pPr indent="0" lvl="0" marL="0" rtl="0" algn="l">
              <a:lnSpc>
                <a:spcPct val="90000"/>
              </a:lnSpc>
              <a:spcBef>
                <a:spcPts val="0"/>
              </a:spcBef>
              <a:spcAft>
                <a:spcPts val="0"/>
              </a:spcAft>
              <a:buSzPts val="3800"/>
              <a:buNone/>
            </a:pPr>
            <a:r>
              <a:rPr lang="en-US" sz="3600">
                <a:solidFill>
                  <a:schemeClr val="dk1"/>
                </a:solidFill>
              </a:rPr>
              <a:t>Enterprises are charting their path to the goal - digital relevance</a:t>
            </a:r>
            <a:endParaRPr/>
          </a:p>
        </p:txBody>
      </p:sp>
      <p:sp>
        <p:nvSpPr>
          <p:cNvPr id="3084" name="Google Shape;3084;p86"/>
          <p:cNvSpPr txBox="1"/>
          <p:nvPr/>
        </p:nvSpPr>
        <p:spPr>
          <a:xfrm>
            <a:off x="2169017" y="4036042"/>
            <a:ext cx="3217372" cy="138499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en-US" sz="2400" u="none" cap="none" strike="noStrike">
                <a:solidFill>
                  <a:srgbClr val="000000"/>
                </a:solidFill>
                <a:latin typeface="Verdana"/>
                <a:ea typeface="Verdana"/>
                <a:cs typeface="Verdana"/>
                <a:sym typeface="Verdana"/>
              </a:rPr>
              <a:t>Rehost</a:t>
            </a:r>
            <a:endParaRPr b="1" i="0" sz="24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Verdana"/>
                <a:ea typeface="Verdana"/>
                <a:cs typeface="Verdana"/>
                <a:sym typeface="Verdana"/>
              </a:rPr>
              <a:t>Non-critical applications are lifted to the public cloud vendor of your choice</a:t>
            </a:r>
            <a:endParaRPr b="0" i="0" sz="1400" u="none" cap="none" strike="noStrike">
              <a:solidFill>
                <a:srgbClr val="000000"/>
              </a:solidFill>
              <a:latin typeface="Arial"/>
              <a:ea typeface="Arial"/>
              <a:cs typeface="Arial"/>
              <a:sym typeface="Arial"/>
            </a:endParaRPr>
          </a:p>
        </p:txBody>
      </p:sp>
      <p:sp>
        <p:nvSpPr>
          <p:cNvPr id="3085" name="Google Shape;3085;p86"/>
          <p:cNvSpPr txBox="1"/>
          <p:nvPr/>
        </p:nvSpPr>
        <p:spPr>
          <a:xfrm>
            <a:off x="1183404" y="1652691"/>
            <a:ext cx="3026719" cy="138499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en-US" sz="2400" u="none" cap="none" strike="noStrike">
                <a:solidFill>
                  <a:srgbClr val="000000"/>
                </a:solidFill>
                <a:latin typeface="Verdana"/>
                <a:ea typeface="Verdana"/>
                <a:cs typeface="Verdana"/>
                <a:sym typeface="Verdana"/>
              </a:rPr>
              <a:t>Replace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Verdana"/>
                <a:ea typeface="Verdana"/>
                <a:cs typeface="Verdana"/>
                <a:sym typeface="Verdana"/>
              </a:rPr>
              <a:t>Non-critical applications are replaced with standard SaaS apps</a:t>
            </a:r>
            <a:endParaRPr b="0" i="0" sz="1400" u="none" cap="none" strike="noStrike">
              <a:solidFill>
                <a:srgbClr val="000000"/>
              </a:solidFill>
              <a:latin typeface="Arial"/>
              <a:ea typeface="Arial"/>
              <a:cs typeface="Arial"/>
              <a:sym typeface="Arial"/>
            </a:endParaRPr>
          </a:p>
        </p:txBody>
      </p:sp>
      <p:sp>
        <p:nvSpPr>
          <p:cNvPr id="3086" name="Google Shape;3086;p86"/>
          <p:cNvSpPr txBox="1"/>
          <p:nvPr/>
        </p:nvSpPr>
        <p:spPr>
          <a:xfrm>
            <a:off x="8572866" y="1886101"/>
            <a:ext cx="3611758" cy="163121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en-US" sz="2400" u="none" cap="none" strike="noStrike">
                <a:solidFill>
                  <a:srgbClr val="000000"/>
                </a:solidFill>
                <a:latin typeface="Verdana"/>
                <a:ea typeface="Verdana"/>
                <a:cs typeface="Verdana"/>
                <a:sym typeface="Verdana"/>
              </a:rPr>
              <a:t>Rebuild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Verdana"/>
                <a:ea typeface="Verdana"/>
                <a:cs typeface="Verdana"/>
                <a:sym typeface="Verdana"/>
              </a:rPr>
              <a:t>Green-field opportunity is executed using cloud-native tools, processes, and technology</a:t>
            </a:r>
            <a:endParaRPr b="0" i="0" sz="1400" u="none" cap="none" strike="noStrike">
              <a:solidFill>
                <a:srgbClr val="000000"/>
              </a:solidFill>
              <a:latin typeface="Arial"/>
              <a:ea typeface="Arial"/>
              <a:cs typeface="Arial"/>
              <a:sym typeface="Arial"/>
            </a:endParaRPr>
          </a:p>
        </p:txBody>
      </p:sp>
      <p:sp>
        <p:nvSpPr>
          <p:cNvPr id="3087" name="Google Shape;3087;p86"/>
          <p:cNvSpPr txBox="1"/>
          <p:nvPr/>
        </p:nvSpPr>
        <p:spPr>
          <a:xfrm>
            <a:off x="6987821" y="440398"/>
            <a:ext cx="3915706" cy="138499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1" i="0" lang="en-US" sz="2400" u="none" cap="none" strike="noStrike">
                <a:solidFill>
                  <a:srgbClr val="000000"/>
                </a:solidFill>
                <a:latin typeface="Verdana"/>
                <a:ea typeface="Verdana"/>
                <a:cs typeface="Verdana"/>
                <a:sym typeface="Verdana"/>
              </a:rPr>
              <a:t>Rearchitect</a:t>
            </a:r>
            <a:r>
              <a:rPr b="0" i="0" lang="en-US" sz="2400" u="none" cap="none" strike="noStrike">
                <a:solidFill>
                  <a:srgbClr val="000000"/>
                </a:solidFill>
                <a:latin typeface="Verdana"/>
                <a:ea typeface="Verdana"/>
                <a:cs typeface="Verdana"/>
                <a:sym typeface="Verdana"/>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Verdana"/>
                <a:ea typeface="Verdana"/>
                <a:cs typeface="Verdana"/>
                <a:sym typeface="Verdana"/>
              </a:rPr>
              <a:t>Critical applications are transformed to cloud scale to comply with the needs of the digital business </a:t>
            </a:r>
            <a:endParaRPr b="0" i="0" sz="1400" u="none" cap="none" strike="noStrike">
              <a:solidFill>
                <a:srgbClr val="000000"/>
              </a:solidFill>
              <a:latin typeface="Arial"/>
              <a:ea typeface="Arial"/>
              <a:cs typeface="Arial"/>
              <a:sym typeface="Arial"/>
            </a:endParaRPr>
          </a:p>
        </p:txBody>
      </p:sp>
      <p:sp>
        <p:nvSpPr>
          <p:cNvPr id="3088" name="Google Shape;3088;p86"/>
          <p:cNvSpPr txBox="1"/>
          <p:nvPr/>
        </p:nvSpPr>
        <p:spPr>
          <a:xfrm>
            <a:off x="9008639" y="3750805"/>
            <a:ext cx="3021436" cy="14465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Verdana"/>
                <a:ea typeface="Verdana"/>
                <a:cs typeface="Verdana"/>
                <a:sym typeface="Verdana"/>
              </a:rPr>
              <a:t>Most Are Here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Verdana"/>
                <a:ea typeface="Verdana"/>
                <a:cs typeface="Verdana"/>
                <a:sym typeface="Verdana"/>
              </a:rPr>
              <a:t>Enterprises need a variety of tactics to employ for the optimal execution of a cloud strategy</a:t>
            </a:r>
            <a:endParaRPr b="0" i="0" sz="1400" u="none" cap="none" strike="noStrike">
              <a:solidFill>
                <a:srgbClr val="000000"/>
              </a:solidFill>
              <a:latin typeface="Arial"/>
              <a:ea typeface="Arial"/>
              <a:cs typeface="Arial"/>
              <a:sym typeface="Arial"/>
            </a:endParaRPr>
          </a:p>
        </p:txBody>
      </p:sp>
      <p:grpSp>
        <p:nvGrpSpPr>
          <p:cNvPr id="3089" name="Google Shape;3089;p86"/>
          <p:cNvGrpSpPr/>
          <p:nvPr/>
        </p:nvGrpSpPr>
        <p:grpSpPr>
          <a:xfrm>
            <a:off x="-1" y="1201"/>
            <a:ext cx="12191998" cy="6856799"/>
            <a:chOff x="-1" y="1201"/>
            <a:chExt cx="12191998" cy="6856799"/>
          </a:xfrm>
        </p:grpSpPr>
        <p:pic>
          <p:nvPicPr>
            <p:cNvPr id="3090" name="Google Shape;3090;p86"/>
            <p:cNvPicPr preferRelativeResize="0"/>
            <p:nvPr/>
          </p:nvPicPr>
          <p:blipFill rotWithShape="1">
            <a:blip r:embed="rId11">
              <a:alphaModFix/>
            </a:blip>
            <a:srcRect b="0" l="0" r="0" t="0"/>
            <a:stretch/>
          </p:blipFill>
          <p:spPr>
            <a:xfrm>
              <a:off x="9104241" y="6339632"/>
              <a:ext cx="3087756" cy="518368"/>
            </a:xfrm>
            <a:prstGeom prst="rect">
              <a:avLst/>
            </a:prstGeom>
            <a:noFill/>
            <a:ln>
              <a:noFill/>
            </a:ln>
          </p:spPr>
        </p:pic>
        <p:pic>
          <p:nvPicPr>
            <p:cNvPr id="3091" name="Google Shape;3091;p86"/>
            <p:cNvPicPr preferRelativeResize="0"/>
            <p:nvPr/>
          </p:nvPicPr>
          <p:blipFill rotWithShape="1">
            <a:blip r:embed="rId12">
              <a:alphaModFix/>
            </a:blip>
            <a:srcRect b="0" l="0" r="0" t="0"/>
            <a:stretch/>
          </p:blipFill>
          <p:spPr>
            <a:xfrm>
              <a:off x="11021261" y="6467757"/>
              <a:ext cx="901799" cy="235697"/>
            </a:xfrm>
            <a:prstGeom prst="rect">
              <a:avLst/>
            </a:prstGeom>
            <a:noFill/>
            <a:ln>
              <a:noFill/>
            </a:ln>
          </p:spPr>
        </p:pic>
        <p:pic>
          <p:nvPicPr>
            <p:cNvPr id="3092" name="Google Shape;3092;p86"/>
            <p:cNvPicPr preferRelativeResize="0"/>
            <p:nvPr/>
          </p:nvPicPr>
          <p:blipFill rotWithShape="1">
            <a:blip r:embed="rId13">
              <a:alphaModFix/>
            </a:blip>
            <a:srcRect b="0" l="0" r="0" t="0"/>
            <a:stretch/>
          </p:blipFill>
          <p:spPr>
            <a:xfrm>
              <a:off x="-1" y="1201"/>
              <a:ext cx="927100" cy="315596"/>
            </a:xfrm>
            <a:prstGeom prst="rect">
              <a:avLst/>
            </a:prstGeom>
            <a:noFill/>
            <a:ln>
              <a:noFill/>
            </a:ln>
          </p:spPr>
        </p:pic>
      </p:grpSp>
      <p:sp>
        <p:nvSpPr>
          <p:cNvPr id="3093" name="Google Shape;3093;p86"/>
          <p:cNvSpPr txBox="1"/>
          <p:nvPr/>
        </p:nvSpPr>
        <p:spPr>
          <a:xfrm>
            <a:off x="10974196" y="615880"/>
            <a:ext cx="856325"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0" i="0" lang="en-US" sz="9600" u="none" cap="none" strike="noStrike">
                <a:solidFill>
                  <a:srgbClr val="000000"/>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p:txBody>
      </p:sp>
      <p:sp>
        <p:nvSpPr>
          <p:cNvPr id="3094" name="Google Shape;3094;p86"/>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3">
                                            <p:txEl>
                                              <p:pRg end="0" st="0"/>
                                            </p:txEl>
                                          </p:spTgt>
                                        </p:tgtEl>
                                        <p:attrNameLst>
                                          <p:attrName>style.visibility</p:attrName>
                                        </p:attrNameLst>
                                      </p:cBhvr>
                                      <p:to>
                                        <p:strVal val="visible"/>
                                      </p:to>
                                    </p:set>
                                    <p:animEffect filter="fade" transition="in">
                                      <p:cBhvr>
                                        <p:cTn dur="500"/>
                                        <p:tgtEl>
                                          <p:spTgt spid="309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9" name="Shape 3099"/>
        <p:cNvGrpSpPr/>
        <p:nvPr/>
      </p:nvGrpSpPr>
      <p:grpSpPr>
        <a:xfrm>
          <a:off x="0" y="0"/>
          <a:ext cx="0" cy="0"/>
          <a:chOff x="0" y="0"/>
          <a:chExt cx="0" cy="0"/>
        </a:xfrm>
      </p:grpSpPr>
      <p:sp>
        <p:nvSpPr>
          <p:cNvPr id="3100" name="Google Shape;3100;p87"/>
          <p:cNvSpPr/>
          <p:nvPr/>
        </p:nvSpPr>
        <p:spPr>
          <a:xfrm rot="5400000">
            <a:off x="7570375" y="2149775"/>
            <a:ext cx="5113800" cy="3072900"/>
          </a:xfrm>
          <a:prstGeom prst="rect">
            <a:avLst/>
          </a:prstGeom>
          <a:noFill/>
          <a:ln cap="flat" cmpd="sng" w="9525">
            <a:solidFill>
              <a:srgbClr val="00B0F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01" name="Google Shape;3101;p87"/>
          <p:cNvPicPr preferRelativeResize="0"/>
          <p:nvPr/>
        </p:nvPicPr>
        <p:blipFill rotWithShape="1">
          <a:blip r:embed="rId3">
            <a:alphaModFix/>
          </a:blip>
          <a:srcRect b="0" l="0" r="0" t="0"/>
          <a:stretch/>
        </p:blipFill>
        <p:spPr>
          <a:xfrm>
            <a:off x="9685200" y="4580875"/>
            <a:ext cx="1828800" cy="1359673"/>
          </a:xfrm>
          <a:prstGeom prst="rect">
            <a:avLst/>
          </a:prstGeom>
          <a:noFill/>
          <a:ln>
            <a:noFill/>
          </a:ln>
        </p:spPr>
      </p:pic>
      <p:pic>
        <p:nvPicPr>
          <p:cNvPr id="3102" name="Google Shape;3102;p87"/>
          <p:cNvPicPr preferRelativeResize="0"/>
          <p:nvPr/>
        </p:nvPicPr>
        <p:blipFill rotWithShape="1">
          <a:blip r:embed="rId3">
            <a:alphaModFix/>
          </a:blip>
          <a:srcRect b="0" l="0" r="0" t="0"/>
          <a:stretch/>
        </p:blipFill>
        <p:spPr>
          <a:xfrm>
            <a:off x="9685200" y="1194125"/>
            <a:ext cx="1828800" cy="1359673"/>
          </a:xfrm>
          <a:prstGeom prst="rect">
            <a:avLst/>
          </a:prstGeom>
          <a:noFill/>
          <a:ln>
            <a:noFill/>
          </a:ln>
        </p:spPr>
      </p:pic>
      <p:pic>
        <p:nvPicPr>
          <p:cNvPr id="3103" name="Google Shape;3103;p87"/>
          <p:cNvPicPr preferRelativeResize="0"/>
          <p:nvPr/>
        </p:nvPicPr>
        <p:blipFill rotWithShape="1">
          <a:blip r:embed="rId3">
            <a:alphaModFix/>
          </a:blip>
          <a:srcRect b="0" l="0" r="0" t="0"/>
          <a:stretch/>
        </p:blipFill>
        <p:spPr>
          <a:xfrm>
            <a:off x="9685200" y="2898838"/>
            <a:ext cx="1828800" cy="1359673"/>
          </a:xfrm>
          <a:prstGeom prst="rect">
            <a:avLst/>
          </a:prstGeom>
          <a:noFill/>
          <a:ln>
            <a:noFill/>
          </a:ln>
        </p:spPr>
      </p:pic>
      <p:sp>
        <p:nvSpPr>
          <p:cNvPr id="3104" name="Google Shape;3104;p87"/>
          <p:cNvSpPr/>
          <p:nvPr/>
        </p:nvSpPr>
        <p:spPr>
          <a:xfrm>
            <a:off x="3002275" y="5312325"/>
            <a:ext cx="4648200" cy="1402200"/>
          </a:xfrm>
          <a:prstGeom prst="rect">
            <a:avLst/>
          </a:prstGeom>
          <a:noFill/>
          <a:ln cap="flat" cmpd="sng" w="9525">
            <a:solidFill>
              <a:srgbClr val="00B0F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87"/>
          <p:cNvSpPr txBox="1"/>
          <p:nvPr>
            <p:ph type="title"/>
          </p:nvPr>
        </p:nvSpPr>
        <p:spPr>
          <a:xfrm>
            <a:off x="838200" y="136525"/>
            <a:ext cx="10515600" cy="1325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800"/>
              <a:buNone/>
            </a:pPr>
            <a:r>
              <a:rPr lang="en-US"/>
              <a:t>Most enterprises now look like this</a:t>
            </a:r>
            <a:endParaRPr/>
          </a:p>
        </p:txBody>
      </p:sp>
      <p:pic>
        <p:nvPicPr>
          <p:cNvPr id="3106" name="Google Shape;3106;p87"/>
          <p:cNvPicPr preferRelativeResize="0"/>
          <p:nvPr/>
        </p:nvPicPr>
        <p:blipFill rotWithShape="1">
          <a:blip r:embed="rId4">
            <a:alphaModFix/>
          </a:blip>
          <a:srcRect b="0" l="0" r="0" t="0"/>
          <a:stretch/>
        </p:blipFill>
        <p:spPr>
          <a:xfrm>
            <a:off x="6583675" y="5526425"/>
            <a:ext cx="731520" cy="731520"/>
          </a:xfrm>
          <a:prstGeom prst="rect">
            <a:avLst/>
          </a:prstGeom>
          <a:noFill/>
          <a:ln>
            <a:noFill/>
          </a:ln>
        </p:spPr>
      </p:pic>
      <p:pic>
        <p:nvPicPr>
          <p:cNvPr id="3107" name="Google Shape;3107;p87"/>
          <p:cNvPicPr preferRelativeResize="0"/>
          <p:nvPr/>
        </p:nvPicPr>
        <p:blipFill rotWithShape="1">
          <a:blip r:embed="rId5">
            <a:alphaModFix/>
          </a:blip>
          <a:srcRect b="0" l="0" r="0" t="0"/>
          <a:stretch/>
        </p:blipFill>
        <p:spPr>
          <a:xfrm>
            <a:off x="5412100" y="5526437"/>
            <a:ext cx="731520" cy="725159"/>
          </a:xfrm>
          <a:prstGeom prst="rect">
            <a:avLst/>
          </a:prstGeom>
          <a:noFill/>
          <a:ln>
            <a:noFill/>
          </a:ln>
        </p:spPr>
      </p:pic>
      <p:pic>
        <p:nvPicPr>
          <p:cNvPr id="3108" name="Google Shape;3108;p87"/>
          <p:cNvPicPr preferRelativeResize="0"/>
          <p:nvPr/>
        </p:nvPicPr>
        <p:blipFill rotWithShape="1">
          <a:blip r:embed="rId6">
            <a:alphaModFix/>
          </a:blip>
          <a:srcRect b="0" l="0" r="0" t="0"/>
          <a:stretch/>
        </p:blipFill>
        <p:spPr>
          <a:xfrm>
            <a:off x="3219126" y="5526425"/>
            <a:ext cx="731520" cy="731520"/>
          </a:xfrm>
          <a:prstGeom prst="rect">
            <a:avLst/>
          </a:prstGeom>
          <a:noFill/>
          <a:ln>
            <a:noFill/>
          </a:ln>
        </p:spPr>
      </p:pic>
      <p:sp>
        <p:nvSpPr>
          <p:cNvPr id="3109" name="Google Shape;3109;p87"/>
          <p:cNvSpPr txBox="1"/>
          <p:nvPr/>
        </p:nvSpPr>
        <p:spPr>
          <a:xfrm>
            <a:off x="5440800" y="6332850"/>
            <a:ext cx="853200" cy="24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verdana"/>
                <a:ea typeface="verdana"/>
                <a:cs typeface="verdana"/>
                <a:sym typeface="verdana"/>
              </a:rPr>
              <a:t>Storage</a:t>
            </a:r>
            <a:endParaRPr b="1" i="0" sz="1000" u="none" cap="none" strike="noStrike">
              <a:solidFill>
                <a:srgbClr val="000000"/>
              </a:solidFill>
              <a:latin typeface="verdana"/>
              <a:ea typeface="verdana"/>
              <a:cs typeface="verdana"/>
              <a:sym typeface="verdana"/>
            </a:endParaRPr>
          </a:p>
        </p:txBody>
      </p:sp>
      <p:sp>
        <p:nvSpPr>
          <p:cNvPr id="3110" name="Google Shape;3110;p87"/>
          <p:cNvSpPr txBox="1"/>
          <p:nvPr/>
        </p:nvSpPr>
        <p:spPr>
          <a:xfrm>
            <a:off x="6583752" y="6332850"/>
            <a:ext cx="853200" cy="24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verdana"/>
                <a:ea typeface="verdana"/>
                <a:cs typeface="verdana"/>
                <a:sym typeface="verdana"/>
              </a:rPr>
              <a:t>Network</a:t>
            </a:r>
            <a:endParaRPr b="1" i="0" sz="1000" u="none" cap="none" strike="noStrike">
              <a:solidFill>
                <a:srgbClr val="000000"/>
              </a:solidFill>
              <a:latin typeface="verdana"/>
              <a:ea typeface="verdana"/>
              <a:cs typeface="verdana"/>
              <a:sym typeface="verdana"/>
            </a:endParaRPr>
          </a:p>
        </p:txBody>
      </p:sp>
      <p:sp>
        <p:nvSpPr>
          <p:cNvPr id="3111" name="Google Shape;3111;p87"/>
          <p:cNvSpPr txBox="1"/>
          <p:nvPr/>
        </p:nvSpPr>
        <p:spPr>
          <a:xfrm>
            <a:off x="3219188" y="6332850"/>
            <a:ext cx="731400" cy="24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verdana"/>
                <a:ea typeface="verdana"/>
                <a:cs typeface="verdana"/>
                <a:sym typeface="verdana"/>
              </a:rPr>
              <a:t>ERP</a:t>
            </a:r>
            <a:endParaRPr b="1" i="0" sz="1000" u="none" cap="none" strike="noStrike">
              <a:solidFill>
                <a:srgbClr val="000000"/>
              </a:solidFill>
              <a:latin typeface="verdana"/>
              <a:ea typeface="verdana"/>
              <a:cs typeface="verdana"/>
              <a:sym typeface="verdana"/>
            </a:endParaRPr>
          </a:p>
        </p:txBody>
      </p:sp>
      <p:pic>
        <p:nvPicPr>
          <p:cNvPr id="3112" name="Google Shape;3112;p87"/>
          <p:cNvPicPr preferRelativeResize="0"/>
          <p:nvPr/>
        </p:nvPicPr>
        <p:blipFill rotWithShape="1">
          <a:blip r:embed="rId7">
            <a:alphaModFix/>
          </a:blip>
          <a:srcRect b="0" l="0" r="0" t="0"/>
          <a:stretch/>
        </p:blipFill>
        <p:spPr>
          <a:xfrm>
            <a:off x="4343300" y="5526425"/>
            <a:ext cx="731520" cy="731520"/>
          </a:xfrm>
          <a:prstGeom prst="rect">
            <a:avLst/>
          </a:prstGeom>
          <a:noFill/>
          <a:ln>
            <a:noFill/>
          </a:ln>
        </p:spPr>
      </p:pic>
      <p:sp>
        <p:nvSpPr>
          <p:cNvPr id="3113" name="Google Shape;3113;p87"/>
          <p:cNvSpPr txBox="1"/>
          <p:nvPr/>
        </p:nvSpPr>
        <p:spPr>
          <a:xfrm>
            <a:off x="4162325" y="6326250"/>
            <a:ext cx="1127700" cy="17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verdana"/>
                <a:ea typeface="verdana"/>
                <a:cs typeface="verdana"/>
                <a:sym typeface="verdana"/>
              </a:rPr>
              <a:t>Legacy Apps</a:t>
            </a:r>
            <a:endParaRPr b="1" i="0" sz="1000" u="none" cap="none" strike="noStrike">
              <a:solidFill>
                <a:srgbClr val="000000"/>
              </a:solidFill>
              <a:latin typeface="verdana"/>
              <a:ea typeface="verdana"/>
              <a:cs typeface="verdana"/>
              <a:sym typeface="verdana"/>
            </a:endParaRPr>
          </a:p>
        </p:txBody>
      </p:sp>
      <p:pic>
        <p:nvPicPr>
          <p:cNvPr id="3114" name="Google Shape;3114;p87"/>
          <p:cNvPicPr preferRelativeResize="0"/>
          <p:nvPr/>
        </p:nvPicPr>
        <p:blipFill rotWithShape="1">
          <a:blip r:embed="rId8">
            <a:alphaModFix/>
          </a:blip>
          <a:srcRect b="0" l="0" r="0" t="0"/>
          <a:stretch/>
        </p:blipFill>
        <p:spPr>
          <a:xfrm>
            <a:off x="1256361" y="5597301"/>
            <a:ext cx="719600" cy="719600"/>
          </a:xfrm>
          <a:prstGeom prst="rect">
            <a:avLst/>
          </a:prstGeom>
          <a:noFill/>
          <a:ln>
            <a:noFill/>
          </a:ln>
        </p:spPr>
      </p:pic>
      <p:cxnSp>
        <p:nvCxnSpPr>
          <p:cNvPr id="3115" name="Google Shape;3115;p87"/>
          <p:cNvCxnSpPr/>
          <p:nvPr/>
        </p:nvCxnSpPr>
        <p:spPr>
          <a:xfrm flipH="1">
            <a:off x="3733850" y="4016925"/>
            <a:ext cx="670500" cy="1478400"/>
          </a:xfrm>
          <a:prstGeom prst="straightConnector1">
            <a:avLst/>
          </a:prstGeom>
          <a:noFill/>
          <a:ln cap="flat" cmpd="sng" w="9525">
            <a:solidFill>
              <a:srgbClr val="B7B7B7"/>
            </a:solidFill>
            <a:prstDash val="solid"/>
            <a:round/>
            <a:headEnd len="med" w="med" type="oval"/>
            <a:tailEnd len="med" w="med" type="oval"/>
          </a:ln>
        </p:spPr>
      </p:cxnSp>
      <p:cxnSp>
        <p:nvCxnSpPr>
          <p:cNvPr id="3116" name="Google Shape;3116;p87"/>
          <p:cNvCxnSpPr/>
          <p:nvPr/>
        </p:nvCxnSpPr>
        <p:spPr>
          <a:xfrm>
            <a:off x="4556750" y="4093125"/>
            <a:ext cx="91500" cy="1310700"/>
          </a:xfrm>
          <a:prstGeom prst="straightConnector1">
            <a:avLst/>
          </a:prstGeom>
          <a:noFill/>
          <a:ln cap="flat" cmpd="sng" w="9525">
            <a:solidFill>
              <a:srgbClr val="B7B7B7"/>
            </a:solidFill>
            <a:prstDash val="solid"/>
            <a:round/>
            <a:headEnd len="med" w="med" type="oval"/>
            <a:tailEnd len="med" w="med" type="oval"/>
          </a:ln>
        </p:spPr>
      </p:cxnSp>
      <p:cxnSp>
        <p:nvCxnSpPr>
          <p:cNvPr id="3117" name="Google Shape;3117;p87"/>
          <p:cNvCxnSpPr/>
          <p:nvPr/>
        </p:nvCxnSpPr>
        <p:spPr>
          <a:xfrm>
            <a:off x="4872988" y="4164513"/>
            <a:ext cx="842100" cy="1254600"/>
          </a:xfrm>
          <a:prstGeom prst="straightConnector1">
            <a:avLst/>
          </a:prstGeom>
          <a:noFill/>
          <a:ln cap="flat" cmpd="sng" w="9525">
            <a:solidFill>
              <a:srgbClr val="B7B7B7"/>
            </a:solidFill>
            <a:prstDash val="solid"/>
            <a:round/>
            <a:headEnd len="med" w="med" type="oval"/>
            <a:tailEnd len="med" w="med" type="oval"/>
          </a:ln>
        </p:spPr>
      </p:cxnSp>
      <p:cxnSp>
        <p:nvCxnSpPr>
          <p:cNvPr id="3118" name="Google Shape;3118;p87"/>
          <p:cNvCxnSpPr/>
          <p:nvPr/>
        </p:nvCxnSpPr>
        <p:spPr>
          <a:xfrm>
            <a:off x="5242550" y="4169325"/>
            <a:ext cx="1569600" cy="1249800"/>
          </a:xfrm>
          <a:prstGeom prst="straightConnector1">
            <a:avLst/>
          </a:prstGeom>
          <a:noFill/>
          <a:ln cap="flat" cmpd="sng" w="9525">
            <a:solidFill>
              <a:srgbClr val="B7B7B7"/>
            </a:solidFill>
            <a:prstDash val="solid"/>
            <a:round/>
            <a:headEnd len="med" w="med" type="oval"/>
            <a:tailEnd len="med" w="med" type="oval"/>
          </a:ln>
        </p:spPr>
      </p:cxnSp>
      <p:sp>
        <p:nvSpPr>
          <p:cNvPr id="3119" name="Google Shape;3119;p87"/>
          <p:cNvSpPr txBox="1"/>
          <p:nvPr/>
        </p:nvSpPr>
        <p:spPr>
          <a:xfrm rot="-5400000">
            <a:off x="10908143" y="3287950"/>
            <a:ext cx="1625700" cy="35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B0F0"/>
                </a:solidFill>
                <a:latin typeface="verdana"/>
                <a:ea typeface="verdana"/>
                <a:cs typeface="verdana"/>
                <a:sym typeface="verdana"/>
              </a:rPr>
              <a:t>Public Cloud</a:t>
            </a:r>
            <a:endParaRPr b="1" i="0" sz="1400" u="none" cap="none" strike="noStrike">
              <a:solidFill>
                <a:srgbClr val="00B0F0"/>
              </a:solidFill>
              <a:latin typeface="verdana"/>
              <a:ea typeface="verdana"/>
              <a:cs typeface="verdana"/>
              <a:sym typeface="verdana"/>
            </a:endParaRPr>
          </a:p>
        </p:txBody>
      </p:sp>
      <p:pic>
        <p:nvPicPr>
          <p:cNvPr id="3120" name="Google Shape;3120;p87"/>
          <p:cNvPicPr preferRelativeResize="0"/>
          <p:nvPr/>
        </p:nvPicPr>
        <p:blipFill rotWithShape="1">
          <a:blip r:embed="rId9">
            <a:alphaModFix/>
          </a:blip>
          <a:srcRect b="0" l="0" r="0" t="0"/>
          <a:stretch/>
        </p:blipFill>
        <p:spPr>
          <a:xfrm>
            <a:off x="478775" y="2518613"/>
            <a:ext cx="2003178" cy="1402200"/>
          </a:xfrm>
          <a:prstGeom prst="rect">
            <a:avLst/>
          </a:prstGeom>
          <a:noFill/>
          <a:ln>
            <a:noFill/>
          </a:ln>
        </p:spPr>
      </p:pic>
      <p:cxnSp>
        <p:nvCxnSpPr>
          <p:cNvPr id="3121" name="Google Shape;3121;p87"/>
          <p:cNvCxnSpPr/>
          <p:nvPr/>
        </p:nvCxnSpPr>
        <p:spPr>
          <a:xfrm flipH="1">
            <a:off x="2636788" y="2945313"/>
            <a:ext cx="1017000" cy="300900"/>
          </a:xfrm>
          <a:prstGeom prst="straightConnector1">
            <a:avLst/>
          </a:prstGeom>
          <a:noFill/>
          <a:ln cap="flat" cmpd="sng" w="9525">
            <a:solidFill>
              <a:srgbClr val="B7B7B7"/>
            </a:solidFill>
            <a:prstDash val="solid"/>
            <a:round/>
            <a:headEnd len="med" w="med" type="oval"/>
            <a:tailEnd len="med" w="med" type="oval"/>
          </a:ln>
        </p:spPr>
      </p:cxnSp>
      <p:sp>
        <p:nvSpPr>
          <p:cNvPr id="3122" name="Google Shape;3122;p87"/>
          <p:cNvSpPr txBox="1"/>
          <p:nvPr/>
        </p:nvSpPr>
        <p:spPr>
          <a:xfrm>
            <a:off x="10934900" y="2396663"/>
            <a:ext cx="731400" cy="24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verdana"/>
                <a:ea typeface="verdana"/>
                <a:cs typeface="verdana"/>
                <a:sym typeface="verdana"/>
              </a:rPr>
              <a:t>CRM</a:t>
            </a:r>
            <a:endParaRPr b="1" i="0" sz="1000" u="none" cap="none" strike="noStrike">
              <a:solidFill>
                <a:srgbClr val="000000"/>
              </a:solidFill>
              <a:latin typeface="verdana"/>
              <a:ea typeface="verdana"/>
              <a:cs typeface="verdana"/>
              <a:sym typeface="verdana"/>
            </a:endParaRPr>
          </a:p>
        </p:txBody>
      </p:sp>
      <p:sp>
        <p:nvSpPr>
          <p:cNvPr id="3123" name="Google Shape;3123;p87"/>
          <p:cNvSpPr txBox="1"/>
          <p:nvPr/>
        </p:nvSpPr>
        <p:spPr>
          <a:xfrm>
            <a:off x="10858688" y="4032100"/>
            <a:ext cx="731400" cy="24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verdana"/>
                <a:ea typeface="verdana"/>
                <a:cs typeface="verdana"/>
                <a:sym typeface="verdana"/>
              </a:rPr>
              <a:t>HR</a:t>
            </a:r>
            <a:endParaRPr b="1" i="0" sz="1000" u="none" cap="none" strike="noStrike">
              <a:solidFill>
                <a:srgbClr val="000000"/>
              </a:solidFill>
              <a:latin typeface="verdana"/>
              <a:ea typeface="verdana"/>
              <a:cs typeface="verdana"/>
              <a:sym typeface="verdana"/>
            </a:endParaRPr>
          </a:p>
        </p:txBody>
      </p:sp>
      <p:sp>
        <p:nvSpPr>
          <p:cNvPr id="3124" name="Google Shape;3124;p87"/>
          <p:cNvSpPr txBox="1"/>
          <p:nvPr/>
        </p:nvSpPr>
        <p:spPr>
          <a:xfrm>
            <a:off x="10718150" y="5846438"/>
            <a:ext cx="1012500" cy="24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verdana"/>
                <a:ea typeface="verdana"/>
                <a:cs typeface="verdana"/>
                <a:sym typeface="verdana"/>
              </a:rPr>
              <a:t>Marketing</a:t>
            </a:r>
            <a:endParaRPr b="1" i="0" sz="1000" u="none" cap="none" strike="noStrike">
              <a:solidFill>
                <a:srgbClr val="000000"/>
              </a:solidFill>
              <a:latin typeface="verdana"/>
              <a:ea typeface="verdana"/>
              <a:cs typeface="verdana"/>
              <a:sym typeface="verdana"/>
            </a:endParaRPr>
          </a:p>
        </p:txBody>
      </p:sp>
      <p:pic>
        <p:nvPicPr>
          <p:cNvPr id="3125" name="Google Shape;3125;p87"/>
          <p:cNvPicPr preferRelativeResize="0"/>
          <p:nvPr/>
        </p:nvPicPr>
        <p:blipFill rotWithShape="1">
          <a:blip r:embed="rId10">
            <a:alphaModFix/>
          </a:blip>
          <a:srcRect b="0" l="0" r="0" t="0"/>
          <a:stretch/>
        </p:blipFill>
        <p:spPr>
          <a:xfrm>
            <a:off x="10279582" y="1787850"/>
            <a:ext cx="640080" cy="640080"/>
          </a:xfrm>
          <a:prstGeom prst="rect">
            <a:avLst/>
          </a:prstGeom>
          <a:noFill/>
          <a:ln>
            <a:noFill/>
          </a:ln>
        </p:spPr>
      </p:pic>
      <p:pic>
        <p:nvPicPr>
          <p:cNvPr id="3126" name="Google Shape;3126;p87"/>
          <p:cNvPicPr preferRelativeResize="0"/>
          <p:nvPr/>
        </p:nvPicPr>
        <p:blipFill rotWithShape="1">
          <a:blip r:embed="rId10">
            <a:alphaModFix/>
          </a:blip>
          <a:srcRect b="0" l="0" r="0" t="0"/>
          <a:stretch/>
        </p:blipFill>
        <p:spPr>
          <a:xfrm>
            <a:off x="10279582" y="3489163"/>
            <a:ext cx="640080" cy="640080"/>
          </a:xfrm>
          <a:prstGeom prst="rect">
            <a:avLst/>
          </a:prstGeom>
          <a:noFill/>
          <a:ln>
            <a:noFill/>
          </a:ln>
        </p:spPr>
      </p:pic>
      <p:pic>
        <p:nvPicPr>
          <p:cNvPr id="3127" name="Google Shape;3127;p87"/>
          <p:cNvPicPr preferRelativeResize="0"/>
          <p:nvPr/>
        </p:nvPicPr>
        <p:blipFill rotWithShape="1">
          <a:blip r:embed="rId10">
            <a:alphaModFix/>
          </a:blip>
          <a:srcRect b="0" l="0" r="0" t="0"/>
          <a:stretch/>
        </p:blipFill>
        <p:spPr>
          <a:xfrm>
            <a:off x="10279582" y="5159925"/>
            <a:ext cx="640080" cy="640080"/>
          </a:xfrm>
          <a:prstGeom prst="rect">
            <a:avLst/>
          </a:prstGeom>
          <a:noFill/>
          <a:ln>
            <a:noFill/>
          </a:ln>
        </p:spPr>
      </p:pic>
      <p:sp>
        <p:nvSpPr>
          <p:cNvPr id="3128" name="Google Shape;3128;p87"/>
          <p:cNvSpPr txBox="1"/>
          <p:nvPr/>
        </p:nvSpPr>
        <p:spPr>
          <a:xfrm>
            <a:off x="8313000" y="1767025"/>
            <a:ext cx="1372200" cy="350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Cloud Provider 1</a:t>
            </a:r>
            <a:endParaRPr b="0" i="0" sz="1400" u="none" cap="none" strike="noStrike">
              <a:solidFill>
                <a:srgbClr val="000000"/>
              </a:solidFill>
              <a:latin typeface="verdana"/>
              <a:ea typeface="verdana"/>
              <a:cs typeface="verdana"/>
              <a:sym typeface="verdana"/>
            </a:endParaRPr>
          </a:p>
        </p:txBody>
      </p:sp>
      <p:sp>
        <p:nvSpPr>
          <p:cNvPr id="3129" name="Google Shape;3129;p87"/>
          <p:cNvSpPr txBox="1"/>
          <p:nvPr/>
        </p:nvSpPr>
        <p:spPr>
          <a:xfrm>
            <a:off x="8313000" y="3581400"/>
            <a:ext cx="1372200" cy="350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Cloud Provider 2</a:t>
            </a:r>
            <a:endParaRPr b="0" i="0" sz="1400" u="none" cap="none" strike="noStrike">
              <a:solidFill>
                <a:srgbClr val="000000"/>
              </a:solidFill>
              <a:latin typeface="verdana"/>
              <a:ea typeface="verdana"/>
              <a:cs typeface="verdana"/>
              <a:sym typeface="verdana"/>
            </a:endParaRPr>
          </a:p>
        </p:txBody>
      </p:sp>
      <p:sp>
        <p:nvSpPr>
          <p:cNvPr id="3130" name="Google Shape;3130;p87"/>
          <p:cNvSpPr txBox="1"/>
          <p:nvPr/>
        </p:nvSpPr>
        <p:spPr>
          <a:xfrm>
            <a:off x="8313000" y="5257025"/>
            <a:ext cx="1372200" cy="350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Cloud Provider 3</a:t>
            </a:r>
            <a:endParaRPr b="0" i="0" sz="1400" u="none" cap="none" strike="noStrike">
              <a:solidFill>
                <a:srgbClr val="000000"/>
              </a:solidFill>
              <a:latin typeface="verdana"/>
              <a:ea typeface="verdana"/>
              <a:cs typeface="verdana"/>
              <a:sym typeface="verdana"/>
            </a:endParaRPr>
          </a:p>
        </p:txBody>
      </p:sp>
      <p:cxnSp>
        <p:nvCxnSpPr>
          <p:cNvPr id="3131" name="Google Shape;3131;p87"/>
          <p:cNvCxnSpPr/>
          <p:nvPr/>
        </p:nvCxnSpPr>
        <p:spPr>
          <a:xfrm flipH="1">
            <a:off x="6296425" y="2444263"/>
            <a:ext cx="2418000" cy="765000"/>
          </a:xfrm>
          <a:prstGeom prst="straightConnector1">
            <a:avLst/>
          </a:prstGeom>
          <a:noFill/>
          <a:ln cap="flat" cmpd="sng" w="9525">
            <a:solidFill>
              <a:srgbClr val="B7B7B7"/>
            </a:solidFill>
            <a:prstDash val="solid"/>
            <a:round/>
            <a:headEnd len="med" w="med" type="oval"/>
            <a:tailEnd len="med" w="med" type="oval"/>
          </a:ln>
        </p:spPr>
      </p:cxnSp>
      <p:cxnSp>
        <p:nvCxnSpPr>
          <p:cNvPr id="3132" name="Google Shape;3132;p87"/>
          <p:cNvCxnSpPr/>
          <p:nvPr/>
        </p:nvCxnSpPr>
        <p:spPr>
          <a:xfrm rot="10800000">
            <a:off x="6294000" y="3486162"/>
            <a:ext cx="2661557" cy="62580"/>
          </a:xfrm>
          <a:prstGeom prst="straightConnector1">
            <a:avLst/>
          </a:prstGeom>
          <a:noFill/>
          <a:ln cap="flat" cmpd="sng" w="9525">
            <a:solidFill>
              <a:srgbClr val="B7B7B7"/>
            </a:solidFill>
            <a:prstDash val="solid"/>
            <a:round/>
            <a:headEnd len="med" w="med" type="oval"/>
            <a:tailEnd len="med" w="med" type="oval"/>
          </a:ln>
        </p:spPr>
      </p:cxnSp>
      <p:cxnSp>
        <p:nvCxnSpPr>
          <p:cNvPr id="3133" name="Google Shape;3133;p87"/>
          <p:cNvCxnSpPr>
            <a:stCxn id="3130" idx="0"/>
          </p:cNvCxnSpPr>
          <p:nvPr/>
        </p:nvCxnSpPr>
        <p:spPr>
          <a:xfrm rot="10800000">
            <a:off x="6263400" y="3696725"/>
            <a:ext cx="2735700" cy="1560300"/>
          </a:xfrm>
          <a:prstGeom prst="straightConnector1">
            <a:avLst/>
          </a:prstGeom>
          <a:noFill/>
          <a:ln cap="flat" cmpd="sng" w="9525">
            <a:solidFill>
              <a:srgbClr val="B7B7B7"/>
            </a:solidFill>
            <a:prstDash val="solid"/>
            <a:round/>
            <a:headEnd len="med" w="med" type="oval"/>
            <a:tailEnd len="med" w="med" type="oval"/>
          </a:ln>
        </p:spPr>
      </p:cxnSp>
      <p:sp>
        <p:nvSpPr>
          <p:cNvPr id="3134" name="Google Shape;3134;p87"/>
          <p:cNvSpPr txBox="1"/>
          <p:nvPr/>
        </p:nvSpPr>
        <p:spPr>
          <a:xfrm>
            <a:off x="689971" y="4026521"/>
            <a:ext cx="1625700" cy="35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verdana"/>
                <a:ea typeface="verdana"/>
                <a:cs typeface="verdana"/>
                <a:sym typeface="verdana"/>
              </a:rPr>
              <a:t>Private Cloud</a:t>
            </a:r>
            <a:endParaRPr b="1" i="0" sz="1400" u="none" cap="none" strike="noStrike">
              <a:solidFill>
                <a:schemeClr val="accent1"/>
              </a:solidFill>
              <a:latin typeface="verdana"/>
              <a:ea typeface="verdana"/>
              <a:cs typeface="verdana"/>
              <a:sym typeface="verdana"/>
            </a:endParaRPr>
          </a:p>
        </p:txBody>
      </p:sp>
      <p:sp>
        <p:nvSpPr>
          <p:cNvPr id="3135" name="Google Shape;3135;p87"/>
          <p:cNvSpPr txBox="1"/>
          <p:nvPr/>
        </p:nvSpPr>
        <p:spPr>
          <a:xfrm>
            <a:off x="6498650" y="4894563"/>
            <a:ext cx="1625700" cy="35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verdana"/>
                <a:ea typeface="verdana"/>
                <a:cs typeface="verdana"/>
                <a:sym typeface="verdana"/>
              </a:rPr>
              <a:t>On-Premise</a:t>
            </a:r>
            <a:endParaRPr b="1" i="0" sz="1400" u="none" cap="none" strike="noStrike">
              <a:solidFill>
                <a:srgbClr val="FF9900"/>
              </a:solidFill>
              <a:latin typeface="verdana"/>
              <a:ea typeface="verdana"/>
              <a:cs typeface="verdana"/>
              <a:sym typeface="verdana"/>
            </a:endParaRPr>
          </a:p>
        </p:txBody>
      </p:sp>
      <p:pic>
        <p:nvPicPr>
          <p:cNvPr id="3136" name="Google Shape;3136;p87"/>
          <p:cNvPicPr preferRelativeResize="0"/>
          <p:nvPr/>
        </p:nvPicPr>
        <p:blipFill rotWithShape="1">
          <a:blip r:embed="rId11">
            <a:alphaModFix/>
          </a:blip>
          <a:srcRect b="0" l="0" r="0" t="0"/>
          <a:stretch/>
        </p:blipFill>
        <p:spPr>
          <a:xfrm>
            <a:off x="6819939" y="3095763"/>
            <a:ext cx="780798" cy="780798"/>
          </a:xfrm>
          <a:prstGeom prst="rect">
            <a:avLst/>
          </a:prstGeom>
          <a:noFill/>
          <a:ln>
            <a:noFill/>
          </a:ln>
        </p:spPr>
      </p:pic>
      <p:pic>
        <p:nvPicPr>
          <p:cNvPr id="3137" name="Google Shape;3137;p87"/>
          <p:cNvPicPr preferRelativeResize="0"/>
          <p:nvPr/>
        </p:nvPicPr>
        <p:blipFill rotWithShape="1">
          <a:blip r:embed="rId12">
            <a:alphaModFix/>
          </a:blip>
          <a:srcRect b="0" l="0" r="0" t="0"/>
          <a:stretch/>
        </p:blipFill>
        <p:spPr>
          <a:xfrm>
            <a:off x="7561300" y="994789"/>
            <a:ext cx="719600" cy="719600"/>
          </a:xfrm>
          <a:prstGeom prst="rect">
            <a:avLst/>
          </a:prstGeom>
          <a:noFill/>
          <a:ln>
            <a:noFill/>
          </a:ln>
        </p:spPr>
      </p:pic>
      <p:sp>
        <p:nvSpPr>
          <p:cNvPr id="3138" name="Google Shape;3138;p87"/>
          <p:cNvSpPr txBox="1"/>
          <p:nvPr/>
        </p:nvSpPr>
        <p:spPr>
          <a:xfrm>
            <a:off x="263026" y="4811911"/>
            <a:ext cx="2706270" cy="35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99999"/>
                </a:solidFill>
                <a:latin typeface="verdana"/>
                <a:ea typeface="verdana"/>
                <a:cs typeface="verdana"/>
                <a:sym typeface="verdana"/>
              </a:rPr>
              <a:t>IT, Core Dev, Integration specialist</a:t>
            </a:r>
            <a:endParaRPr b="0" i="0" sz="1400" u="none" cap="none" strike="noStrike">
              <a:solidFill>
                <a:srgbClr val="999999"/>
              </a:solidFill>
              <a:latin typeface="verdana"/>
              <a:ea typeface="verdana"/>
              <a:cs typeface="verdana"/>
              <a:sym typeface="verdana"/>
            </a:endParaRPr>
          </a:p>
        </p:txBody>
      </p:sp>
      <p:sp>
        <p:nvSpPr>
          <p:cNvPr id="3139" name="Google Shape;3139;p87"/>
          <p:cNvSpPr txBox="1"/>
          <p:nvPr/>
        </p:nvSpPr>
        <p:spPr>
          <a:xfrm>
            <a:off x="6097914" y="1801673"/>
            <a:ext cx="2446547" cy="35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99999"/>
                </a:solidFill>
                <a:latin typeface="verdana"/>
                <a:ea typeface="verdana"/>
                <a:cs typeface="verdana"/>
                <a:sym typeface="verdana"/>
              </a:rPr>
              <a:t>Citizen dev, biz analyst, cloud app</a:t>
            </a:r>
            <a:endParaRPr b="0" i="0" sz="1400" u="none" cap="none" strike="noStrike">
              <a:solidFill>
                <a:srgbClr val="999999"/>
              </a:solidFill>
              <a:latin typeface="verdana"/>
              <a:ea typeface="verdana"/>
              <a:cs typeface="verdana"/>
              <a:sym typeface="verdana"/>
            </a:endParaRPr>
          </a:p>
        </p:txBody>
      </p:sp>
      <p:sp>
        <p:nvSpPr>
          <p:cNvPr id="3140" name="Google Shape;3140;p87"/>
          <p:cNvSpPr/>
          <p:nvPr/>
        </p:nvSpPr>
        <p:spPr>
          <a:xfrm>
            <a:off x="314407" y="2443178"/>
            <a:ext cx="2391000" cy="1478400"/>
          </a:xfrm>
          <a:prstGeom prst="rect">
            <a:avLst/>
          </a:prstGeom>
          <a:noFill/>
          <a:ln cap="flat" cmpd="sng" w="9525">
            <a:solidFill>
              <a:srgbClr val="00B0F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41" name="Google Shape;3141;p87"/>
          <p:cNvCxnSpPr/>
          <p:nvPr/>
        </p:nvCxnSpPr>
        <p:spPr>
          <a:xfrm flipH="1">
            <a:off x="2585949" y="3759593"/>
            <a:ext cx="1086600" cy="866400"/>
          </a:xfrm>
          <a:prstGeom prst="straightConnector1">
            <a:avLst/>
          </a:prstGeom>
          <a:noFill/>
          <a:ln cap="flat" cmpd="sng" w="9525">
            <a:solidFill>
              <a:srgbClr val="B7B7B7"/>
            </a:solidFill>
            <a:prstDash val="solid"/>
            <a:round/>
            <a:headEnd len="med" w="med" type="oval"/>
            <a:tailEnd len="med" w="med" type="oval"/>
          </a:ln>
        </p:spPr>
      </p:cxnSp>
      <p:pic>
        <p:nvPicPr>
          <p:cNvPr id="3142" name="Google Shape;3142;p87"/>
          <p:cNvPicPr preferRelativeResize="0"/>
          <p:nvPr/>
        </p:nvPicPr>
        <p:blipFill rotWithShape="1">
          <a:blip r:embed="rId13">
            <a:alphaModFix/>
          </a:blip>
          <a:srcRect b="0" l="0" r="0" t="0"/>
          <a:stretch/>
        </p:blipFill>
        <p:spPr>
          <a:xfrm>
            <a:off x="3976076" y="2011125"/>
            <a:ext cx="431727" cy="640075"/>
          </a:xfrm>
          <a:prstGeom prst="rect">
            <a:avLst/>
          </a:prstGeom>
          <a:noFill/>
          <a:ln>
            <a:noFill/>
          </a:ln>
        </p:spPr>
      </p:pic>
      <p:pic>
        <p:nvPicPr>
          <p:cNvPr id="3143" name="Google Shape;3143;p87"/>
          <p:cNvPicPr preferRelativeResize="0"/>
          <p:nvPr/>
        </p:nvPicPr>
        <p:blipFill rotWithShape="1">
          <a:blip r:embed="rId13">
            <a:alphaModFix/>
          </a:blip>
          <a:srcRect b="0" l="0" r="0" t="0"/>
          <a:stretch/>
        </p:blipFill>
        <p:spPr>
          <a:xfrm>
            <a:off x="4495601" y="1607050"/>
            <a:ext cx="431727" cy="640075"/>
          </a:xfrm>
          <a:prstGeom prst="rect">
            <a:avLst/>
          </a:prstGeom>
          <a:noFill/>
          <a:ln>
            <a:noFill/>
          </a:ln>
        </p:spPr>
      </p:pic>
      <p:pic>
        <p:nvPicPr>
          <p:cNvPr id="3144" name="Google Shape;3144;p87"/>
          <p:cNvPicPr preferRelativeResize="0"/>
          <p:nvPr/>
        </p:nvPicPr>
        <p:blipFill rotWithShape="1">
          <a:blip r:embed="rId14">
            <a:alphaModFix/>
          </a:blip>
          <a:srcRect b="0" l="0" r="0" t="0"/>
          <a:stretch/>
        </p:blipFill>
        <p:spPr>
          <a:xfrm>
            <a:off x="4058761" y="1932848"/>
            <a:ext cx="1939276" cy="2017341"/>
          </a:xfrm>
          <a:prstGeom prst="rect">
            <a:avLst/>
          </a:prstGeom>
          <a:noFill/>
          <a:ln>
            <a:noFill/>
          </a:ln>
        </p:spPr>
      </p:pic>
      <p:sp>
        <p:nvSpPr>
          <p:cNvPr id="3145" name="Google Shape;3145;p87"/>
          <p:cNvSpPr txBox="1"/>
          <p:nvPr/>
        </p:nvSpPr>
        <p:spPr>
          <a:xfrm>
            <a:off x="6099546" y="4030888"/>
            <a:ext cx="2434011" cy="35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999999"/>
                </a:solidFill>
                <a:latin typeface="verdana"/>
                <a:ea typeface="verdana"/>
                <a:cs typeface="verdana"/>
                <a:sym typeface="verdana"/>
              </a:rPr>
              <a:t>LOB IT, mobile developer, … </a:t>
            </a:r>
            <a:endParaRPr b="0" i="0" sz="1400" u="none" cap="none" strike="noStrike">
              <a:solidFill>
                <a:srgbClr val="999999"/>
              </a:solidFill>
              <a:latin typeface="verdana"/>
              <a:ea typeface="verdana"/>
              <a:cs typeface="verdana"/>
              <a:sym typeface="verdana"/>
            </a:endParaRPr>
          </a:p>
        </p:txBody>
      </p:sp>
      <p:sp>
        <p:nvSpPr>
          <p:cNvPr id="3146" name="Google Shape;3146;p87"/>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151" name="Shape 3151"/>
        <p:cNvGrpSpPr/>
        <p:nvPr/>
      </p:nvGrpSpPr>
      <p:grpSpPr>
        <a:xfrm>
          <a:off x="0" y="0"/>
          <a:ext cx="0" cy="0"/>
          <a:chOff x="0" y="0"/>
          <a:chExt cx="0" cy="0"/>
        </a:xfrm>
      </p:grpSpPr>
      <p:pic>
        <p:nvPicPr>
          <p:cNvPr id="3152" name="Google Shape;3152;p88"/>
          <p:cNvPicPr preferRelativeResize="0"/>
          <p:nvPr/>
        </p:nvPicPr>
        <p:blipFill rotWithShape="1">
          <a:blip r:embed="rId3">
            <a:alphaModFix/>
          </a:blip>
          <a:srcRect b="0" l="0" r="0" t="0"/>
          <a:stretch/>
        </p:blipFill>
        <p:spPr>
          <a:xfrm>
            <a:off x="0" y="1201"/>
            <a:ext cx="12192000" cy="6856799"/>
          </a:xfrm>
          <a:prstGeom prst="rect">
            <a:avLst/>
          </a:prstGeom>
          <a:noFill/>
          <a:ln>
            <a:noFill/>
          </a:ln>
        </p:spPr>
      </p:pic>
      <p:sp>
        <p:nvSpPr>
          <p:cNvPr id="3153" name="Google Shape;3153;p88"/>
          <p:cNvSpPr txBox="1"/>
          <p:nvPr>
            <p:ph type="title"/>
          </p:nvPr>
        </p:nvSpPr>
        <p:spPr>
          <a:xfrm>
            <a:off x="310258" y="488853"/>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Are you adopting</a:t>
            </a:r>
            <a:br>
              <a:rPr lang="en-US"/>
            </a:br>
            <a:r>
              <a:rPr lang="en-US"/>
              <a:t>technologies</a:t>
            </a:r>
            <a:br>
              <a:rPr lang="en-US"/>
            </a:br>
            <a:r>
              <a:rPr lang="en-US"/>
              <a:t>faster than ever</a:t>
            </a:r>
            <a:r>
              <a:rPr b="1" lang="en-US">
                <a:solidFill>
                  <a:schemeClr val="accent1"/>
                </a:solidFill>
              </a:rPr>
              <a:t>?</a:t>
            </a:r>
            <a:br>
              <a:rPr lang="en-US"/>
            </a:br>
            <a:endParaRPr/>
          </a:p>
        </p:txBody>
      </p:sp>
      <p:grpSp>
        <p:nvGrpSpPr>
          <p:cNvPr id="3154" name="Google Shape;3154;p88"/>
          <p:cNvGrpSpPr/>
          <p:nvPr/>
        </p:nvGrpSpPr>
        <p:grpSpPr>
          <a:xfrm>
            <a:off x="5945266" y="-20065"/>
            <a:ext cx="5842489" cy="5844087"/>
            <a:chOff x="5945266" y="-20065"/>
            <a:chExt cx="5842489" cy="5844087"/>
          </a:xfrm>
        </p:grpSpPr>
        <p:sp>
          <p:nvSpPr>
            <p:cNvPr id="3155" name="Google Shape;3155;p88"/>
            <p:cNvSpPr txBox="1"/>
            <p:nvPr/>
          </p:nvSpPr>
          <p:spPr>
            <a:xfrm>
              <a:off x="8051554" y="4681527"/>
              <a:ext cx="32865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A5A5A5"/>
                  </a:solidFill>
                  <a:latin typeface="Verdana"/>
                  <a:ea typeface="Verdana"/>
                  <a:cs typeface="Verdana"/>
                  <a:sym typeface="Verdana"/>
                </a:rPr>
                <a:t>MICROSERVICES</a:t>
              </a:r>
              <a:endParaRPr b="0" i="0" sz="2400" u="none" cap="none" strike="noStrike">
                <a:solidFill>
                  <a:srgbClr val="A5A5A5"/>
                </a:solidFill>
                <a:latin typeface="Arial"/>
                <a:ea typeface="Arial"/>
                <a:cs typeface="Arial"/>
                <a:sym typeface="Arial"/>
              </a:endParaRPr>
            </a:p>
          </p:txBody>
        </p:sp>
        <p:sp>
          <p:nvSpPr>
            <p:cNvPr id="3156" name="Google Shape;3156;p88"/>
            <p:cNvSpPr txBox="1"/>
            <p:nvPr/>
          </p:nvSpPr>
          <p:spPr>
            <a:xfrm>
              <a:off x="7836058" y="1248112"/>
              <a:ext cx="2989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Verdana"/>
                  <a:ea typeface="Verdana"/>
                  <a:cs typeface="Verdana"/>
                  <a:sym typeface="Verdana"/>
                </a:rPr>
                <a:t>PREDICTIVE ANALYTICS</a:t>
              </a:r>
              <a:endParaRPr b="0" i="0" sz="1400" u="none" cap="none" strike="noStrike">
                <a:solidFill>
                  <a:srgbClr val="A5A5A5"/>
                </a:solidFill>
                <a:latin typeface="Arial"/>
                <a:ea typeface="Arial"/>
                <a:cs typeface="Arial"/>
                <a:sym typeface="Arial"/>
              </a:endParaRPr>
            </a:p>
          </p:txBody>
        </p:sp>
        <p:sp>
          <p:nvSpPr>
            <p:cNvPr id="3157" name="Google Shape;3157;p88"/>
            <p:cNvSpPr txBox="1"/>
            <p:nvPr/>
          </p:nvSpPr>
          <p:spPr>
            <a:xfrm>
              <a:off x="6306870" y="-20065"/>
              <a:ext cx="18903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A5A5A5"/>
                  </a:solidFill>
                  <a:latin typeface="Verdana"/>
                  <a:ea typeface="Verdana"/>
                  <a:cs typeface="Verdana"/>
                  <a:sym typeface="Verdana"/>
                </a:rPr>
                <a:t>BIG DATA</a:t>
              </a:r>
              <a:endParaRPr b="0" i="0" sz="1400" u="none" cap="none" strike="noStrike">
                <a:solidFill>
                  <a:srgbClr val="A5A5A5"/>
                </a:solidFill>
                <a:latin typeface="Arial"/>
                <a:ea typeface="Arial"/>
                <a:cs typeface="Arial"/>
                <a:sym typeface="Arial"/>
              </a:endParaRPr>
            </a:p>
          </p:txBody>
        </p:sp>
        <p:sp>
          <p:nvSpPr>
            <p:cNvPr id="3158" name="Google Shape;3158;p88"/>
            <p:cNvSpPr txBox="1"/>
            <p:nvPr/>
          </p:nvSpPr>
          <p:spPr>
            <a:xfrm>
              <a:off x="5945266" y="2574188"/>
              <a:ext cx="27507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A5A5A5"/>
                  </a:solidFill>
                  <a:latin typeface="Verdana"/>
                  <a:ea typeface="Verdana"/>
                  <a:cs typeface="Verdana"/>
                  <a:sym typeface="Verdana"/>
                </a:rPr>
                <a:t>MACHINE LEARNING</a:t>
              </a:r>
              <a:endParaRPr b="0" i="0" sz="1400" u="none" cap="none" strike="noStrike">
                <a:solidFill>
                  <a:srgbClr val="A5A5A5"/>
                </a:solidFill>
                <a:latin typeface="Arial"/>
                <a:ea typeface="Arial"/>
                <a:cs typeface="Arial"/>
                <a:sym typeface="Arial"/>
              </a:endParaRPr>
            </a:p>
          </p:txBody>
        </p:sp>
        <p:sp>
          <p:nvSpPr>
            <p:cNvPr id="3159" name="Google Shape;3159;p88"/>
            <p:cNvSpPr txBox="1"/>
            <p:nvPr/>
          </p:nvSpPr>
          <p:spPr>
            <a:xfrm>
              <a:off x="7972149" y="3015069"/>
              <a:ext cx="25737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A5A5A5"/>
                  </a:solidFill>
                  <a:latin typeface="Verdana"/>
                  <a:ea typeface="Verdana"/>
                  <a:cs typeface="Verdana"/>
                  <a:sym typeface="Verdana"/>
                </a:rPr>
                <a:t>Microservices</a:t>
              </a:r>
              <a:endParaRPr b="0" i="0" sz="1400" u="none" cap="none" strike="noStrike">
                <a:solidFill>
                  <a:srgbClr val="A5A5A5"/>
                </a:solidFill>
                <a:latin typeface="Arial"/>
                <a:ea typeface="Arial"/>
                <a:cs typeface="Arial"/>
                <a:sym typeface="Arial"/>
              </a:endParaRPr>
            </a:p>
          </p:txBody>
        </p:sp>
        <p:sp>
          <p:nvSpPr>
            <p:cNvPr id="3160" name="Google Shape;3160;p88"/>
            <p:cNvSpPr txBox="1"/>
            <p:nvPr/>
          </p:nvSpPr>
          <p:spPr>
            <a:xfrm>
              <a:off x="9037055" y="5239322"/>
              <a:ext cx="27507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A5A5A5"/>
                  </a:solidFill>
                  <a:latin typeface="Verdana"/>
                  <a:ea typeface="Verdana"/>
                  <a:cs typeface="Verdana"/>
                  <a:sym typeface="Verdana"/>
                </a:rPr>
                <a:t>Security &amp; Monitoring</a:t>
              </a:r>
              <a:endParaRPr b="0" i="0" sz="1400" u="none" cap="none" strike="noStrike">
                <a:solidFill>
                  <a:srgbClr val="A5A5A5"/>
                </a:solidFill>
                <a:latin typeface="Arial"/>
                <a:ea typeface="Arial"/>
                <a:cs typeface="Arial"/>
                <a:sym typeface="Arial"/>
              </a:endParaRPr>
            </a:p>
          </p:txBody>
        </p:sp>
      </p:grpSp>
      <p:grpSp>
        <p:nvGrpSpPr>
          <p:cNvPr id="3161" name="Google Shape;3161;p88"/>
          <p:cNvGrpSpPr/>
          <p:nvPr/>
        </p:nvGrpSpPr>
        <p:grpSpPr>
          <a:xfrm>
            <a:off x="7368485" y="33989"/>
            <a:ext cx="4027646" cy="6245865"/>
            <a:chOff x="7368485" y="33989"/>
            <a:chExt cx="4027646" cy="6245865"/>
          </a:xfrm>
        </p:grpSpPr>
        <p:sp>
          <p:nvSpPr>
            <p:cNvPr id="3162" name="Google Shape;3162;p88"/>
            <p:cNvSpPr txBox="1"/>
            <p:nvPr/>
          </p:nvSpPr>
          <p:spPr>
            <a:xfrm>
              <a:off x="8110397" y="5910554"/>
              <a:ext cx="3285734"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Verdana"/>
                  <a:ea typeface="Verdana"/>
                  <a:cs typeface="Verdana"/>
                  <a:sym typeface="Verdana"/>
                </a:rPr>
                <a:t>FUNCTION-AS-A-SERVICE</a:t>
              </a:r>
              <a:endParaRPr b="0" i="0" sz="1400" u="none" cap="none" strike="noStrike">
                <a:solidFill>
                  <a:srgbClr val="A5A5A5"/>
                </a:solidFill>
                <a:latin typeface="Arial"/>
                <a:ea typeface="Arial"/>
                <a:cs typeface="Arial"/>
                <a:sym typeface="Arial"/>
              </a:endParaRPr>
            </a:p>
          </p:txBody>
        </p:sp>
        <p:sp>
          <p:nvSpPr>
            <p:cNvPr id="3163" name="Google Shape;3163;p88"/>
            <p:cNvSpPr txBox="1"/>
            <p:nvPr/>
          </p:nvSpPr>
          <p:spPr>
            <a:xfrm>
              <a:off x="8129691" y="33989"/>
              <a:ext cx="1949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Verdana"/>
                  <a:ea typeface="Verdana"/>
                  <a:cs typeface="Verdana"/>
                  <a:sym typeface="Verdana"/>
                </a:rPr>
                <a:t>EVENT-DRIVEN</a:t>
              </a:r>
              <a:endParaRPr b="0" i="0" sz="1400" u="none" cap="none" strike="noStrike">
                <a:solidFill>
                  <a:srgbClr val="A5A5A5"/>
                </a:solidFill>
                <a:latin typeface="Arial"/>
                <a:ea typeface="Arial"/>
                <a:cs typeface="Arial"/>
                <a:sym typeface="Arial"/>
              </a:endParaRPr>
            </a:p>
          </p:txBody>
        </p:sp>
        <p:sp>
          <p:nvSpPr>
            <p:cNvPr id="3164" name="Google Shape;3164;p88"/>
            <p:cNvSpPr txBox="1"/>
            <p:nvPr/>
          </p:nvSpPr>
          <p:spPr>
            <a:xfrm>
              <a:off x="7906286" y="5128423"/>
              <a:ext cx="3210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Verdana"/>
                  <a:ea typeface="Verdana"/>
                  <a:cs typeface="Verdana"/>
                  <a:sym typeface="Verdana"/>
                </a:rPr>
                <a:t>ARTIFICAL INTELLIGENCE</a:t>
              </a:r>
              <a:endParaRPr b="0" i="0" sz="1400" u="none" cap="none" strike="noStrike">
                <a:solidFill>
                  <a:srgbClr val="A5A5A5"/>
                </a:solidFill>
                <a:latin typeface="Arial"/>
                <a:ea typeface="Arial"/>
                <a:cs typeface="Arial"/>
                <a:sym typeface="Arial"/>
              </a:endParaRPr>
            </a:p>
          </p:txBody>
        </p:sp>
        <p:sp>
          <p:nvSpPr>
            <p:cNvPr id="3165" name="Google Shape;3165;p88"/>
            <p:cNvSpPr txBox="1"/>
            <p:nvPr/>
          </p:nvSpPr>
          <p:spPr>
            <a:xfrm>
              <a:off x="7368485" y="736486"/>
              <a:ext cx="33849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Verdana"/>
                  <a:ea typeface="Verdana"/>
                  <a:cs typeface="Verdana"/>
                  <a:sym typeface="Verdana"/>
                </a:rPr>
                <a:t>Master Data Management</a:t>
              </a:r>
              <a:endParaRPr b="0" i="0" sz="1400" u="none" cap="none" strike="noStrike">
                <a:solidFill>
                  <a:srgbClr val="A5A5A5"/>
                </a:solidFill>
                <a:latin typeface="Arial"/>
                <a:ea typeface="Arial"/>
                <a:cs typeface="Arial"/>
                <a:sym typeface="Arial"/>
              </a:endParaRPr>
            </a:p>
          </p:txBody>
        </p:sp>
      </p:grpSp>
      <p:grpSp>
        <p:nvGrpSpPr>
          <p:cNvPr id="3166" name="Google Shape;3166;p88"/>
          <p:cNvGrpSpPr/>
          <p:nvPr/>
        </p:nvGrpSpPr>
        <p:grpSpPr>
          <a:xfrm>
            <a:off x="5834261" y="383997"/>
            <a:ext cx="5561869" cy="4870117"/>
            <a:chOff x="5834261" y="383997"/>
            <a:chExt cx="5561869" cy="4870117"/>
          </a:xfrm>
        </p:grpSpPr>
        <p:sp>
          <p:nvSpPr>
            <p:cNvPr id="3167" name="Google Shape;3167;p88"/>
            <p:cNvSpPr txBox="1"/>
            <p:nvPr/>
          </p:nvSpPr>
          <p:spPr>
            <a:xfrm>
              <a:off x="6056261" y="383997"/>
              <a:ext cx="27507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A5A5A5"/>
                  </a:solidFill>
                  <a:latin typeface="Verdana"/>
                  <a:ea typeface="Verdana"/>
                  <a:cs typeface="Verdana"/>
                  <a:sym typeface="Verdana"/>
                </a:rPr>
                <a:t>SERVERLESS</a:t>
              </a:r>
              <a:endParaRPr b="0" i="0" sz="1400" u="none" cap="none" strike="noStrike">
                <a:solidFill>
                  <a:srgbClr val="A5A5A5"/>
                </a:solidFill>
                <a:latin typeface="Arial"/>
                <a:ea typeface="Arial"/>
                <a:cs typeface="Arial"/>
                <a:sym typeface="Arial"/>
              </a:endParaRPr>
            </a:p>
          </p:txBody>
        </p:sp>
        <p:sp>
          <p:nvSpPr>
            <p:cNvPr id="3168" name="Google Shape;3168;p88"/>
            <p:cNvSpPr txBox="1"/>
            <p:nvPr/>
          </p:nvSpPr>
          <p:spPr>
            <a:xfrm>
              <a:off x="6214440" y="3681486"/>
              <a:ext cx="396546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5A5A5"/>
                  </a:solidFill>
                  <a:latin typeface="Verdana"/>
                  <a:ea typeface="Verdana"/>
                  <a:cs typeface="Verdana"/>
                  <a:sym typeface="Verdana"/>
                </a:rPr>
                <a:t>Application Integration</a:t>
              </a:r>
              <a:endParaRPr b="0" i="0" sz="1400" u="none" cap="none" strike="noStrike">
                <a:solidFill>
                  <a:srgbClr val="A5A5A5"/>
                </a:solidFill>
                <a:latin typeface="Arial"/>
                <a:ea typeface="Arial"/>
                <a:cs typeface="Arial"/>
                <a:sym typeface="Arial"/>
              </a:endParaRPr>
            </a:p>
          </p:txBody>
        </p:sp>
        <p:sp>
          <p:nvSpPr>
            <p:cNvPr id="3169" name="Google Shape;3169;p88"/>
            <p:cNvSpPr txBox="1"/>
            <p:nvPr/>
          </p:nvSpPr>
          <p:spPr>
            <a:xfrm>
              <a:off x="6090294" y="1648844"/>
              <a:ext cx="24765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A5A5A5"/>
                  </a:solidFill>
                  <a:latin typeface="Verdana"/>
                  <a:ea typeface="Verdana"/>
                  <a:cs typeface="Verdana"/>
                  <a:sym typeface="Verdana"/>
                </a:rPr>
                <a:t>CONTAINERS</a:t>
              </a:r>
              <a:endParaRPr b="0" i="0" sz="1400" u="none" cap="none" strike="noStrike">
                <a:solidFill>
                  <a:srgbClr val="A5A5A5"/>
                </a:solidFill>
                <a:latin typeface="Arial"/>
                <a:ea typeface="Arial"/>
                <a:cs typeface="Arial"/>
                <a:sym typeface="Arial"/>
              </a:endParaRPr>
            </a:p>
          </p:txBody>
        </p:sp>
        <p:sp>
          <p:nvSpPr>
            <p:cNvPr id="3170" name="Google Shape;3170;p88"/>
            <p:cNvSpPr txBox="1"/>
            <p:nvPr/>
          </p:nvSpPr>
          <p:spPr>
            <a:xfrm>
              <a:off x="8356130" y="3252164"/>
              <a:ext cx="23193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A5A5A5"/>
                  </a:solidFill>
                  <a:latin typeface="Verdana"/>
                  <a:ea typeface="Verdana"/>
                  <a:cs typeface="Verdana"/>
                  <a:sym typeface="Verdana"/>
                </a:rPr>
                <a:t>DATA SCIENCE</a:t>
              </a:r>
              <a:endParaRPr b="0" i="0" sz="1400" u="none" cap="none" strike="noStrike">
                <a:solidFill>
                  <a:srgbClr val="A5A5A5"/>
                </a:solidFill>
                <a:latin typeface="Arial"/>
                <a:ea typeface="Arial"/>
                <a:cs typeface="Arial"/>
                <a:sym typeface="Arial"/>
              </a:endParaRPr>
            </a:p>
          </p:txBody>
        </p:sp>
        <p:sp>
          <p:nvSpPr>
            <p:cNvPr id="3171" name="Google Shape;3171;p88"/>
            <p:cNvSpPr txBox="1"/>
            <p:nvPr/>
          </p:nvSpPr>
          <p:spPr>
            <a:xfrm>
              <a:off x="9209700" y="4378474"/>
              <a:ext cx="9702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A5A5A5"/>
                  </a:solidFill>
                  <a:latin typeface="Verdana"/>
                  <a:ea typeface="Verdana"/>
                  <a:cs typeface="Verdana"/>
                  <a:sym typeface="Verdana"/>
                </a:rPr>
                <a:t>IoT</a:t>
              </a:r>
              <a:endParaRPr b="0" i="0" sz="1400" u="none" cap="none" strike="noStrike">
                <a:solidFill>
                  <a:srgbClr val="A5A5A5"/>
                </a:solidFill>
                <a:latin typeface="Arial"/>
                <a:ea typeface="Arial"/>
                <a:cs typeface="Arial"/>
                <a:sym typeface="Arial"/>
              </a:endParaRPr>
            </a:p>
          </p:txBody>
        </p:sp>
        <p:sp>
          <p:nvSpPr>
            <p:cNvPr id="3172" name="Google Shape;3172;p88"/>
            <p:cNvSpPr txBox="1"/>
            <p:nvPr/>
          </p:nvSpPr>
          <p:spPr>
            <a:xfrm>
              <a:off x="5834261" y="2279499"/>
              <a:ext cx="2972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Verdana"/>
                  <a:ea typeface="Verdana"/>
                  <a:cs typeface="Verdana"/>
                  <a:sym typeface="Verdana"/>
                </a:rPr>
                <a:t>STREAMING ANALYTICS</a:t>
              </a:r>
              <a:endParaRPr b="0" i="0" sz="1400" u="none" cap="none" strike="noStrike">
                <a:solidFill>
                  <a:srgbClr val="A5A5A5"/>
                </a:solidFill>
                <a:latin typeface="Arial"/>
                <a:ea typeface="Arial"/>
                <a:cs typeface="Arial"/>
                <a:sym typeface="Arial"/>
              </a:endParaRPr>
            </a:p>
          </p:txBody>
        </p:sp>
        <p:sp>
          <p:nvSpPr>
            <p:cNvPr id="3173" name="Google Shape;3173;p88"/>
            <p:cNvSpPr txBox="1"/>
            <p:nvPr/>
          </p:nvSpPr>
          <p:spPr>
            <a:xfrm>
              <a:off x="8044110" y="4204690"/>
              <a:ext cx="25737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A5A5A5"/>
                  </a:solidFill>
                  <a:latin typeface="Verdana"/>
                  <a:ea typeface="Verdana"/>
                  <a:cs typeface="Verdana"/>
                  <a:sym typeface="Verdana"/>
                </a:rPr>
                <a:t>DIGITAL DECISIONING</a:t>
              </a:r>
              <a:endParaRPr b="0" i="0" sz="1400" u="none" cap="none" strike="noStrike">
                <a:solidFill>
                  <a:srgbClr val="A5A5A5"/>
                </a:solidFill>
                <a:latin typeface="Arial"/>
                <a:ea typeface="Arial"/>
                <a:cs typeface="Arial"/>
                <a:sym typeface="Arial"/>
              </a:endParaRPr>
            </a:p>
          </p:txBody>
        </p:sp>
        <p:sp>
          <p:nvSpPr>
            <p:cNvPr id="3174" name="Google Shape;3174;p88"/>
            <p:cNvSpPr txBox="1"/>
            <p:nvPr/>
          </p:nvSpPr>
          <p:spPr>
            <a:xfrm>
              <a:off x="7234312" y="958677"/>
              <a:ext cx="1267963"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A5A5A5"/>
                  </a:solidFill>
                  <a:latin typeface="Verdana"/>
                  <a:ea typeface="Verdana"/>
                  <a:cs typeface="Verdana"/>
                  <a:sym typeface="Verdana"/>
                </a:rPr>
                <a:t>APIs</a:t>
              </a:r>
              <a:endParaRPr b="0" i="0" sz="1400" u="none" cap="none" strike="noStrike">
                <a:solidFill>
                  <a:srgbClr val="A5A5A5"/>
                </a:solidFill>
                <a:latin typeface="Arial"/>
                <a:ea typeface="Arial"/>
                <a:cs typeface="Arial"/>
                <a:sym typeface="Arial"/>
              </a:endParaRPr>
            </a:p>
          </p:txBody>
        </p:sp>
        <p:sp>
          <p:nvSpPr>
            <p:cNvPr id="3175" name="Google Shape;3175;p88"/>
            <p:cNvSpPr txBox="1"/>
            <p:nvPr/>
          </p:nvSpPr>
          <p:spPr>
            <a:xfrm>
              <a:off x="7774085" y="4946314"/>
              <a:ext cx="15684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A5A5A5"/>
                  </a:solidFill>
                  <a:latin typeface="Verdana"/>
                  <a:ea typeface="Verdana"/>
                  <a:cs typeface="Verdana"/>
                  <a:sym typeface="Verdana"/>
                </a:rPr>
                <a:t>SERVICE MESH</a:t>
              </a:r>
              <a:endParaRPr b="0" i="0" sz="1400" u="none" cap="none" strike="noStrike">
                <a:solidFill>
                  <a:srgbClr val="A5A5A5"/>
                </a:solidFill>
                <a:latin typeface="Arial"/>
                <a:ea typeface="Arial"/>
                <a:cs typeface="Arial"/>
                <a:sym typeface="Arial"/>
              </a:endParaRPr>
            </a:p>
          </p:txBody>
        </p:sp>
        <p:sp>
          <p:nvSpPr>
            <p:cNvPr id="3176" name="Google Shape;3176;p88"/>
            <p:cNvSpPr txBox="1"/>
            <p:nvPr/>
          </p:nvSpPr>
          <p:spPr>
            <a:xfrm>
              <a:off x="6829075" y="3955995"/>
              <a:ext cx="2872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Verdana"/>
                  <a:ea typeface="Verdana"/>
                  <a:cs typeface="Verdana"/>
                  <a:sym typeface="Verdana"/>
                </a:rPr>
                <a:t>Big Data</a:t>
              </a:r>
              <a:endParaRPr b="0" i="0" sz="1400" u="none" cap="none" strike="noStrike">
                <a:solidFill>
                  <a:srgbClr val="A5A5A5"/>
                </a:solidFill>
                <a:latin typeface="Arial"/>
                <a:ea typeface="Arial"/>
                <a:cs typeface="Arial"/>
                <a:sym typeface="Arial"/>
              </a:endParaRPr>
            </a:p>
          </p:txBody>
        </p:sp>
        <p:sp>
          <p:nvSpPr>
            <p:cNvPr id="3177" name="Google Shape;3177;p88"/>
            <p:cNvSpPr txBox="1"/>
            <p:nvPr/>
          </p:nvSpPr>
          <p:spPr>
            <a:xfrm>
              <a:off x="6487235" y="3292642"/>
              <a:ext cx="25737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A5A5A5"/>
                  </a:solidFill>
                  <a:latin typeface="Verdana"/>
                  <a:ea typeface="Verdana"/>
                  <a:cs typeface="Verdana"/>
                  <a:sym typeface="Verdana"/>
                </a:rPr>
                <a:t>Monitoring</a:t>
              </a:r>
              <a:endParaRPr b="0" i="0" sz="1400" u="none" cap="none" strike="noStrike">
                <a:solidFill>
                  <a:srgbClr val="A5A5A5"/>
                </a:solidFill>
                <a:latin typeface="Arial"/>
                <a:ea typeface="Arial"/>
                <a:cs typeface="Arial"/>
                <a:sym typeface="Arial"/>
              </a:endParaRPr>
            </a:p>
          </p:txBody>
        </p:sp>
        <p:sp>
          <p:nvSpPr>
            <p:cNvPr id="3178" name="Google Shape;3178;p88"/>
            <p:cNvSpPr txBox="1"/>
            <p:nvPr/>
          </p:nvSpPr>
          <p:spPr>
            <a:xfrm>
              <a:off x="8252158" y="1795751"/>
              <a:ext cx="25737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A5A5A5"/>
                  </a:solidFill>
                  <a:latin typeface="Verdana"/>
                  <a:ea typeface="Verdana"/>
                  <a:cs typeface="Verdana"/>
                  <a:sym typeface="Verdana"/>
                </a:rPr>
                <a:t>Cloud-native</a:t>
              </a:r>
              <a:endParaRPr b="0" i="0" sz="1400" u="none" cap="none" strike="noStrike">
                <a:solidFill>
                  <a:srgbClr val="A5A5A5"/>
                </a:solidFill>
                <a:latin typeface="Arial"/>
                <a:ea typeface="Arial"/>
                <a:cs typeface="Arial"/>
                <a:sym typeface="Arial"/>
              </a:endParaRPr>
            </a:p>
          </p:txBody>
        </p:sp>
        <p:sp>
          <p:nvSpPr>
            <p:cNvPr id="3179" name="Google Shape;3179;p88"/>
            <p:cNvSpPr txBox="1"/>
            <p:nvPr/>
          </p:nvSpPr>
          <p:spPr>
            <a:xfrm>
              <a:off x="8177892" y="3909621"/>
              <a:ext cx="25737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A5A5A5"/>
                  </a:solidFill>
                  <a:latin typeface="Verdana"/>
                  <a:ea typeface="Verdana"/>
                  <a:cs typeface="Verdana"/>
                  <a:sym typeface="Verdana"/>
                </a:rPr>
                <a:t>DevOps</a:t>
              </a:r>
              <a:endParaRPr b="0" i="0" sz="1400" u="none" cap="none" strike="noStrike">
                <a:solidFill>
                  <a:srgbClr val="A5A5A5"/>
                </a:solidFill>
                <a:latin typeface="Arial"/>
                <a:ea typeface="Arial"/>
                <a:cs typeface="Arial"/>
                <a:sym typeface="Arial"/>
              </a:endParaRPr>
            </a:p>
          </p:txBody>
        </p:sp>
        <p:sp>
          <p:nvSpPr>
            <p:cNvPr id="3180" name="Google Shape;3180;p88"/>
            <p:cNvSpPr txBox="1"/>
            <p:nvPr/>
          </p:nvSpPr>
          <p:spPr>
            <a:xfrm>
              <a:off x="6685797" y="1432567"/>
              <a:ext cx="25737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A5A5A5"/>
                  </a:solidFill>
                  <a:latin typeface="Verdana"/>
                  <a:ea typeface="Verdana"/>
                  <a:cs typeface="Verdana"/>
                  <a:sym typeface="Verdana"/>
                </a:rPr>
                <a:t>Public Cloud</a:t>
              </a:r>
              <a:endParaRPr b="0" i="0" sz="1400" u="none" cap="none" strike="noStrike">
                <a:solidFill>
                  <a:srgbClr val="A5A5A5"/>
                </a:solidFill>
                <a:latin typeface="Arial"/>
                <a:ea typeface="Arial"/>
                <a:cs typeface="Arial"/>
                <a:sym typeface="Arial"/>
              </a:endParaRPr>
            </a:p>
          </p:txBody>
        </p:sp>
        <p:sp>
          <p:nvSpPr>
            <p:cNvPr id="3181" name="Google Shape;3181;p88"/>
            <p:cNvSpPr txBox="1"/>
            <p:nvPr/>
          </p:nvSpPr>
          <p:spPr>
            <a:xfrm>
              <a:off x="8894030" y="2164781"/>
              <a:ext cx="1781400" cy="1152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A5A5A5"/>
                  </a:solidFill>
                  <a:latin typeface="Verdana"/>
                  <a:ea typeface="Verdana"/>
                  <a:cs typeface="Verdana"/>
                  <a:sym typeface="Verdana"/>
                </a:rPr>
                <a:t>Multi-Cloud</a:t>
              </a:r>
              <a:endParaRPr b="0" i="0" sz="3600" u="none" cap="none" strike="noStrike">
                <a:solidFill>
                  <a:srgbClr val="A5A5A5"/>
                </a:solidFill>
                <a:latin typeface="Arial"/>
                <a:ea typeface="Arial"/>
                <a:cs typeface="Arial"/>
                <a:sym typeface="Arial"/>
              </a:endParaRPr>
            </a:p>
          </p:txBody>
        </p:sp>
        <p:sp>
          <p:nvSpPr>
            <p:cNvPr id="3182" name="Google Shape;3182;p88"/>
            <p:cNvSpPr txBox="1"/>
            <p:nvPr/>
          </p:nvSpPr>
          <p:spPr>
            <a:xfrm>
              <a:off x="8185230" y="2611832"/>
              <a:ext cx="3210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Verdana"/>
                  <a:ea typeface="Verdana"/>
                  <a:cs typeface="Verdana"/>
                  <a:sym typeface="Verdana"/>
                </a:rPr>
                <a:t>Private Cloud</a:t>
              </a:r>
              <a:endParaRPr b="0" i="0" sz="1400" u="none" cap="none" strike="noStrike">
                <a:solidFill>
                  <a:srgbClr val="A5A5A5"/>
                </a:solidFill>
                <a:latin typeface="Arial"/>
                <a:ea typeface="Arial"/>
                <a:cs typeface="Arial"/>
                <a:sym typeface="Arial"/>
              </a:endParaRPr>
            </a:p>
          </p:txBody>
        </p:sp>
        <p:sp>
          <p:nvSpPr>
            <p:cNvPr id="3183" name="Google Shape;3183;p88"/>
            <p:cNvSpPr txBox="1"/>
            <p:nvPr/>
          </p:nvSpPr>
          <p:spPr>
            <a:xfrm>
              <a:off x="5893341" y="2066460"/>
              <a:ext cx="3210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Verdana"/>
                  <a:ea typeface="Verdana"/>
                  <a:cs typeface="Verdana"/>
                  <a:sym typeface="Verdana"/>
                </a:rPr>
                <a:t>Open Source</a:t>
              </a:r>
              <a:endParaRPr b="0" i="0" sz="1400" u="none" cap="none" strike="noStrike">
                <a:solidFill>
                  <a:srgbClr val="A5A5A5"/>
                </a:solidFill>
                <a:latin typeface="Arial"/>
                <a:ea typeface="Arial"/>
                <a:cs typeface="Arial"/>
                <a:sym typeface="Arial"/>
              </a:endParaRPr>
            </a:p>
          </p:txBody>
        </p:sp>
        <p:sp>
          <p:nvSpPr>
            <p:cNvPr id="3184" name="Google Shape;3184;p88"/>
            <p:cNvSpPr txBox="1"/>
            <p:nvPr/>
          </p:nvSpPr>
          <p:spPr>
            <a:xfrm>
              <a:off x="6522235" y="4106240"/>
              <a:ext cx="28728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A5A5A5"/>
                  </a:solidFill>
                  <a:latin typeface="Verdana"/>
                  <a:ea typeface="Verdana"/>
                  <a:cs typeface="Verdana"/>
                  <a:sym typeface="Verdana"/>
                </a:rPr>
                <a:t>Container Orchestration</a:t>
              </a:r>
              <a:endParaRPr b="0" i="0" sz="1400" u="none" cap="none" strike="noStrike">
                <a:solidFill>
                  <a:srgbClr val="A5A5A5"/>
                </a:solidFill>
                <a:latin typeface="Arial"/>
                <a:ea typeface="Arial"/>
                <a:cs typeface="Arial"/>
                <a:sym typeface="Arial"/>
              </a:endParaRPr>
            </a:p>
          </p:txBody>
        </p:sp>
      </p:grpSp>
      <p:sp>
        <p:nvSpPr>
          <p:cNvPr id="3185" name="Google Shape;3185;p88"/>
          <p:cNvSpPr txBox="1"/>
          <p:nvPr/>
        </p:nvSpPr>
        <p:spPr>
          <a:xfrm>
            <a:off x="795167" y="3095639"/>
            <a:ext cx="4168373" cy="1044832"/>
          </a:xfrm>
          <a:prstGeom prst="rect">
            <a:avLst/>
          </a:prstGeom>
          <a:noFill/>
          <a:ln>
            <a:noFill/>
          </a:ln>
        </p:spPr>
        <p:txBody>
          <a:bodyPr anchorCtr="0" anchor="t" bIns="45700" lIns="91425" spcFirstLastPara="1" rIns="91425" wrap="square" tIns="45700">
            <a:noAutofit/>
          </a:bodyPr>
          <a:lstStyle/>
          <a:p>
            <a:pPr indent="0" lvl="0" marL="0" marR="0" rtl="0" algn="l">
              <a:lnSpc>
                <a:spcPct val="131111"/>
              </a:lnSpc>
              <a:spcBef>
                <a:spcPts val="0"/>
              </a:spcBef>
              <a:spcAft>
                <a:spcPts val="0"/>
              </a:spcAft>
              <a:buClr>
                <a:srgbClr val="000000"/>
              </a:buClr>
              <a:buSzPts val="1800"/>
              <a:buFont typeface="Arial"/>
              <a:buNone/>
            </a:pPr>
            <a:r>
              <a:rPr b="0" i="1" lang="en-US" sz="1800" u="none" cap="none" strike="noStrike">
                <a:solidFill>
                  <a:srgbClr val="191919"/>
                </a:solidFill>
                <a:latin typeface="Verdana"/>
                <a:ea typeface="Verdana"/>
                <a:cs typeface="Verdana"/>
                <a:sym typeface="Verdana"/>
              </a:rPr>
              <a:t>Taking advantage of the benefits requires business and IT to work more closely together – </a:t>
            </a:r>
            <a:endParaRPr b="0" i="1" sz="1800" u="none" cap="none" strike="noStrike">
              <a:solidFill>
                <a:srgbClr val="191919"/>
              </a:solidFill>
              <a:latin typeface="Verdana"/>
              <a:ea typeface="Verdana"/>
              <a:cs typeface="Verdana"/>
              <a:sym typeface="Verdana"/>
            </a:endParaRPr>
          </a:p>
        </p:txBody>
      </p:sp>
      <p:grpSp>
        <p:nvGrpSpPr>
          <p:cNvPr id="3186" name="Google Shape;3186;p88"/>
          <p:cNvGrpSpPr/>
          <p:nvPr/>
        </p:nvGrpSpPr>
        <p:grpSpPr>
          <a:xfrm>
            <a:off x="-1" y="1201"/>
            <a:ext cx="12192001" cy="6856799"/>
            <a:chOff x="-1" y="1201"/>
            <a:chExt cx="12192001" cy="6856799"/>
          </a:xfrm>
        </p:grpSpPr>
        <p:pic>
          <p:nvPicPr>
            <p:cNvPr id="3187" name="Google Shape;3187;p88"/>
            <p:cNvPicPr preferRelativeResize="0"/>
            <p:nvPr/>
          </p:nvPicPr>
          <p:blipFill rotWithShape="1">
            <a:blip r:embed="rId4">
              <a:alphaModFix/>
            </a:blip>
            <a:srcRect b="0" l="0" r="0" t="0"/>
            <a:stretch/>
          </p:blipFill>
          <p:spPr>
            <a:xfrm>
              <a:off x="9104241" y="6339632"/>
              <a:ext cx="3087759" cy="518368"/>
            </a:xfrm>
            <a:prstGeom prst="rect">
              <a:avLst/>
            </a:prstGeom>
            <a:noFill/>
            <a:ln>
              <a:noFill/>
            </a:ln>
          </p:spPr>
        </p:pic>
        <p:pic>
          <p:nvPicPr>
            <p:cNvPr id="3188" name="Google Shape;3188;p88"/>
            <p:cNvPicPr preferRelativeResize="0"/>
            <p:nvPr/>
          </p:nvPicPr>
          <p:blipFill rotWithShape="1">
            <a:blip r:embed="rId5">
              <a:alphaModFix/>
            </a:blip>
            <a:srcRect b="0" l="0" r="0" t="0"/>
            <a:stretch/>
          </p:blipFill>
          <p:spPr>
            <a:xfrm>
              <a:off x="11021261" y="6467757"/>
              <a:ext cx="901797" cy="235697"/>
            </a:xfrm>
            <a:prstGeom prst="rect">
              <a:avLst/>
            </a:prstGeom>
            <a:noFill/>
            <a:ln>
              <a:noFill/>
            </a:ln>
          </p:spPr>
        </p:pic>
        <p:pic>
          <p:nvPicPr>
            <p:cNvPr id="3189" name="Google Shape;3189;p88"/>
            <p:cNvPicPr preferRelativeResize="0"/>
            <p:nvPr/>
          </p:nvPicPr>
          <p:blipFill rotWithShape="1">
            <a:blip r:embed="rId6">
              <a:alphaModFix/>
            </a:blip>
            <a:srcRect b="0" l="0" r="0" t="0"/>
            <a:stretch/>
          </p:blipFill>
          <p:spPr>
            <a:xfrm>
              <a:off x="-1" y="1201"/>
              <a:ext cx="927101" cy="315596"/>
            </a:xfrm>
            <a:prstGeom prst="rect">
              <a:avLst/>
            </a:prstGeom>
            <a:noFill/>
            <a:ln>
              <a:noFill/>
            </a:ln>
          </p:spPr>
        </p:pic>
      </p:grpSp>
      <p:sp>
        <p:nvSpPr>
          <p:cNvPr id="3190" name="Google Shape;3190;p88"/>
          <p:cNvSpPr txBox="1"/>
          <p:nvPr>
            <p:ph idx="4294967295"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latin typeface="Verdana"/>
                <a:ea typeface="Verdana"/>
                <a:cs typeface="Verdana"/>
                <a:sym typeface="Verdana"/>
              </a:rPr>
              <a:t>© Copyright 2000-2019 TIBCO Software Inc.        </a:t>
            </a:r>
            <a:endParaRPr/>
          </a:p>
        </p:txBody>
      </p:sp>
      <p:sp>
        <p:nvSpPr>
          <p:cNvPr id="3191" name="Google Shape;3191;p88"/>
          <p:cNvSpPr txBox="1"/>
          <p:nvPr>
            <p:ph idx="12" type="sldNum"/>
          </p:nvPr>
        </p:nvSpPr>
        <p:spPr>
          <a:xfrm>
            <a:off x="13846" y="6479596"/>
            <a:ext cx="50932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3154"/>
                                        </p:tgtEl>
                                        <p:attrNameLst>
                                          <p:attrName>style.visibility</p:attrName>
                                        </p:attrNameLst>
                                      </p:cBhvr>
                                      <p:to>
                                        <p:strVal val="visible"/>
                                      </p:to>
                                    </p:set>
                                    <p:animEffect filter="fade" transition="in">
                                      <p:cBhvr>
                                        <p:cTn dur="1000"/>
                                        <p:tgtEl>
                                          <p:spTgt spid="315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61"/>
                                        </p:tgtEl>
                                        <p:attrNameLst>
                                          <p:attrName>style.visibility</p:attrName>
                                        </p:attrNameLst>
                                      </p:cBhvr>
                                      <p:to>
                                        <p:strVal val="visible"/>
                                      </p:to>
                                    </p:set>
                                    <p:animEffect filter="fade" transition="in">
                                      <p:cBhvr>
                                        <p:cTn dur="500"/>
                                        <p:tgtEl>
                                          <p:spTgt spid="316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166"/>
                                        </p:tgtEl>
                                        <p:attrNameLst>
                                          <p:attrName>style.visibility</p:attrName>
                                        </p:attrNameLst>
                                      </p:cBhvr>
                                      <p:to>
                                        <p:strVal val="visible"/>
                                      </p:to>
                                    </p:set>
                                    <p:animEffect filter="fade" transition="in">
                                      <p:cBhvr>
                                        <p:cTn dur="1000"/>
                                        <p:tgtEl>
                                          <p:spTgt spid="3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6" name="Shape 3196"/>
        <p:cNvGrpSpPr/>
        <p:nvPr/>
      </p:nvGrpSpPr>
      <p:grpSpPr>
        <a:xfrm>
          <a:off x="0" y="0"/>
          <a:ext cx="0" cy="0"/>
          <a:chOff x="0" y="0"/>
          <a:chExt cx="0" cy="0"/>
        </a:xfrm>
      </p:grpSpPr>
      <p:pic>
        <p:nvPicPr>
          <p:cNvPr id="3197" name="Google Shape;3197;p89"/>
          <p:cNvPicPr preferRelativeResize="0"/>
          <p:nvPr/>
        </p:nvPicPr>
        <p:blipFill rotWithShape="1">
          <a:blip r:embed="rId3">
            <a:alphaModFix/>
          </a:blip>
          <a:srcRect b="0" l="0" r="0" t="0"/>
          <a:stretch/>
        </p:blipFill>
        <p:spPr>
          <a:xfrm>
            <a:off x="-1" y="-1535"/>
            <a:ext cx="12286661" cy="6859535"/>
          </a:xfrm>
          <a:prstGeom prst="rect">
            <a:avLst/>
          </a:prstGeom>
          <a:noFill/>
          <a:ln>
            <a:noFill/>
          </a:ln>
        </p:spPr>
      </p:pic>
      <p:sp>
        <p:nvSpPr>
          <p:cNvPr id="3198" name="Google Shape;3198;p89"/>
          <p:cNvSpPr/>
          <p:nvPr/>
        </p:nvSpPr>
        <p:spPr>
          <a:xfrm>
            <a:off x="-1" y="0"/>
            <a:ext cx="12192000" cy="6858000"/>
          </a:xfrm>
          <a:prstGeom prst="rect">
            <a:avLst/>
          </a:prstGeom>
          <a:solidFill>
            <a:srgbClr val="191919">
              <a:alpha val="6862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3199" name="Google Shape;3199;p89"/>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solidFill>
                  <a:schemeClr val="lt1"/>
                </a:solidFill>
              </a:rPr>
              <a:t>The challenges are real</a:t>
            </a:r>
            <a:endParaRPr/>
          </a:p>
        </p:txBody>
      </p:sp>
      <p:sp>
        <p:nvSpPr>
          <p:cNvPr id="3200" name="Google Shape;3200;p89"/>
          <p:cNvSpPr txBox="1"/>
          <p:nvPr/>
        </p:nvSpPr>
        <p:spPr>
          <a:xfrm>
            <a:off x="16612552" y="6423012"/>
            <a:ext cx="2743200" cy="366300"/>
          </a:xfrm>
          <a:prstGeom prst="rect">
            <a:avLst/>
          </a:prstGeom>
          <a:noFill/>
          <a:ln>
            <a:noFill/>
          </a:ln>
        </p:spPr>
        <p:txBody>
          <a:bodyPr anchorCtr="0" anchor="ctr"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BFBFBF"/>
                </a:solidFill>
                <a:latin typeface="Verdana"/>
                <a:ea typeface="Verdana"/>
                <a:cs typeface="Verdana"/>
                <a:sym typeface="Verdana"/>
              </a:rPr>
              <a:t>‹#›</a:t>
            </a:fld>
            <a:endParaRPr b="0" i="0" sz="1200" u="none" cap="none" strike="noStrike">
              <a:solidFill>
                <a:srgbClr val="BFBFBF"/>
              </a:solidFill>
              <a:latin typeface="Verdana"/>
              <a:ea typeface="Verdana"/>
              <a:cs typeface="Verdana"/>
              <a:sym typeface="Verdana"/>
            </a:endParaRPr>
          </a:p>
        </p:txBody>
      </p:sp>
      <p:sp>
        <p:nvSpPr>
          <p:cNvPr id="3201" name="Google Shape;3201;p89"/>
          <p:cNvSpPr/>
          <p:nvPr/>
        </p:nvSpPr>
        <p:spPr>
          <a:xfrm>
            <a:off x="5505185" y="4612030"/>
            <a:ext cx="1798200" cy="595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800"/>
              <a:buFont typeface="Arial"/>
              <a:buNone/>
            </a:pPr>
            <a:r>
              <a:rPr b="1" i="0" lang="en-US" sz="1800" u="none" cap="none" strike="noStrike">
                <a:solidFill>
                  <a:schemeClr val="lt1"/>
                </a:solidFill>
                <a:latin typeface="Verdana"/>
                <a:ea typeface="Verdana"/>
                <a:cs typeface="Verdana"/>
                <a:sym typeface="Verdana"/>
              </a:rPr>
              <a:t>Enterprise IT</a:t>
            </a:r>
            <a:endParaRPr b="0" i="0" sz="1400" u="none" cap="none" strike="noStrike">
              <a:solidFill>
                <a:srgbClr val="000000"/>
              </a:solidFill>
              <a:latin typeface="Verdana"/>
              <a:ea typeface="Verdana"/>
              <a:cs typeface="Verdana"/>
              <a:sym typeface="Verdana"/>
            </a:endParaRPr>
          </a:p>
        </p:txBody>
      </p:sp>
      <p:grpSp>
        <p:nvGrpSpPr>
          <p:cNvPr id="3202" name="Google Shape;3202;p89"/>
          <p:cNvGrpSpPr/>
          <p:nvPr/>
        </p:nvGrpSpPr>
        <p:grpSpPr>
          <a:xfrm>
            <a:off x="2485525" y="2603864"/>
            <a:ext cx="1630118" cy="1630119"/>
            <a:chOff x="4299811" y="2575470"/>
            <a:chExt cx="1301700" cy="1301700"/>
          </a:xfrm>
        </p:grpSpPr>
        <p:sp>
          <p:nvSpPr>
            <p:cNvPr id="3203" name="Google Shape;3203;p89"/>
            <p:cNvSpPr/>
            <p:nvPr/>
          </p:nvSpPr>
          <p:spPr>
            <a:xfrm>
              <a:off x="4360388" y="2827952"/>
              <a:ext cx="1178694" cy="541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Verdana"/>
                  <a:ea typeface="Verdana"/>
                  <a:cs typeface="Verdana"/>
                  <a:sym typeface="Verdana"/>
                </a:rPr>
                <a:t>Lack of mature technologies</a:t>
              </a:r>
              <a:endParaRPr b="0" i="0" sz="1400" u="none" cap="none" strike="noStrike">
                <a:solidFill>
                  <a:srgbClr val="000000"/>
                </a:solidFill>
                <a:latin typeface="Verdana"/>
                <a:ea typeface="Verdana"/>
                <a:cs typeface="Verdana"/>
                <a:sym typeface="Verdana"/>
              </a:endParaRPr>
            </a:p>
          </p:txBody>
        </p:sp>
        <p:sp>
          <p:nvSpPr>
            <p:cNvPr id="3204" name="Google Shape;3204;p89"/>
            <p:cNvSpPr/>
            <p:nvPr/>
          </p:nvSpPr>
          <p:spPr>
            <a:xfrm>
              <a:off x="4299811" y="2575470"/>
              <a:ext cx="1301700" cy="13017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Verdana"/>
                <a:ea typeface="Verdana"/>
                <a:cs typeface="Verdana"/>
                <a:sym typeface="Verdana"/>
              </a:endParaRPr>
            </a:p>
          </p:txBody>
        </p:sp>
      </p:grpSp>
      <p:grpSp>
        <p:nvGrpSpPr>
          <p:cNvPr id="3205" name="Google Shape;3205;p89"/>
          <p:cNvGrpSpPr/>
          <p:nvPr/>
        </p:nvGrpSpPr>
        <p:grpSpPr>
          <a:xfrm>
            <a:off x="6647529" y="1521677"/>
            <a:ext cx="1630119" cy="1630119"/>
            <a:chOff x="7252215" y="1533172"/>
            <a:chExt cx="1301700" cy="1301700"/>
          </a:xfrm>
        </p:grpSpPr>
        <p:sp>
          <p:nvSpPr>
            <p:cNvPr id="3206" name="Google Shape;3206;p89"/>
            <p:cNvSpPr/>
            <p:nvPr/>
          </p:nvSpPr>
          <p:spPr>
            <a:xfrm>
              <a:off x="7303734" y="1913404"/>
              <a:ext cx="1158900" cy="699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Verdana"/>
                  <a:ea typeface="Verdana"/>
                  <a:cs typeface="Verdana"/>
                  <a:sym typeface="Verdana"/>
                </a:rPr>
                <a:t>Manage and Optimize spend</a:t>
              </a:r>
              <a:endParaRPr b="0" i="0" sz="1400" u="none" cap="none" strike="noStrike">
                <a:solidFill>
                  <a:srgbClr val="000000"/>
                </a:solidFill>
                <a:latin typeface="Verdana"/>
                <a:ea typeface="Verdana"/>
                <a:cs typeface="Verdana"/>
                <a:sym typeface="Verdana"/>
              </a:endParaRPr>
            </a:p>
          </p:txBody>
        </p:sp>
        <p:sp>
          <p:nvSpPr>
            <p:cNvPr id="3207" name="Google Shape;3207;p89"/>
            <p:cNvSpPr/>
            <p:nvPr/>
          </p:nvSpPr>
          <p:spPr>
            <a:xfrm>
              <a:off x="7252215" y="1533172"/>
              <a:ext cx="1301700" cy="13017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Verdana"/>
                <a:ea typeface="Verdana"/>
                <a:cs typeface="Verdana"/>
                <a:sym typeface="Verdana"/>
              </a:endParaRPr>
            </a:p>
          </p:txBody>
        </p:sp>
      </p:grpSp>
      <p:grpSp>
        <p:nvGrpSpPr>
          <p:cNvPr id="3208" name="Google Shape;3208;p89"/>
          <p:cNvGrpSpPr/>
          <p:nvPr/>
        </p:nvGrpSpPr>
        <p:grpSpPr>
          <a:xfrm>
            <a:off x="8363352" y="2527350"/>
            <a:ext cx="1630119" cy="1630119"/>
            <a:chOff x="9104241" y="2676214"/>
            <a:chExt cx="1301700" cy="1301700"/>
          </a:xfrm>
        </p:grpSpPr>
        <p:sp>
          <p:nvSpPr>
            <p:cNvPr id="3209" name="Google Shape;3209;p89"/>
            <p:cNvSpPr/>
            <p:nvPr/>
          </p:nvSpPr>
          <p:spPr>
            <a:xfrm>
              <a:off x="9166542" y="2945244"/>
              <a:ext cx="1182000" cy="8568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Verdana"/>
                  <a:ea typeface="Verdana"/>
                  <a:cs typeface="Verdana"/>
                  <a:sym typeface="Verdana"/>
                </a:rPr>
                <a:t>Static versus dynamic </a:t>
              </a:r>
              <a:endParaRPr b="0" i="0" sz="1400" u="none" cap="none" strike="noStrike">
                <a:solidFill>
                  <a:srgbClr val="000000"/>
                </a:solidFill>
                <a:latin typeface="Verdana"/>
                <a:ea typeface="Verdana"/>
                <a:cs typeface="Verdana"/>
                <a:sym typeface="Verdana"/>
              </a:endParaRPr>
            </a:p>
          </p:txBody>
        </p:sp>
        <p:sp>
          <p:nvSpPr>
            <p:cNvPr id="3210" name="Google Shape;3210;p89"/>
            <p:cNvSpPr/>
            <p:nvPr/>
          </p:nvSpPr>
          <p:spPr>
            <a:xfrm>
              <a:off x="9104241" y="2676214"/>
              <a:ext cx="1301700" cy="13017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Verdana"/>
                <a:ea typeface="Verdana"/>
                <a:cs typeface="Verdana"/>
                <a:sym typeface="Verdana"/>
              </a:endParaRPr>
            </a:p>
          </p:txBody>
        </p:sp>
      </p:grpSp>
      <p:sp>
        <p:nvSpPr>
          <p:cNvPr id="3211" name="Google Shape;3211;p89"/>
          <p:cNvSpPr/>
          <p:nvPr/>
        </p:nvSpPr>
        <p:spPr>
          <a:xfrm>
            <a:off x="2456900" y="4904857"/>
            <a:ext cx="1233766" cy="67812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Verdana"/>
                <a:ea typeface="Verdana"/>
                <a:cs typeface="Verdana"/>
                <a:sym typeface="Verdana"/>
              </a:rPr>
              <a:t>Resource and skill shortages</a:t>
            </a:r>
            <a:endParaRPr b="0" i="0" sz="1400" u="none" cap="none" strike="noStrike">
              <a:solidFill>
                <a:srgbClr val="000000"/>
              </a:solidFill>
              <a:latin typeface="Verdana"/>
              <a:ea typeface="Verdana"/>
              <a:cs typeface="Verdana"/>
              <a:sym typeface="Verdana"/>
            </a:endParaRPr>
          </a:p>
        </p:txBody>
      </p:sp>
      <p:sp>
        <p:nvSpPr>
          <p:cNvPr id="3212" name="Google Shape;3212;p89"/>
          <p:cNvSpPr/>
          <p:nvPr/>
        </p:nvSpPr>
        <p:spPr>
          <a:xfrm>
            <a:off x="2287288" y="4575170"/>
            <a:ext cx="1630119" cy="1630119"/>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Verdana"/>
              <a:ea typeface="Verdana"/>
              <a:cs typeface="Verdana"/>
              <a:sym typeface="Verdana"/>
            </a:endParaRPr>
          </a:p>
        </p:txBody>
      </p:sp>
      <p:grpSp>
        <p:nvGrpSpPr>
          <p:cNvPr id="3213" name="Google Shape;3213;p89"/>
          <p:cNvGrpSpPr/>
          <p:nvPr/>
        </p:nvGrpSpPr>
        <p:grpSpPr>
          <a:xfrm>
            <a:off x="8394898" y="4660996"/>
            <a:ext cx="1630119" cy="1630119"/>
            <a:chOff x="9310517" y="4582278"/>
            <a:chExt cx="1301700" cy="1301700"/>
          </a:xfrm>
        </p:grpSpPr>
        <p:sp>
          <p:nvSpPr>
            <p:cNvPr id="3214" name="Google Shape;3214;p89"/>
            <p:cNvSpPr/>
            <p:nvPr/>
          </p:nvSpPr>
          <p:spPr>
            <a:xfrm>
              <a:off x="9365116" y="4896025"/>
              <a:ext cx="1192500" cy="541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Verdana"/>
                  <a:ea typeface="Verdana"/>
                  <a:cs typeface="Verdana"/>
                  <a:sym typeface="Verdana"/>
                </a:rPr>
                <a:t>Information silos, lack of connectivity</a:t>
              </a:r>
              <a:endParaRPr b="0" i="0" sz="1400" u="none" cap="none" strike="noStrike">
                <a:solidFill>
                  <a:srgbClr val="000000"/>
                </a:solidFill>
                <a:latin typeface="Verdana"/>
                <a:ea typeface="Verdana"/>
                <a:cs typeface="Verdana"/>
                <a:sym typeface="Verdana"/>
              </a:endParaRPr>
            </a:p>
          </p:txBody>
        </p:sp>
        <p:sp>
          <p:nvSpPr>
            <p:cNvPr id="3215" name="Google Shape;3215;p89"/>
            <p:cNvSpPr/>
            <p:nvPr/>
          </p:nvSpPr>
          <p:spPr>
            <a:xfrm>
              <a:off x="9310517" y="4582278"/>
              <a:ext cx="1301700" cy="13017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Verdana"/>
                <a:ea typeface="Verdana"/>
                <a:cs typeface="Verdana"/>
                <a:sym typeface="Verdana"/>
              </a:endParaRPr>
            </a:p>
          </p:txBody>
        </p:sp>
      </p:grpSp>
      <p:sp>
        <p:nvSpPr>
          <p:cNvPr id="3216" name="Google Shape;3216;p89"/>
          <p:cNvSpPr/>
          <p:nvPr/>
        </p:nvSpPr>
        <p:spPr>
          <a:xfrm>
            <a:off x="5361755" y="3576993"/>
            <a:ext cx="2019300" cy="1762800"/>
          </a:xfrm>
          <a:prstGeom prst="rect">
            <a:avLst/>
          </a:prstGeom>
          <a:noFill/>
          <a:ln cap="flat" cmpd="sng" w="12700">
            <a:solidFill>
              <a:srgbClr val="848484"/>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Verdana"/>
              <a:ea typeface="Verdana"/>
              <a:cs typeface="Verdana"/>
              <a:sym typeface="Verdana"/>
            </a:endParaRPr>
          </a:p>
        </p:txBody>
      </p:sp>
      <p:cxnSp>
        <p:nvCxnSpPr>
          <p:cNvPr id="3217" name="Google Shape;3217;p89"/>
          <p:cNvCxnSpPr/>
          <p:nvPr/>
        </p:nvCxnSpPr>
        <p:spPr>
          <a:xfrm>
            <a:off x="4051025" y="3793860"/>
            <a:ext cx="1272600" cy="291000"/>
          </a:xfrm>
          <a:prstGeom prst="straightConnector1">
            <a:avLst/>
          </a:prstGeom>
          <a:noFill/>
          <a:ln cap="flat" cmpd="sng" w="9525">
            <a:solidFill>
              <a:schemeClr val="lt1"/>
            </a:solidFill>
            <a:prstDash val="solid"/>
            <a:miter lim="800000"/>
            <a:headEnd len="sm" w="sm" type="none"/>
            <a:tailEnd len="med" w="med" type="triangle"/>
          </a:ln>
        </p:spPr>
      </p:cxnSp>
      <p:cxnSp>
        <p:nvCxnSpPr>
          <p:cNvPr id="3218" name="Google Shape;3218;p89"/>
          <p:cNvCxnSpPr/>
          <p:nvPr/>
        </p:nvCxnSpPr>
        <p:spPr>
          <a:xfrm flipH="1">
            <a:off x="7406550" y="3819260"/>
            <a:ext cx="1095600" cy="274800"/>
          </a:xfrm>
          <a:prstGeom prst="straightConnector1">
            <a:avLst/>
          </a:prstGeom>
          <a:noFill/>
          <a:ln cap="flat" cmpd="sng" w="9525">
            <a:solidFill>
              <a:schemeClr val="lt1"/>
            </a:solidFill>
            <a:prstDash val="solid"/>
            <a:miter lim="800000"/>
            <a:headEnd len="sm" w="sm" type="none"/>
            <a:tailEnd len="med" w="med" type="triangle"/>
          </a:ln>
        </p:spPr>
      </p:cxnSp>
      <p:cxnSp>
        <p:nvCxnSpPr>
          <p:cNvPr id="3219" name="Google Shape;3219;p89"/>
          <p:cNvCxnSpPr/>
          <p:nvPr/>
        </p:nvCxnSpPr>
        <p:spPr>
          <a:xfrm flipH="1" rot="10800000">
            <a:off x="4384964" y="5110824"/>
            <a:ext cx="913200" cy="327600"/>
          </a:xfrm>
          <a:prstGeom prst="straightConnector1">
            <a:avLst/>
          </a:prstGeom>
          <a:noFill/>
          <a:ln cap="flat" cmpd="sng" w="9525">
            <a:solidFill>
              <a:schemeClr val="lt1"/>
            </a:solidFill>
            <a:prstDash val="solid"/>
            <a:miter lim="800000"/>
            <a:headEnd len="sm" w="sm" type="none"/>
            <a:tailEnd len="med" w="med" type="triangle"/>
          </a:ln>
        </p:spPr>
      </p:cxnSp>
      <p:cxnSp>
        <p:nvCxnSpPr>
          <p:cNvPr id="3220" name="Google Shape;3220;p89"/>
          <p:cNvCxnSpPr/>
          <p:nvPr/>
        </p:nvCxnSpPr>
        <p:spPr>
          <a:xfrm rot="10800000">
            <a:off x="7406576" y="5110824"/>
            <a:ext cx="983100" cy="327600"/>
          </a:xfrm>
          <a:prstGeom prst="straightConnector1">
            <a:avLst/>
          </a:prstGeom>
          <a:noFill/>
          <a:ln cap="flat" cmpd="sng" w="9525">
            <a:solidFill>
              <a:schemeClr val="lt1"/>
            </a:solidFill>
            <a:prstDash val="solid"/>
            <a:miter lim="800000"/>
            <a:headEnd len="sm" w="sm" type="none"/>
            <a:tailEnd len="med" w="med" type="triangle"/>
          </a:ln>
        </p:spPr>
      </p:cxnSp>
      <p:cxnSp>
        <p:nvCxnSpPr>
          <p:cNvPr id="3221" name="Google Shape;3221;p89"/>
          <p:cNvCxnSpPr/>
          <p:nvPr/>
        </p:nvCxnSpPr>
        <p:spPr>
          <a:xfrm flipH="1">
            <a:off x="6594302" y="3045422"/>
            <a:ext cx="402900" cy="490200"/>
          </a:xfrm>
          <a:prstGeom prst="straightConnector1">
            <a:avLst/>
          </a:prstGeom>
          <a:noFill/>
          <a:ln cap="flat" cmpd="sng" w="9525">
            <a:solidFill>
              <a:schemeClr val="lt1"/>
            </a:solidFill>
            <a:prstDash val="solid"/>
            <a:miter lim="800000"/>
            <a:headEnd len="sm" w="sm" type="none"/>
            <a:tailEnd len="med" w="med" type="triangle"/>
          </a:ln>
        </p:spPr>
      </p:cxnSp>
      <p:cxnSp>
        <p:nvCxnSpPr>
          <p:cNvPr id="3222" name="Google Shape;3222;p89"/>
          <p:cNvCxnSpPr/>
          <p:nvPr/>
        </p:nvCxnSpPr>
        <p:spPr>
          <a:xfrm>
            <a:off x="5827545" y="3013386"/>
            <a:ext cx="588900" cy="531600"/>
          </a:xfrm>
          <a:prstGeom prst="straightConnector1">
            <a:avLst/>
          </a:prstGeom>
          <a:noFill/>
          <a:ln cap="flat" cmpd="sng" w="9525">
            <a:solidFill>
              <a:schemeClr val="lt1"/>
            </a:solidFill>
            <a:prstDash val="solid"/>
            <a:miter lim="800000"/>
            <a:headEnd len="sm" w="sm" type="none"/>
            <a:tailEnd len="med" w="med" type="triangle"/>
          </a:ln>
        </p:spPr>
      </p:cxnSp>
      <p:grpSp>
        <p:nvGrpSpPr>
          <p:cNvPr id="3223" name="Google Shape;3223;p89"/>
          <p:cNvGrpSpPr/>
          <p:nvPr/>
        </p:nvGrpSpPr>
        <p:grpSpPr>
          <a:xfrm>
            <a:off x="4385015" y="1625138"/>
            <a:ext cx="1630119" cy="1630119"/>
            <a:chOff x="6738298" y="1571859"/>
            <a:chExt cx="1301700" cy="1301700"/>
          </a:xfrm>
        </p:grpSpPr>
        <p:sp>
          <p:nvSpPr>
            <p:cNvPr id="3224" name="Google Shape;3224;p89"/>
            <p:cNvSpPr/>
            <p:nvPr/>
          </p:nvSpPr>
          <p:spPr>
            <a:xfrm>
              <a:off x="6823951" y="2050604"/>
              <a:ext cx="1158900" cy="699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chemeClr val="lt1"/>
                  </a:solidFill>
                  <a:latin typeface="Verdana"/>
                  <a:ea typeface="Verdana"/>
                  <a:cs typeface="Verdana"/>
                  <a:sym typeface="Verdana"/>
                </a:rPr>
                <a:t>Governance</a:t>
              </a:r>
              <a:endParaRPr b="0" i="0" sz="1400" u="none" cap="none" strike="noStrike">
                <a:solidFill>
                  <a:srgbClr val="000000"/>
                </a:solidFill>
                <a:latin typeface="Verdana"/>
                <a:ea typeface="Verdana"/>
                <a:cs typeface="Verdana"/>
                <a:sym typeface="Verdana"/>
              </a:endParaRPr>
            </a:p>
          </p:txBody>
        </p:sp>
        <p:sp>
          <p:nvSpPr>
            <p:cNvPr id="3225" name="Google Shape;3225;p89"/>
            <p:cNvSpPr/>
            <p:nvPr/>
          </p:nvSpPr>
          <p:spPr>
            <a:xfrm>
              <a:off x="6738298" y="1571859"/>
              <a:ext cx="1301700" cy="13017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Verdana"/>
                <a:ea typeface="Verdana"/>
                <a:cs typeface="Verdana"/>
                <a:sym typeface="Verdana"/>
              </a:endParaRPr>
            </a:p>
          </p:txBody>
        </p:sp>
      </p:grpSp>
      <p:sp>
        <p:nvSpPr>
          <p:cNvPr id="3226" name="Google Shape;3226;p89"/>
          <p:cNvSpPr txBox="1"/>
          <p:nvPr/>
        </p:nvSpPr>
        <p:spPr>
          <a:xfrm>
            <a:off x="4782520" y="1352865"/>
            <a:ext cx="834865"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D8D8D8"/>
                </a:solidFill>
                <a:latin typeface="Verdana"/>
                <a:ea typeface="Verdana"/>
                <a:cs typeface="Verdana"/>
                <a:sym typeface="Verdana"/>
              </a:rPr>
              <a:t>Challenge</a:t>
            </a:r>
            <a:endParaRPr b="0" i="1" sz="1000" u="none" cap="none" strike="noStrike">
              <a:solidFill>
                <a:srgbClr val="D8D8D8"/>
              </a:solidFill>
              <a:latin typeface="Verdana"/>
              <a:ea typeface="Verdana"/>
              <a:cs typeface="Verdana"/>
              <a:sym typeface="Verdana"/>
            </a:endParaRPr>
          </a:p>
        </p:txBody>
      </p:sp>
      <p:sp>
        <p:nvSpPr>
          <p:cNvPr id="3227" name="Google Shape;3227;p89"/>
          <p:cNvSpPr txBox="1"/>
          <p:nvPr/>
        </p:nvSpPr>
        <p:spPr>
          <a:xfrm>
            <a:off x="2916754" y="2307210"/>
            <a:ext cx="853495"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D8D8D8"/>
                </a:solidFill>
                <a:latin typeface="Verdana"/>
                <a:ea typeface="Verdana"/>
                <a:cs typeface="Verdana"/>
                <a:sym typeface="Verdana"/>
              </a:rPr>
              <a:t>Challenge</a:t>
            </a:r>
            <a:endParaRPr b="0" i="1" sz="1000" u="none" cap="none" strike="noStrike">
              <a:solidFill>
                <a:srgbClr val="D8D8D8"/>
              </a:solidFill>
              <a:latin typeface="Verdana"/>
              <a:ea typeface="Verdana"/>
              <a:cs typeface="Verdana"/>
              <a:sym typeface="Verdana"/>
            </a:endParaRPr>
          </a:p>
        </p:txBody>
      </p:sp>
      <p:sp>
        <p:nvSpPr>
          <p:cNvPr id="3228" name="Google Shape;3228;p89"/>
          <p:cNvSpPr txBox="1"/>
          <p:nvPr/>
        </p:nvSpPr>
        <p:spPr>
          <a:xfrm>
            <a:off x="3197009" y="4388574"/>
            <a:ext cx="854016"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D8D8D8"/>
                </a:solidFill>
                <a:latin typeface="Verdana"/>
                <a:ea typeface="Verdana"/>
                <a:cs typeface="Verdana"/>
                <a:sym typeface="Verdana"/>
              </a:rPr>
              <a:t>Challenge</a:t>
            </a:r>
            <a:endParaRPr b="0" i="1" sz="1000" u="none" cap="none" strike="noStrike">
              <a:solidFill>
                <a:srgbClr val="D8D8D8"/>
              </a:solidFill>
              <a:latin typeface="Verdana"/>
              <a:ea typeface="Verdana"/>
              <a:cs typeface="Verdana"/>
              <a:sym typeface="Verdana"/>
            </a:endParaRPr>
          </a:p>
        </p:txBody>
      </p:sp>
      <p:grpSp>
        <p:nvGrpSpPr>
          <p:cNvPr id="3229" name="Google Shape;3229;p89"/>
          <p:cNvGrpSpPr/>
          <p:nvPr/>
        </p:nvGrpSpPr>
        <p:grpSpPr>
          <a:xfrm>
            <a:off x="-1" y="1201"/>
            <a:ext cx="12192001" cy="6856799"/>
            <a:chOff x="-1" y="1201"/>
            <a:chExt cx="12192001" cy="6856799"/>
          </a:xfrm>
        </p:grpSpPr>
        <p:pic>
          <p:nvPicPr>
            <p:cNvPr id="3230" name="Google Shape;3230;p89"/>
            <p:cNvPicPr preferRelativeResize="0"/>
            <p:nvPr/>
          </p:nvPicPr>
          <p:blipFill rotWithShape="1">
            <a:blip r:embed="rId4">
              <a:alphaModFix/>
            </a:blip>
            <a:srcRect b="0" l="0" r="0" t="0"/>
            <a:stretch/>
          </p:blipFill>
          <p:spPr>
            <a:xfrm>
              <a:off x="9104241" y="6339632"/>
              <a:ext cx="3087759" cy="518368"/>
            </a:xfrm>
            <a:prstGeom prst="rect">
              <a:avLst/>
            </a:prstGeom>
            <a:noFill/>
            <a:ln>
              <a:noFill/>
            </a:ln>
          </p:spPr>
        </p:pic>
        <p:pic>
          <p:nvPicPr>
            <p:cNvPr id="3231" name="Google Shape;3231;p89"/>
            <p:cNvPicPr preferRelativeResize="0"/>
            <p:nvPr/>
          </p:nvPicPr>
          <p:blipFill rotWithShape="1">
            <a:blip r:embed="rId5">
              <a:alphaModFix/>
            </a:blip>
            <a:srcRect b="0" l="0" r="0" t="0"/>
            <a:stretch/>
          </p:blipFill>
          <p:spPr>
            <a:xfrm>
              <a:off x="11021261" y="6467757"/>
              <a:ext cx="901797" cy="235697"/>
            </a:xfrm>
            <a:prstGeom prst="rect">
              <a:avLst/>
            </a:prstGeom>
            <a:noFill/>
            <a:ln>
              <a:noFill/>
            </a:ln>
          </p:spPr>
        </p:pic>
        <p:pic>
          <p:nvPicPr>
            <p:cNvPr id="3232" name="Google Shape;3232;p89"/>
            <p:cNvPicPr preferRelativeResize="0"/>
            <p:nvPr/>
          </p:nvPicPr>
          <p:blipFill rotWithShape="1">
            <a:blip r:embed="rId6">
              <a:alphaModFix/>
            </a:blip>
            <a:srcRect b="0" l="0" r="0" t="0"/>
            <a:stretch/>
          </p:blipFill>
          <p:spPr>
            <a:xfrm>
              <a:off x="-1" y="1201"/>
              <a:ext cx="927101" cy="315596"/>
            </a:xfrm>
            <a:prstGeom prst="rect">
              <a:avLst/>
            </a:prstGeom>
            <a:noFill/>
            <a:ln>
              <a:noFill/>
            </a:ln>
          </p:spPr>
        </p:pic>
      </p:grpSp>
      <p:sp>
        <p:nvSpPr>
          <p:cNvPr id="3233" name="Google Shape;3233;p89"/>
          <p:cNvSpPr txBox="1"/>
          <p:nvPr/>
        </p:nvSpPr>
        <p:spPr>
          <a:xfrm>
            <a:off x="8751667" y="2157133"/>
            <a:ext cx="853495"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D8D8D8"/>
                </a:solidFill>
                <a:latin typeface="Verdana"/>
                <a:ea typeface="Verdana"/>
                <a:cs typeface="Verdana"/>
                <a:sym typeface="Verdana"/>
              </a:rPr>
              <a:t>Challenge</a:t>
            </a:r>
            <a:endParaRPr b="0" i="1" sz="1000" u="none" cap="none" strike="noStrike">
              <a:solidFill>
                <a:srgbClr val="D8D8D8"/>
              </a:solidFill>
              <a:latin typeface="Verdana"/>
              <a:ea typeface="Verdana"/>
              <a:cs typeface="Verdana"/>
              <a:sym typeface="Verdana"/>
            </a:endParaRPr>
          </a:p>
        </p:txBody>
      </p:sp>
      <p:sp>
        <p:nvSpPr>
          <p:cNvPr id="3234" name="Google Shape;3234;p89"/>
          <p:cNvSpPr txBox="1"/>
          <p:nvPr/>
        </p:nvSpPr>
        <p:spPr>
          <a:xfrm>
            <a:off x="7100855" y="1239547"/>
            <a:ext cx="853495"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D8D8D8"/>
                </a:solidFill>
                <a:latin typeface="Verdana"/>
                <a:ea typeface="Verdana"/>
                <a:cs typeface="Verdana"/>
                <a:sym typeface="Verdana"/>
              </a:rPr>
              <a:t>Challenge</a:t>
            </a:r>
            <a:endParaRPr b="0" i="1" sz="1000" u="none" cap="none" strike="noStrike">
              <a:solidFill>
                <a:srgbClr val="D8D8D8"/>
              </a:solidFill>
              <a:latin typeface="Verdana"/>
              <a:ea typeface="Verdana"/>
              <a:cs typeface="Verdana"/>
              <a:sym typeface="Verdana"/>
            </a:endParaRPr>
          </a:p>
        </p:txBody>
      </p:sp>
      <p:sp>
        <p:nvSpPr>
          <p:cNvPr id="3235" name="Google Shape;3235;p89"/>
          <p:cNvSpPr txBox="1"/>
          <p:nvPr/>
        </p:nvSpPr>
        <p:spPr>
          <a:xfrm>
            <a:off x="8783209" y="4318846"/>
            <a:ext cx="853495"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D8D8D8"/>
                </a:solidFill>
                <a:latin typeface="Verdana"/>
                <a:ea typeface="Verdana"/>
                <a:cs typeface="Verdana"/>
                <a:sym typeface="Verdana"/>
              </a:rPr>
              <a:t>Challenge</a:t>
            </a:r>
            <a:endParaRPr b="0" i="1" sz="1000" u="none" cap="none" strike="noStrike">
              <a:solidFill>
                <a:srgbClr val="D8D8D8"/>
              </a:solidFill>
              <a:latin typeface="Verdana"/>
              <a:ea typeface="Verdana"/>
              <a:cs typeface="Verdana"/>
              <a:sym typeface="Verdana"/>
            </a:endParaRPr>
          </a:p>
        </p:txBody>
      </p:sp>
      <p:sp>
        <p:nvSpPr>
          <p:cNvPr id="3236" name="Google Shape;3236;p89"/>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1" name="Shape 3241"/>
        <p:cNvGrpSpPr/>
        <p:nvPr/>
      </p:nvGrpSpPr>
      <p:grpSpPr>
        <a:xfrm>
          <a:off x="0" y="0"/>
          <a:ext cx="0" cy="0"/>
          <a:chOff x="0" y="0"/>
          <a:chExt cx="0" cy="0"/>
        </a:xfrm>
      </p:grpSpPr>
      <p:sp>
        <p:nvSpPr>
          <p:cNvPr id="3242" name="Google Shape;3242;p90"/>
          <p:cNvSpPr txBox="1"/>
          <p:nvPr>
            <p:ph type="title"/>
          </p:nvPr>
        </p:nvSpPr>
        <p:spPr>
          <a:xfrm flipH="1">
            <a:off x="495491" y="256572"/>
            <a:ext cx="11405755" cy="9119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Which leads to the basic Challenge: How do we not mess up our greenfield opportunity. </a:t>
            </a:r>
            <a:endParaRPr/>
          </a:p>
        </p:txBody>
      </p:sp>
      <p:grpSp>
        <p:nvGrpSpPr>
          <p:cNvPr id="3243" name="Google Shape;3243;p90"/>
          <p:cNvGrpSpPr/>
          <p:nvPr/>
        </p:nvGrpSpPr>
        <p:grpSpPr>
          <a:xfrm>
            <a:off x="890954" y="2079992"/>
            <a:ext cx="9686871" cy="4399606"/>
            <a:chOff x="432659" y="1190894"/>
            <a:chExt cx="10965781" cy="5471266"/>
          </a:xfrm>
        </p:grpSpPr>
        <p:pic>
          <p:nvPicPr>
            <p:cNvPr id="3244" name="Google Shape;3244;p90"/>
            <p:cNvPicPr preferRelativeResize="0"/>
            <p:nvPr/>
          </p:nvPicPr>
          <p:blipFill rotWithShape="1">
            <a:blip r:embed="rId3">
              <a:alphaModFix/>
            </a:blip>
            <a:srcRect b="0" l="0" r="0" t="0"/>
            <a:stretch/>
          </p:blipFill>
          <p:spPr>
            <a:xfrm>
              <a:off x="3722553" y="3908897"/>
              <a:ext cx="1416389" cy="337101"/>
            </a:xfrm>
            <a:prstGeom prst="rect">
              <a:avLst/>
            </a:prstGeom>
            <a:noFill/>
            <a:ln>
              <a:noFill/>
            </a:ln>
          </p:spPr>
        </p:pic>
        <p:pic>
          <p:nvPicPr>
            <p:cNvPr descr="cloud-512.png" id="3245" name="Google Shape;3245;p90"/>
            <p:cNvPicPr preferRelativeResize="0"/>
            <p:nvPr/>
          </p:nvPicPr>
          <p:blipFill rotWithShape="1">
            <a:blip r:embed="rId4">
              <a:alphaModFix amt="10000"/>
            </a:blip>
            <a:srcRect b="0" l="0" r="0" t="0"/>
            <a:stretch/>
          </p:blipFill>
          <p:spPr>
            <a:xfrm>
              <a:off x="3507509" y="3244980"/>
              <a:ext cx="1861193" cy="1270685"/>
            </a:xfrm>
            <a:prstGeom prst="rect">
              <a:avLst/>
            </a:prstGeom>
            <a:noFill/>
            <a:ln>
              <a:noFill/>
            </a:ln>
          </p:spPr>
        </p:pic>
        <p:pic>
          <p:nvPicPr>
            <p:cNvPr id="3246" name="Google Shape;3246;p90"/>
            <p:cNvPicPr preferRelativeResize="0"/>
            <p:nvPr/>
          </p:nvPicPr>
          <p:blipFill rotWithShape="1">
            <a:blip r:embed="rId5">
              <a:alphaModFix/>
            </a:blip>
            <a:srcRect b="0" l="0" r="0" t="0"/>
            <a:stretch/>
          </p:blipFill>
          <p:spPr>
            <a:xfrm>
              <a:off x="6687929" y="2355896"/>
              <a:ext cx="1485900" cy="897484"/>
            </a:xfrm>
            <a:prstGeom prst="rect">
              <a:avLst/>
            </a:prstGeom>
            <a:noFill/>
            <a:ln>
              <a:noFill/>
            </a:ln>
          </p:spPr>
        </p:pic>
        <p:pic>
          <p:nvPicPr>
            <p:cNvPr descr="cloud-512.png" id="3247" name="Google Shape;3247;p90"/>
            <p:cNvPicPr preferRelativeResize="0"/>
            <p:nvPr/>
          </p:nvPicPr>
          <p:blipFill rotWithShape="1">
            <a:blip r:embed="rId4">
              <a:alphaModFix amt="10000"/>
            </a:blip>
            <a:srcRect b="0" l="0" r="0" t="0"/>
            <a:stretch/>
          </p:blipFill>
          <p:spPr>
            <a:xfrm>
              <a:off x="6502498" y="2052285"/>
              <a:ext cx="1861193" cy="1270685"/>
            </a:xfrm>
            <a:prstGeom prst="rect">
              <a:avLst/>
            </a:prstGeom>
            <a:noFill/>
            <a:ln>
              <a:noFill/>
            </a:ln>
          </p:spPr>
        </p:pic>
        <p:pic>
          <p:nvPicPr>
            <p:cNvPr id="3248" name="Google Shape;3248;p90"/>
            <p:cNvPicPr preferRelativeResize="0"/>
            <p:nvPr/>
          </p:nvPicPr>
          <p:blipFill rotWithShape="1">
            <a:blip r:embed="rId6">
              <a:alphaModFix/>
            </a:blip>
            <a:srcRect b="0" l="0" r="0" t="0"/>
            <a:stretch/>
          </p:blipFill>
          <p:spPr>
            <a:xfrm>
              <a:off x="908295" y="3562110"/>
              <a:ext cx="1616245" cy="457936"/>
            </a:xfrm>
            <a:prstGeom prst="rect">
              <a:avLst/>
            </a:prstGeom>
            <a:noFill/>
            <a:ln>
              <a:noFill/>
            </a:ln>
          </p:spPr>
        </p:pic>
        <p:pic>
          <p:nvPicPr>
            <p:cNvPr descr="cloud-512.png" id="3249" name="Google Shape;3249;p90"/>
            <p:cNvPicPr preferRelativeResize="0"/>
            <p:nvPr/>
          </p:nvPicPr>
          <p:blipFill rotWithShape="1">
            <a:blip r:embed="rId4">
              <a:alphaModFix amt="10000"/>
            </a:blip>
            <a:srcRect b="0" l="0" r="0" t="0"/>
            <a:stretch/>
          </p:blipFill>
          <p:spPr>
            <a:xfrm>
              <a:off x="724553" y="2979936"/>
              <a:ext cx="1861193" cy="1270685"/>
            </a:xfrm>
            <a:prstGeom prst="rect">
              <a:avLst/>
            </a:prstGeom>
            <a:noFill/>
            <a:ln>
              <a:noFill/>
            </a:ln>
          </p:spPr>
        </p:pic>
        <p:pic>
          <p:nvPicPr>
            <p:cNvPr descr="cloud-512.png" id="3250" name="Google Shape;3250;p90"/>
            <p:cNvPicPr preferRelativeResize="0"/>
            <p:nvPr/>
          </p:nvPicPr>
          <p:blipFill rotWithShape="1">
            <a:blip r:embed="rId4">
              <a:alphaModFix amt="10000"/>
            </a:blip>
            <a:srcRect b="0" l="0" r="0" t="0"/>
            <a:stretch/>
          </p:blipFill>
          <p:spPr>
            <a:xfrm>
              <a:off x="9537247" y="1190894"/>
              <a:ext cx="1861193" cy="1270685"/>
            </a:xfrm>
            <a:prstGeom prst="rect">
              <a:avLst/>
            </a:prstGeom>
            <a:noFill/>
            <a:ln>
              <a:noFill/>
            </a:ln>
          </p:spPr>
        </p:pic>
        <p:pic>
          <p:nvPicPr>
            <p:cNvPr descr="cloud-512.png" id="3251" name="Google Shape;3251;p90"/>
            <p:cNvPicPr preferRelativeResize="0"/>
            <p:nvPr/>
          </p:nvPicPr>
          <p:blipFill rotWithShape="1">
            <a:blip r:embed="rId4">
              <a:alphaModFix amt="10000"/>
            </a:blip>
            <a:srcRect b="0" l="0" r="0" t="0"/>
            <a:stretch/>
          </p:blipFill>
          <p:spPr>
            <a:xfrm>
              <a:off x="9080879" y="4091683"/>
              <a:ext cx="1861193" cy="1270685"/>
            </a:xfrm>
            <a:prstGeom prst="rect">
              <a:avLst/>
            </a:prstGeom>
            <a:noFill/>
            <a:ln>
              <a:noFill/>
            </a:ln>
          </p:spPr>
        </p:pic>
        <p:grpSp>
          <p:nvGrpSpPr>
            <p:cNvPr id="3252" name="Google Shape;3252;p90"/>
            <p:cNvGrpSpPr/>
            <p:nvPr/>
          </p:nvGrpSpPr>
          <p:grpSpPr>
            <a:xfrm>
              <a:off x="1229234" y="1451348"/>
              <a:ext cx="1803400" cy="989012"/>
              <a:chOff x="661732" y="1387418"/>
              <a:chExt cx="1803400" cy="989012"/>
            </a:xfrm>
          </p:grpSpPr>
          <p:pic>
            <p:nvPicPr>
              <p:cNvPr id="3253" name="Google Shape;3253;p90"/>
              <p:cNvPicPr preferRelativeResize="0"/>
              <p:nvPr/>
            </p:nvPicPr>
            <p:blipFill rotWithShape="1">
              <a:blip r:embed="rId7">
                <a:alphaModFix/>
              </a:blip>
              <a:srcRect b="0" l="0" r="0" t="0"/>
              <a:stretch/>
            </p:blipFill>
            <p:spPr>
              <a:xfrm>
                <a:off x="848887" y="1618704"/>
                <a:ext cx="1438445" cy="449867"/>
              </a:xfrm>
              <a:prstGeom prst="rect">
                <a:avLst/>
              </a:prstGeom>
              <a:noFill/>
              <a:ln>
                <a:noFill/>
              </a:ln>
            </p:spPr>
          </p:pic>
          <p:sp>
            <p:nvSpPr>
              <p:cNvPr id="3254" name="Google Shape;3254;p90"/>
              <p:cNvSpPr/>
              <p:nvPr/>
            </p:nvSpPr>
            <p:spPr>
              <a:xfrm>
                <a:off x="661732" y="1387418"/>
                <a:ext cx="1803400" cy="989012"/>
              </a:xfrm>
              <a:prstGeom prst="rect">
                <a:avLst/>
              </a:prstGeom>
              <a:noFill/>
              <a:ln cap="flat" cmpd="sng" w="25400">
                <a:solidFill>
                  <a:srgbClr val="ADADA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pic>
          <p:nvPicPr>
            <p:cNvPr id="3255" name="Google Shape;3255;p90"/>
            <p:cNvPicPr preferRelativeResize="0"/>
            <p:nvPr/>
          </p:nvPicPr>
          <p:blipFill rotWithShape="1">
            <a:blip r:embed="rId8">
              <a:alphaModFix/>
            </a:blip>
            <a:srcRect b="0" l="0" r="0" t="0"/>
            <a:stretch/>
          </p:blipFill>
          <p:spPr>
            <a:xfrm>
              <a:off x="5969001" y="5211508"/>
              <a:ext cx="1447800" cy="422275"/>
            </a:xfrm>
            <a:prstGeom prst="rect">
              <a:avLst/>
            </a:prstGeom>
            <a:noFill/>
            <a:ln>
              <a:noFill/>
            </a:ln>
          </p:spPr>
        </p:pic>
        <p:pic>
          <p:nvPicPr>
            <p:cNvPr id="3256" name="Google Shape;3256;p90"/>
            <p:cNvPicPr preferRelativeResize="0"/>
            <p:nvPr/>
          </p:nvPicPr>
          <p:blipFill rotWithShape="1">
            <a:blip r:embed="rId9">
              <a:alphaModFix/>
            </a:blip>
            <a:srcRect b="0" l="0" r="0" t="0"/>
            <a:stretch/>
          </p:blipFill>
          <p:spPr>
            <a:xfrm>
              <a:off x="4801920" y="1326501"/>
              <a:ext cx="1304752" cy="1304752"/>
            </a:xfrm>
            <a:prstGeom prst="rect">
              <a:avLst/>
            </a:prstGeom>
            <a:noFill/>
            <a:ln>
              <a:noFill/>
            </a:ln>
          </p:spPr>
        </p:pic>
        <p:cxnSp>
          <p:nvCxnSpPr>
            <p:cNvPr id="3257" name="Google Shape;3257;p90"/>
            <p:cNvCxnSpPr>
              <a:stCxn id="3254" idx="3"/>
            </p:cNvCxnSpPr>
            <p:nvPr/>
          </p:nvCxnSpPr>
          <p:spPr>
            <a:xfrm>
              <a:off x="3032634" y="1945854"/>
              <a:ext cx="1311000" cy="1413300"/>
            </a:xfrm>
            <a:prstGeom prst="bentConnector2">
              <a:avLst/>
            </a:prstGeom>
            <a:noFill/>
            <a:ln cap="flat" cmpd="sng" w="19050">
              <a:solidFill>
                <a:srgbClr val="7F7F7F"/>
              </a:solidFill>
              <a:prstDash val="dash"/>
              <a:round/>
              <a:headEnd len="sm" w="sm" type="none"/>
              <a:tailEnd len="med" w="med" type="triangle"/>
            </a:ln>
          </p:spPr>
        </p:cxnSp>
        <p:cxnSp>
          <p:nvCxnSpPr>
            <p:cNvPr id="3258" name="Google Shape;3258;p90"/>
            <p:cNvCxnSpPr>
              <a:stCxn id="3254" idx="2"/>
            </p:cNvCxnSpPr>
            <p:nvPr/>
          </p:nvCxnSpPr>
          <p:spPr>
            <a:xfrm rot="5400000">
              <a:off x="1604584" y="2524810"/>
              <a:ext cx="610800" cy="441900"/>
            </a:xfrm>
            <a:prstGeom prst="bentConnector3">
              <a:avLst>
                <a:gd fmla="val -629951" name="adj1"/>
              </a:avLst>
            </a:prstGeom>
            <a:noFill/>
            <a:ln cap="flat" cmpd="sng" w="19050">
              <a:solidFill>
                <a:srgbClr val="7F7F7F"/>
              </a:solidFill>
              <a:prstDash val="dash"/>
              <a:round/>
              <a:headEnd len="sm" w="sm" type="none"/>
              <a:tailEnd len="med" w="med" type="triangle"/>
            </a:ln>
          </p:spPr>
        </p:cxnSp>
        <p:cxnSp>
          <p:nvCxnSpPr>
            <p:cNvPr id="3259" name="Google Shape;3259;p90"/>
            <p:cNvCxnSpPr>
              <a:stCxn id="3256" idx="3"/>
            </p:cNvCxnSpPr>
            <p:nvPr/>
          </p:nvCxnSpPr>
          <p:spPr>
            <a:xfrm>
              <a:off x="6106672" y="1978877"/>
              <a:ext cx="573600" cy="591600"/>
            </a:xfrm>
            <a:prstGeom prst="bentConnector2">
              <a:avLst/>
            </a:prstGeom>
            <a:noFill/>
            <a:ln cap="flat" cmpd="sng" w="19050">
              <a:solidFill>
                <a:srgbClr val="7F7F7F"/>
              </a:solidFill>
              <a:prstDash val="dash"/>
              <a:round/>
              <a:headEnd len="sm" w="sm" type="none"/>
              <a:tailEnd len="med" w="med" type="triangle"/>
            </a:ln>
          </p:spPr>
        </p:cxnSp>
        <p:cxnSp>
          <p:nvCxnSpPr>
            <p:cNvPr id="3260" name="Google Shape;3260;p90"/>
            <p:cNvCxnSpPr/>
            <p:nvPr/>
          </p:nvCxnSpPr>
          <p:spPr>
            <a:xfrm flipH="1">
              <a:off x="2342969" y="2835964"/>
              <a:ext cx="4099619" cy="362563"/>
            </a:xfrm>
            <a:prstGeom prst="bentConnector3">
              <a:avLst>
                <a:gd fmla="val 49522" name="adj1"/>
              </a:avLst>
            </a:prstGeom>
            <a:noFill/>
            <a:ln cap="flat" cmpd="sng" w="19050">
              <a:solidFill>
                <a:srgbClr val="7F7F7F"/>
              </a:solidFill>
              <a:prstDash val="dash"/>
              <a:round/>
              <a:headEnd len="sm" w="sm" type="none"/>
              <a:tailEnd len="med" w="med" type="triangle"/>
            </a:ln>
          </p:spPr>
        </p:cxnSp>
        <p:cxnSp>
          <p:nvCxnSpPr>
            <p:cNvPr id="3261" name="Google Shape;3261;p90"/>
            <p:cNvCxnSpPr>
              <a:stCxn id="3247" idx="3"/>
            </p:cNvCxnSpPr>
            <p:nvPr/>
          </p:nvCxnSpPr>
          <p:spPr>
            <a:xfrm flipH="1" rot="10800000">
              <a:off x="8363691" y="1865027"/>
              <a:ext cx="1330200" cy="822600"/>
            </a:xfrm>
            <a:prstGeom prst="bentConnector3">
              <a:avLst>
                <a:gd fmla="val 275288" name="adj1"/>
              </a:avLst>
            </a:prstGeom>
            <a:noFill/>
            <a:ln cap="flat" cmpd="sng" w="19050">
              <a:solidFill>
                <a:srgbClr val="7F7F7F"/>
              </a:solidFill>
              <a:prstDash val="dash"/>
              <a:round/>
              <a:headEnd len="sm" w="sm" type="none"/>
              <a:tailEnd len="med" w="med" type="triangle"/>
            </a:ln>
          </p:spPr>
        </p:cxnSp>
        <p:cxnSp>
          <p:nvCxnSpPr>
            <p:cNvPr id="3262" name="Google Shape;3262;p90"/>
            <p:cNvCxnSpPr/>
            <p:nvPr/>
          </p:nvCxnSpPr>
          <p:spPr>
            <a:xfrm flipH="1" rot="10800000">
              <a:off x="7189268" y="4141760"/>
              <a:ext cx="2697003" cy="712612"/>
            </a:xfrm>
            <a:prstGeom prst="bentConnector3">
              <a:avLst>
                <a:gd fmla="val 149425" name="adj1"/>
              </a:avLst>
            </a:prstGeom>
            <a:noFill/>
            <a:ln cap="flat" cmpd="sng" w="19050">
              <a:solidFill>
                <a:srgbClr val="7F7F7F"/>
              </a:solidFill>
              <a:prstDash val="dash"/>
              <a:round/>
              <a:headEnd len="sm" w="sm" type="none"/>
              <a:tailEnd len="med" w="med" type="triangle"/>
            </a:ln>
          </p:spPr>
        </p:cxnSp>
        <p:cxnSp>
          <p:nvCxnSpPr>
            <p:cNvPr id="3263" name="Google Shape;3263;p90"/>
            <p:cNvCxnSpPr>
              <a:endCxn id="3246" idx="2"/>
            </p:cNvCxnSpPr>
            <p:nvPr/>
          </p:nvCxnSpPr>
          <p:spPr>
            <a:xfrm flipH="1" rot="10800000">
              <a:off x="5450579" y="3253380"/>
              <a:ext cx="1980300" cy="1161300"/>
            </a:xfrm>
            <a:prstGeom prst="bentConnector2">
              <a:avLst/>
            </a:prstGeom>
            <a:noFill/>
            <a:ln cap="flat" cmpd="sng" w="19050">
              <a:solidFill>
                <a:srgbClr val="7F7F7F"/>
              </a:solidFill>
              <a:prstDash val="dash"/>
              <a:round/>
              <a:headEnd len="sm" w="sm" type="none"/>
              <a:tailEnd len="med" w="med" type="triangle"/>
            </a:ln>
          </p:spPr>
        </p:cxnSp>
        <p:cxnSp>
          <p:nvCxnSpPr>
            <p:cNvPr id="3264" name="Google Shape;3264;p90"/>
            <p:cNvCxnSpPr/>
            <p:nvPr/>
          </p:nvCxnSpPr>
          <p:spPr>
            <a:xfrm flipH="1" rot="5400000">
              <a:off x="9406455" y="3242537"/>
              <a:ext cx="1777240" cy="257767"/>
            </a:xfrm>
            <a:prstGeom prst="bentConnector3">
              <a:avLst>
                <a:gd fmla="val 234693" name="adj1"/>
              </a:avLst>
            </a:prstGeom>
            <a:noFill/>
            <a:ln cap="flat" cmpd="sng" w="19050">
              <a:solidFill>
                <a:srgbClr val="7F7F7F"/>
              </a:solidFill>
              <a:prstDash val="dash"/>
              <a:round/>
              <a:headEnd len="sm" w="sm" type="none"/>
              <a:tailEnd len="med" w="med" type="triangle"/>
            </a:ln>
          </p:spPr>
        </p:cxnSp>
        <p:cxnSp>
          <p:nvCxnSpPr>
            <p:cNvPr id="3265" name="Google Shape;3265;p90"/>
            <p:cNvCxnSpPr/>
            <p:nvPr/>
          </p:nvCxnSpPr>
          <p:spPr>
            <a:xfrm>
              <a:off x="2429197" y="4151923"/>
              <a:ext cx="1345016" cy="255119"/>
            </a:xfrm>
            <a:prstGeom prst="bentConnector3">
              <a:avLst>
                <a:gd fmla="val -10185" name="adj1"/>
              </a:avLst>
            </a:prstGeom>
            <a:noFill/>
            <a:ln cap="flat" cmpd="sng" w="19050">
              <a:solidFill>
                <a:srgbClr val="7F7F7F"/>
              </a:solidFill>
              <a:prstDash val="dash"/>
              <a:round/>
              <a:headEnd len="sm" w="sm" type="none"/>
              <a:tailEnd len="med" w="med" type="triangle"/>
            </a:ln>
          </p:spPr>
        </p:cxnSp>
        <p:cxnSp>
          <p:nvCxnSpPr>
            <p:cNvPr id="3266" name="Google Shape;3266;p90"/>
            <p:cNvCxnSpPr/>
            <p:nvPr/>
          </p:nvCxnSpPr>
          <p:spPr>
            <a:xfrm flipH="1" rot="5400000">
              <a:off x="4589857" y="3190274"/>
              <a:ext cx="2987082" cy="665369"/>
            </a:xfrm>
            <a:prstGeom prst="bentConnector3">
              <a:avLst>
                <a:gd fmla="val 152828" name="adj1"/>
              </a:avLst>
            </a:prstGeom>
            <a:noFill/>
            <a:ln cap="flat" cmpd="sng" w="19050">
              <a:solidFill>
                <a:srgbClr val="7F7F7F"/>
              </a:solidFill>
              <a:prstDash val="dash"/>
              <a:round/>
              <a:headEnd len="sm" w="sm" type="none"/>
              <a:tailEnd len="med" w="med" type="triangle"/>
            </a:ln>
          </p:spPr>
        </p:cxnSp>
        <p:cxnSp>
          <p:nvCxnSpPr>
            <p:cNvPr id="3267" name="Google Shape;3267;p90"/>
            <p:cNvCxnSpPr/>
            <p:nvPr/>
          </p:nvCxnSpPr>
          <p:spPr>
            <a:xfrm rot="5400000">
              <a:off x="7257537" y="2503694"/>
              <a:ext cx="2741753" cy="2499492"/>
            </a:xfrm>
            <a:prstGeom prst="bentConnector3">
              <a:avLst>
                <a:gd fmla="val -50330" name="adj1"/>
              </a:avLst>
            </a:prstGeom>
            <a:noFill/>
            <a:ln cap="flat" cmpd="sng" w="19050">
              <a:solidFill>
                <a:srgbClr val="7F7F7F"/>
              </a:solidFill>
              <a:prstDash val="dash"/>
              <a:round/>
              <a:headEnd len="sm" w="sm" type="none"/>
              <a:tailEnd len="med" w="med" type="triangle"/>
            </a:ln>
          </p:spPr>
        </p:cxnSp>
        <p:cxnSp>
          <p:nvCxnSpPr>
            <p:cNvPr id="3268" name="Google Shape;3268;p90"/>
            <p:cNvCxnSpPr/>
            <p:nvPr/>
          </p:nvCxnSpPr>
          <p:spPr>
            <a:xfrm flipH="1" rot="5400000">
              <a:off x="1191316" y="4388598"/>
              <a:ext cx="1193344" cy="769271"/>
            </a:xfrm>
            <a:prstGeom prst="bentConnector3">
              <a:avLst>
                <a:gd fmla="val 161587" name="adj1"/>
              </a:avLst>
            </a:prstGeom>
            <a:noFill/>
            <a:ln cap="flat" cmpd="sng" w="19050">
              <a:solidFill>
                <a:srgbClr val="7F7F7F"/>
              </a:solidFill>
              <a:prstDash val="dash"/>
              <a:round/>
              <a:headEnd len="sm" w="sm" type="none"/>
              <a:tailEnd len="med" w="med" type="triangle"/>
            </a:ln>
          </p:spPr>
        </p:cxnSp>
        <p:pic>
          <p:nvPicPr>
            <p:cNvPr id="3269" name="Google Shape;3269;p90"/>
            <p:cNvPicPr preferRelativeResize="0"/>
            <p:nvPr/>
          </p:nvPicPr>
          <p:blipFill rotWithShape="1">
            <a:blip r:embed="rId10">
              <a:alphaModFix/>
            </a:blip>
            <a:srcRect b="0" l="0" r="0" t="0"/>
            <a:stretch/>
          </p:blipFill>
          <p:spPr>
            <a:xfrm>
              <a:off x="4492108" y="6011399"/>
              <a:ext cx="1346200" cy="385503"/>
            </a:xfrm>
            <a:prstGeom prst="rect">
              <a:avLst/>
            </a:prstGeom>
            <a:noFill/>
            <a:ln>
              <a:noFill/>
            </a:ln>
          </p:spPr>
        </p:pic>
        <p:cxnSp>
          <p:nvCxnSpPr>
            <p:cNvPr id="3270" name="Google Shape;3270;p90"/>
            <p:cNvCxnSpPr/>
            <p:nvPr/>
          </p:nvCxnSpPr>
          <p:spPr>
            <a:xfrm rot="5400000">
              <a:off x="4797344" y="3737370"/>
              <a:ext cx="2434856" cy="1699127"/>
            </a:xfrm>
            <a:prstGeom prst="bentConnector3">
              <a:avLst>
                <a:gd fmla="val -15338" name="adj1"/>
              </a:avLst>
            </a:prstGeom>
            <a:noFill/>
            <a:ln cap="flat" cmpd="sng" w="19050">
              <a:solidFill>
                <a:srgbClr val="7F7F7F"/>
              </a:solidFill>
              <a:prstDash val="dash"/>
              <a:round/>
              <a:headEnd len="sm" w="sm" type="none"/>
              <a:tailEnd len="med" w="med" type="triangle"/>
            </a:ln>
          </p:spPr>
        </p:cxnSp>
        <p:pic>
          <p:nvPicPr>
            <p:cNvPr descr="cloud-512.png" id="3271" name="Google Shape;3271;p90"/>
            <p:cNvPicPr preferRelativeResize="0"/>
            <p:nvPr/>
          </p:nvPicPr>
          <p:blipFill rotWithShape="1">
            <a:blip r:embed="rId4">
              <a:alphaModFix amt="10000"/>
            </a:blip>
            <a:srcRect b="0" l="0" r="0" t="0"/>
            <a:stretch/>
          </p:blipFill>
          <p:spPr>
            <a:xfrm>
              <a:off x="5760378" y="4609954"/>
              <a:ext cx="1861193" cy="1270685"/>
            </a:xfrm>
            <a:prstGeom prst="rect">
              <a:avLst/>
            </a:prstGeom>
            <a:noFill/>
            <a:ln>
              <a:noFill/>
            </a:ln>
          </p:spPr>
        </p:pic>
        <p:pic>
          <p:nvPicPr>
            <p:cNvPr descr="cloud-512.png" id="3272" name="Google Shape;3272;p90"/>
            <p:cNvPicPr preferRelativeResize="0"/>
            <p:nvPr/>
          </p:nvPicPr>
          <p:blipFill rotWithShape="1">
            <a:blip r:embed="rId4">
              <a:alphaModFix amt="10000"/>
            </a:blip>
            <a:srcRect b="0" l="0" r="0" t="0"/>
            <a:stretch/>
          </p:blipFill>
          <p:spPr>
            <a:xfrm>
              <a:off x="4301070" y="5391475"/>
              <a:ext cx="1861193" cy="1270685"/>
            </a:xfrm>
            <a:prstGeom prst="rect">
              <a:avLst/>
            </a:prstGeom>
            <a:noFill/>
            <a:ln>
              <a:noFill/>
            </a:ln>
          </p:spPr>
        </p:pic>
        <p:pic>
          <p:nvPicPr>
            <p:cNvPr id="3273" name="Google Shape;3273;p90"/>
            <p:cNvPicPr preferRelativeResize="0"/>
            <p:nvPr/>
          </p:nvPicPr>
          <p:blipFill rotWithShape="1">
            <a:blip r:embed="rId11">
              <a:alphaModFix/>
            </a:blip>
            <a:srcRect b="0" l="0" r="0" t="0"/>
            <a:stretch/>
          </p:blipFill>
          <p:spPr>
            <a:xfrm>
              <a:off x="9569573" y="4642279"/>
              <a:ext cx="867348" cy="518674"/>
            </a:xfrm>
            <a:prstGeom prst="rect">
              <a:avLst/>
            </a:prstGeom>
            <a:noFill/>
            <a:ln>
              <a:noFill/>
            </a:ln>
          </p:spPr>
        </p:pic>
        <p:grpSp>
          <p:nvGrpSpPr>
            <p:cNvPr id="3274" name="Google Shape;3274;p90"/>
            <p:cNvGrpSpPr/>
            <p:nvPr/>
          </p:nvGrpSpPr>
          <p:grpSpPr>
            <a:xfrm>
              <a:off x="432659" y="5124317"/>
              <a:ext cx="3385456" cy="1439983"/>
              <a:chOff x="1907642" y="5025747"/>
              <a:chExt cx="3385456" cy="1439983"/>
            </a:xfrm>
          </p:grpSpPr>
          <p:pic>
            <p:nvPicPr>
              <p:cNvPr id="3275" name="Google Shape;3275;p90"/>
              <p:cNvPicPr preferRelativeResize="0"/>
              <p:nvPr/>
            </p:nvPicPr>
            <p:blipFill rotWithShape="1">
              <a:blip r:embed="rId12">
                <a:alphaModFix/>
              </a:blip>
              <a:srcRect b="0" l="0" r="0" t="0"/>
              <a:stretch/>
            </p:blipFill>
            <p:spPr>
              <a:xfrm>
                <a:off x="3221166" y="5440901"/>
                <a:ext cx="813816" cy="813816"/>
              </a:xfrm>
              <a:prstGeom prst="rect">
                <a:avLst/>
              </a:prstGeom>
              <a:noFill/>
              <a:ln>
                <a:noFill/>
              </a:ln>
            </p:spPr>
          </p:pic>
          <p:pic>
            <p:nvPicPr>
              <p:cNvPr id="3276" name="Google Shape;3276;p90"/>
              <p:cNvPicPr preferRelativeResize="0"/>
              <p:nvPr/>
            </p:nvPicPr>
            <p:blipFill rotWithShape="1">
              <a:blip r:embed="rId13">
                <a:alphaModFix/>
              </a:blip>
              <a:srcRect b="0" l="0" r="0" t="0"/>
              <a:stretch/>
            </p:blipFill>
            <p:spPr>
              <a:xfrm>
                <a:off x="4295557" y="5338667"/>
                <a:ext cx="997541" cy="1001277"/>
              </a:xfrm>
              <a:prstGeom prst="rect">
                <a:avLst/>
              </a:prstGeom>
              <a:noFill/>
              <a:ln>
                <a:noFill/>
              </a:ln>
            </p:spPr>
          </p:pic>
          <p:pic>
            <p:nvPicPr>
              <p:cNvPr id="3277" name="Google Shape;3277;p90"/>
              <p:cNvPicPr preferRelativeResize="0"/>
              <p:nvPr/>
            </p:nvPicPr>
            <p:blipFill rotWithShape="1">
              <a:blip r:embed="rId14">
                <a:alphaModFix/>
              </a:blip>
              <a:srcRect b="0" l="0" r="0" t="0"/>
              <a:stretch/>
            </p:blipFill>
            <p:spPr>
              <a:xfrm>
                <a:off x="1907642" y="5465281"/>
                <a:ext cx="1000449" cy="1000449"/>
              </a:xfrm>
              <a:prstGeom prst="rect">
                <a:avLst/>
              </a:prstGeom>
              <a:noFill/>
              <a:ln>
                <a:noFill/>
              </a:ln>
            </p:spPr>
          </p:pic>
          <p:sp>
            <p:nvSpPr>
              <p:cNvPr id="3278" name="Google Shape;3278;p90"/>
              <p:cNvSpPr txBox="1"/>
              <p:nvPr/>
            </p:nvSpPr>
            <p:spPr>
              <a:xfrm>
                <a:off x="3279705" y="5058146"/>
                <a:ext cx="671323" cy="36210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Verdana"/>
                    <a:ea typeface="Verdana"/>
                    <a:cs typeface="Verdana"/>
                    <a:sym typeface="Verdana"/>
                  </a:rPr>
                  <a:t>HR</a:t>
                </a:r>
                <a:endParaRPr b="0" i="0" sz="1400" u="none" cap="none" strike="noStrike">
                  <a:solidFill>
                    <a:srgbClr val="000000"/>
                  </a:solidFill>
                  <a:latin typeface="Arial"/>
                  <a:ea typeface="Arial"/>
                  <a:cs typeface="Arial"/>
                  <a:sym typeface="Arial"/>
                </a:endParaRPr>
              </a:p>
            </p:txBody>
          </p:sp>
          <p:sp>
            <p:nvSpPr>
              <p:cNvPr id="3279" name="Google Shape;3279;p90"/>
              <p:cNvSpPr txBox="1"/>
              <p:nvPr/>
            </p:nvSpPr>
            <p:spPr>
              <a:xfrm>
                <a:off x="4460121" y="5025747"/>
                <a:ext cx="671323" cy="36210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Verdana"/>
                    <a:ea typeface="Verdana"/>
                    <a:cs typeface="Verdana"/>
                    <a:sym typeface="Verdana"/>
                  </a:rPr>
                  <a:t>Cust</a:t>
                </a:r>
                <a:endParaRPr b="0" i="0" sz="1400" u="none" cap="none" strike="noStrike">
                  <a:solidFill>
                    <a:srgbClr val="000000"/>
                  </a:solidFill>
                  <a:latin typeface="Arial"/>
                  <a:ea typeface="Arial"/>
                  <a:cs typeface="Arial"/>
                  <a:sym typeface="Arial"/>
                </a:endParaRPr>
              </a:p>
            </p:txBody>
          </p:sp>
          <p:sp>
            <p:nvSpPr>
              <p:cNvPr id="3280" name="Google Shape;3280;p90"/>
              <p:cNvSpPr txBox="1"/>
              <p:nvPr/>
            </p:nvSpPr>
            <p:spPr>
              <a:xfrm>
                <a:off x="1996315" y="5048906"/>
                <a:ext cx="671323" cy="36210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dk1"/>
                    </a:solidFill>
                    <a:latin typeface="Verdana"/>
                    <a:ea typeface="Verdana"/>
                    <a:cs typeface="Verdana"/>
                    <a:sym typeface="Verdana"/>
                  </a:rPr>
                  <a:t>ERP</a:t>
                </a:r>
                <a:endParaRPr b="0" i="0" sz="1400" u="none" cap="none" strike="noStrike">
                  <a:solidFill>
                    <a:srgbClr val="000000"/>
                  </a:solidFill>
                  <a:latin typeface="Arial"/>
                  <a:ea typeface="Arial"/>
                  <a:cs typeface="Arial"/>
                  <a:sym typeface="Arial"/>
                </a:endParaRPr>
              </a:p>
            </p:txBody>
          </p:sp>
        </p:grpSp>
        <p:sp>
          <p:nvSpPr>
            <p:cNvPr id="3281" name="Google Shape;3281;p90"/>
            <p:cNvSpPr txBox="1"/>
            <p:nvPr/>
          </p:nvSpPr>
          <p:spPr>
            <a:xfrm>
              <a:off x="9752816" y="1707051"/>
              <a:ext cx="1430054" cy="47760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Verdana"/>
                  <a:ea typeface="Verdana"/>
                  <a:cs typeface="Verdana"/>
                  <a:sym typeface="Verdana"/>
                </a:rPr>
                <a:t>IoT</a:t>
              </a:r>
              <a:endParaRPr b="0" i="0" sz="2400" u="none" cap="none" strike="noStrike">
                <a:solidFill>
                  <a:srgbClr val="000000"/>
                </a:solidFill>
                <a:latin typeface="Arial"/>
                <a:ea typeface="Arial"/>
                <a:cs typeface="Arial"/>
                <a:sym typeface="Arial"/>
              </a:endParaRPr>
            </a:p>
          </p:txBody>
        </p:sp>
      </p:grpSp>
      <p:sp>
        <p:nvSpPr>
          <p:cNvPr id="3282" name="Google Shape;3282;p90"/>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7" name="Shape 3287"/>
        <p:cNvGrpSpPr/>
        <p:nvPr/>
      </p:nvGrpSpPr>
      <p:grpSpPr>
        <a:xfrm>
          <a:off x="0" y="0"/>
          <a:ext cx="0" cy="0"/>
          <a:chOff x="0" y="0"/>
          <a:chExt cx="0" cy="0"/>
        </a:xfrm>
      </p:grpSpPr>
      <p:pic>
        <p:nvPicPr>
          <p:cNvPr id="3288" name="Google Shape;3288;p91"/>
          <p:cNvPicPr preferRelativeResize="0"/>
          <p:nvPr/>
        </p:nvPicPr>
        <p:blipFill rotWithShape="1">
          <a:blip r:embed="rId3">
            <a:alphaModFix/>
          </a:blip>
          <a:srcRect b="0" l="0" r="0" t="0"/>
          <a:stretch/>
        </p:blipFill>
        <p:spPr>
          <a:xfrm>
            <a:off x="-20648" y="0"/>
            <a:ext cx="12212650" cy="6858000"/>
          </a:xfrm>
          <a:prstGeom prst="rect">
            <a:avLst/>
          </a:prstGeom>
          <a:noFill/>
          <a:ln>
            <a:noFill/>
          </a:ln>
        </p:spPr>
      </p:pic>
      <p:sp>
        <p:nvSpPr>
          <p:cNvPr id="3289" name="Google Shape;3289;p91"/>
          <p:cNvSpPr/>
          <p:nvPr/>
        </p:nvSpPr>
        <p:spPr>
          <a:xfrm>
            <a:off x="-18960" y="0"/>
            <a:ext cx="12209274" cy="6858000"/>
          </a:xfrm>
          <a:prstGeom prst="rect">
            <a:avLst/>
          </a:prstGeom>
          <a:solidFill>
            <a:srgbClr val="191919">
              <a:alpha val="47843"/>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Verdana"/>
              <a:ea typeface="Verdana"/>
              <a:cs typeface="Verdana"/>
              <a:sym typeface="Verdana"/>
            </a:endParaRPr>
          </a:p>
        </p:txBody>
      </p:sp>
      <p:sp>
        <p:nvSpPr>
          <p:cNvPr id="3290" name="Google Shape;3290;p91"/>
          <p:cNvSpPr txBox="1"/>
          <p:nvPr>
            <p:ph type="title"/>
          </p:nvPr>
        </p:nvSpPr>
        <p:spPr>
          <a:xfrm>
            <a:off x="786245" y="209260"/>
            <a:ext cx="11312990" cy="1325563"/>
          </a:xfrm>
          <a:prstGeom prst="rect">
            <a:avLst/>
          </a:prstGeom>
          <a:noFill/>
          <a:ln>
            <a:noFill/>
          </a:ln>
        </p:spPr>
        <p:txBody>
          <a:bodyPr anchorCtr="0" anchor="t" bIns="45700" lIns="91400" spcFirstLastPara="1" rIns="91400" wrap="square" tIns="45700">
            <a:noAutofit/>
          </a:bodyPr>
          <a:lstStyle/>
          <a:p>
            <a:pPr indent="0" lvl="0" marL="0" rtl="0" algn="l">
              <a:lnSpc>
                <a:spcPct val="90000"/>
              </a:lnSpc>
              <a:spcBef>
                <a:spcPts val="0"/>
              </a:spcBef>
              <a:spcAft>
                <a:spcPts val="0"/>
              </a:spcAft>
              <a:buClr>
                <a:schemeClr val="dk1"/>
              </a:buClr>
              <a:buSzPts val="2800"/>
              <a:buNone/>
            </a:pPr>
            <a:r>
              <a:rPr lang="en-US">
                <a:solidFill>
                  <a:schemeClr val="lt1"/>
                </a:solidFill>
                <a:latin typeface="verdana"/>
                <a:ea typeface="verdana"/>
                <a:cs typeface="verdana"/>
                <a:sym typeface="verdana"/>
              </a:rPr>
              <a:t>Data and Integration challenges slow digital businesses and increase operational issues</a:t>
            </a:r>
            <a:endParaRPr>
              <a:solidFill>
                <a:schemeClr val="lt1"/>
              </a:solidFill>
            </a:endParaRPr>
          </a:p>
        </p:txBody>
      </p:sp>
      <p:grpSp>
        <p:nvGrpSpPr>
          <p:cNvPr id="3291" name="Google Shape;3291;p91"/>
          <p:cNvGrpSpPr/>
          <p:nvPr/>
        </p:nvGrpSpPr>
        <p:grpSpPr>
          <a:xfrm>
            <a:off x="1" y="0"/>
            <a:ext cx="12195375" cy="6858000"/>
            <a:chOff x="0" y="0"/>
            <a:chExt cx="12195375" cy="6858000"/>
          </a:xfrm>
        </p:grpSpPr>
        <p:pic>
          <p:nvPicPr>
            <p:cNvPr id="3292" name="Google Shape;3292;p91"/>
            <p:cNvPicPr preferRelativeResize="0"/>
            <p:nvPr/>
          </p:nvPicPr>
          <p:blipFill rotWithShape="1">
            <a:blip r:embed="rId4">
              <a:alphaModFix/>
            </a:blip>
            <a:srcRect b="0" l="0" r="0" t="0"/>
            <a:stretch/>
          </p:blipFill>
          <p:spPr>
            <a:xfrm>
              <a:off x="9107619" y="6339632"/>
              <a:ext cx="3087756" cy="518368"/>
            </a:xfrm>
            <a:prstGeom prst="rect">
              <a:avLst/>
            </a:prstGeom>
            <a:noFill/>
            <a:ln>
              <a:noFill/>
            </a:ln>
          </p:spPr>
        </p:pic>
        <p:pic>
          <p:nvPicPr>
            <p:cNvPr id="3293" name="Google Shape;3293;p91"/>
            <p:cNvPicPr preferRelativeResize="0"/>
            <p:nvPr/>
          </p:nvPicPr>
          <p:blipFill rotWithShape="1">
            <a:blip r:embed="rId5">
              <a:alphaModFix/>
            </a:blip>
            <a:srcRect b="0" l="0" r="0" t="0"/>
            <a:stretch/>
          </p:blipFill>
          <p:spPr>
            <a:xfrm>
              <a:off x="11024639" y="6467757"/>
              <a:ext cx="901799" cy="235697"/>
            </a:xfrm>
            <a:prstGeom prst="rect">
              <a:avLst/>
            </a:prstGeom>
            <a:noFill/>
            <a:ln>
              <a:noFill/>
            </a:ln>
          </p:spPr>
        </p:pic>
        <p:pic>
          <p:nvPicPr>
            <p:cNvPr id="3294" name="Google Shape;3294;p91"/>
            <p:cNvPicPr preferRelativeResize="0"/>
            <p:nvPr/>
          </p:nvPicPr>
          <p:blipFill rotWithShape="1">
            <a:blip r:embed="rId6">
              <a:alphaModFix/>
            </a:blip>
            <a:srcRect b="0" l="0" r="0" t="0"/>
            <a:stretch/>
          </p:blipFill>
          <p:spPr>
            <a:xfrm>
              <a:off x="0" y="0"/>
              <a:ext cx="927100" cy="315596"/>
            </a:xfrm>
            <a:prstGeom prst="rect">
              <a:avLst/>
            </a:prstGeom>
            <a:noFill/>
            <a:ln>
              <a:noFill/>
            </a:ln>
          </p:spPr>
        </p:pic>
      </p:grpSp>
      <p:sp>
        <p:nvSpPr>
          <p:cNvPr id="3295" name="Google Shape;3295;p91"/>
          <p:cNvSpPr txBox="1"/>
          <p:nvPr/>
        </p:nvSpPr>
        <p:spPr>
          <a:xfrm>
            <a:off x="4966233" y="4168689"/>
            <a:ext cx="2268000" cy="17848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Verdana"/>
                <a:ea typeface="Verdana"/>
                <a:cs typeface="Verdana"/>
                <a:sym typeface="Verdana"/>
              </a:rPr>
              <a:t>Business and technology landscapes change rapidly</a:t>
            </a:r>
            <a:endParaRPr b="0" i="0" sz="1400" u="none" cap="none" strike="noStrike">
              <a:solidFill>
                <a:srgbClr val="FFFFFF"/>
              </a:solidFill>
              <a:latin typeface="Verdana"/>
              <a:ea typeface="Verdana"/>
              <a:cs typeface="Verdana"/>
              <a:sym typeface="Verdana"/>
            </a:endParaRPr>
          </a:p>
        </p:txBody>
      </p:sp>
      <p:sp>
        <p:nvSpPr>
          <p:cNvPr id="3296" name="Google Shape;3296;p91"/>
          <p:cNvSpPr txBox="1"/>
          <p:nvPr/>
        </p:nvSpPr>
        <p:spPr>
          <a:xfrm>
            <a:off x="4713421" y="1921309"/>
            <a:ext cx="2773600" cy="5312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Verdana"/>
                <a:ea typeface="Verdana"/>
                <a:cs typeface="Verdana"/>
                <a:sym typeface="Verdana"/>
              </a:rPr>
              <a:t>Rapid Pace Change</a:t>
            </a:r>
            <a:endParaRPr b="1" i="0" sz="1400" u="none" cap="none" strike="noStrike">
              <a:solidFill>
                <a:srgbClr val="FFFFFF"/>
              </a:solidFill>
              <a:latin typeface="Verdana"/>
              <a:ea typeface="Verdana"/>
              <a:cs typeface="Verdana"/>
              <a:sym typeface="Verdana"/>
            </a:endParaRPr>
          </a:p>
        </p:txBody>
      </p:sp>
      <p:pic>
        <p:nvPicPr>
          <p:cNvPr id="3297" name="Google Shape;3297;p91"/>
          <p:cNvPicPr preferRelativeResize="0"/>
          <p:nvPr/>
        </p:nvPicPr>
        <p:blipFill rotWithShape="1">
          <a:blip r:embed="rId7">
            <a:alphaModFix/>
          </a:blip>
          <a:srcRect b="0" l="0" r="0" t="0"/>
          <a:stretch/>
        </p:blipFill>
        <p:spPr>
          <a:xfrm>
            <a:off x="5512062" y="2566265"/>
            <a:ext cx="1167875" cy="1172249"/>
          </a:xfrm>
          <a:prstGeom prst="rect">
            <a:avLst/>
          </a:prstGeom>
          <a:noFill/>
          <a:ln>
            <a:noFill/>
          </a:ln>
        </p:spPr>
      </p:pic>
      <p:grpSp>
        <p:nvGrpSpPr>
          <p:cNvPr id="3298" name="Google Shape;3298;p91"/>
          <p:cNvGrpSpPr/>
          <p:nvPr/>
        </p:nvGrpSpPr>
        <p:grpSpPr>
          <a:xfrm>
            <a:off x="929165" y="1921310"/>
            <a:ext cx="2416000" cy="3001005"/>
            <a:chOff x="696874" y="1364782"/>
            <a:chExt cx="1812000" cy="2250754"/>
          </a:xfrm>
        </p:grpSpPr>
        <p:sp>
          <p:nvSpPr>
            <p:cNvPr id="3299" name="Google Shape;3299;p91"/>
            <p:cNvSpPr txBox="1"/>
            <p:nvPr/>
          </p:nvSpPr>
          <p:spPr>
            <a:xfrm>
              <a:off x="797976" y="3084536"/>
              <a:ext cx="1609800" cy="5310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Verdana"/>
                  <a:ea typeface="Verdana"/>
                  <a:cs typeface="Verdana"/>
                  <a:sym typeface="Verdana"/>
                </a:rPr>
                <a:t>Information assets are broad, complex, and diverse</a:t>
              </a:r>
              <a:endParaRPr b="0" i="0" sz="1400" u="none" cap="none" strike="noStrike">
                <a:solidFill>
                  <a:srgbClr val="FFFFFF"/>
                </a:solidFill>
                <a:latin typeface="Verdana"/>
                <a:ea typeface="Verdana"/>
                <a:cs typeface="Verdana"/>
                <a:sym typeface="Verdana"/>
              </a:endParaRPr>
            </a:p>
          </p:txBody>
        </p:sp>
        <p:sp>
          <p:nvSpPr>
            <p:cNvPr id="3300" name="Google Shape;3300;p91"/>
            <p:cNvSpPr txBox="1"/>
            <p:nvPr/>
          </p:nvSpPr>
          <p:spPr>
            <a:xfrm>
              <a:off x="696874" y="1364782"/>
              <a:ext cx="1812000" cy="3984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Verdana"/>
                  <a:ea typeface="Verdana"/>
                  <a:cs typeface="Verdana"/>
                  <a:sym typeface="Verdana"/>
                </a:rPr>
                <a:t>High Complexity</a:t>
              </a:r>
              <a:endParaRPr b="1" i="0" sz="1400" u="none" cap="none" strike="noStrike">
                <a:solidFill>
                  <a:srgbClr val="FFFFFF"/>
                </a:solidFill>
                <a:latin typeface="Verdana"/>
                <a:ea typeface="Verdana"/>
                <a:cs typeface="Verdana"/>
                <a:sym typeface="Verdana"/>
              </a:endParaRPr>
            </a:p>
          </p:txBody>
        </p:sp>
      </p:grpSp>
      <p:sp>
        <p:nvSpPr>
          <p:cNvPr id="3301" name="Google Shape;3301;p91"/>
          <p:cNvSpPr txBox="1"/>
          <p:nvPr/>
        </p:nvSpPr>
        <p:spPr>
          <a:xfrm>
            <a:off x="8783877" y="4194000"/>
            <a:ext cx="2691923" cy="16532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Verdana"/>
                <a:ea typeface="Verdana"/>
                <a:cs typeface="Verdana"/>
                <a:sym typeface="Verdana"/>
              </a:rPr>
              <a:t>High IT backlog unable to satisfy requirements quickly</a:t>
            </a:r>
            <a:br>
              <a:rPr b="0" i="0" lang="en-US" sz="1400" u="none" cap="none" strike="noStrike">
                <a:solidFill>
                  <a:srgbClr val="FFFFFF"/>
                </a:solidFill>
                <a:latin typeface="Verdana"/>
                <a:ea typeface="Verdana"/>
                <a:cs typeface="Verdana"/>
                <a:sym typeface="Verdana"/>
              </a:rPr>
            </a:br>
            <a:endParaRPr b="0" i="0" sz="1400" u="none" cap="none" strike="noStrike">
              <a:solidFill>
                <a:srgbClr val="FFFFFF"/>
              </a:solidFill>
              <a:latin typeface="Verdana"/>
              <a:ea typeface="Verdana"/>
              <a:cs typeface="Verdana"/>
              <a:sym typeface="Verdana"/>
            </a:endParaRPr>
          </a:p>
        </p:txBody>
      </p:sp>
      <p:sp>
        <p:nvSpPr>
          <p:cNvPr id="3302" name="Google Shape;3302;p91"/>
          <p:cNvSpPr txBox="1"/>
          <p:nvPr/>
        </p:nvSpPr>
        <p:spPr>
          <a:xfrm>
            <a:off x="8783877" y="1921300"/>
            <a:ext cx="2840800" cy="531200"/>
          </a:xfrm>
          <a:prstGeom prst="rect">
            <a:avLst/>
          </a:prstGeom>
          <a:noFill/>
          <a:ln>
            <a:noFill/>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Verdana"/>
                <a:ea typeface="Verdana"/>
                <a:cs typeface="Verdana"/>
                <a:sym typeface="Verdana"/>
              </a:rPr>
              <a:t>IT Dependency</a:t>
            </a:r>
            <a:endParaRPr b="1" i="0" sz="1400" u="none" cap="none" strike="noStrike">
              <a:solidFill>
                <a:srgbClr val="FFFFFF"/>
              </a:solidFill>
              <a:latin typeface="Verdana"/>
              <a:ea typeface="Verdana"/>
              <a:cs typeface="Verdana"/>
              <a:sym typeface="Verdana"/>
            </a:endParaRPr>
          </a:p>
        </p:txBody>
      </p:sp>
      <p:pic>
        <p:nvPicPr>
          <p:cNvPr id="3303" name="Google Shape;3303;p91"/>
          <p:cNvPicPr preferRelativeResize="0"/>
          <p:nvPr/>
        </p:nvPicPr>
        <p:blipFill rotWithShape="1">
          <a:blip r:embed="rId8">
            <a:alphaModFix/>
          </a:blip>
          <a:srcRect b="0" l="0" r="0" t="0"/>
          <a:stretch/>
        </p:blipFill>
        <p:spPr>
          <a:xfrm>
            <a:off x="9433847" y="2398647"/>
            <a:ext cx="1330133" cy="1330133"/>
          </a:xfrm>
          <a:prstGeom prst="rect">
            <a:avLst/>
          </a:prstGeom>
          <a:noFill/>
          <a:ln>
            <a:noFill/>
          </a:ln>
        </p:spPr>
      </p:pic>
      <p:pic>
        <p:nvPicPr>
          <p:cNvPr id="3304" name="Google Shape;3304;p91"/>
          <p:cNvPicPr preferRelativeResize="0"/>
          <p:nvPr/>
        </p:nvPicPr>
        <p:blipFill rotWithShape="1">
          <a:blip r:embed="rId9">
            <a:alphaModFix/>
          </a:blip>
          <a:srcRect b="0" l="0" r="0" t="0"/>
          <a:stretch/>
        </p:blipFill>
        <p:spPr>
          <a:xfrm>
            <a:off x="1513085" y="2598453"/>
            <a:ext cx="1245067" cy="1245067"/>
          </a:xfrm>
          <a:prstGeom prst="rect">
            <a:avLst/>
          </a:prstGeom>
          <a:noFill/>
          <a:ln>
            <a:noFill/>
          </a:ln>
        </p:spPr>
      </p:pic>
      <p:sp>
        <p:nvSpPr>
          <p:cNvPr id="3305" name="Google Shape;3305;p91"/>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11"/>
          <p:cNvSpPr txBox="1"/>
          <p:nvPr>
            <p:ph idx="1" type="body"/>
          </p:nvPr>
        </p:nvSpPr>
        <p:spPr>
          <a:xfrm>
            <a:off x="600221" y="1502790"/>
            <a:ext cx="5367624" cy="4351338"/>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rgbClr val="333333"/>
              </a:buClr>
              <a:buSzPts val="1800"/>
              <a:buChar char="•"/>
            </a:pPr>
            <a:r>
              <a:rPr lang="en-US" sz="2400">
                <a:solidFill>
                  <a:srgbClr val="FFC000"/>
                </a:solidFill>
              </a:rPr>
              <a:t>Incumbent Models are under attack</a:t>
            </a:r>
            <a:endParaRPr/>
          </a:p>
          <a:p>
            <a:pPr indent="-342900" lvl="0" marL="457200" rtl="0" algn="l">
              <a:lnSpc>
                <a:spcPct val="90000"/>
              </a:lnSpc>
              <a:spcBef>
                <a:spcPts val="1000"/>
              </a:spcBef>
              <a:spcAft>
                <a:spcPts val="0"/>
              </a:spcAft>
              <a:buClr>
                <a:srgbClr val="333333"/>
              </a:buClr>
              <a:buSzPts val="1800"/>
              <a:buChar char="•"/>
            </a:pPr>
            <a:r>
              <a:rPr lang="en-US" sz="2400">
                <a:solidFill>
                  <a:srgbClr val="FFC000"/>
                </a:solidFill>
              </a:rPr>
              <a:t>Agile Movers Survive &amp; Rise</a:t>
            </a:r>
            <a:endParaRPr/>
          </a:p>
          <a:p>
            <a:pPr indent="-342900" lvl="0" marL="457200" rtl="0" algn="l">
              <a:lnSpc>
                <a:spcPct val="90000"/>
              </a:lnSpc>
              <a:spcBef>
                <a:spcPts val="1000"/>
              </a:spcBef>
              <a:spcAft>
                <a:spcPts val="0"/>
              </a:spcAft>
              <a:buClr>
                <a:srgbClr val="333333"/>
              </a:buClr>
              <a:buSzPts val="1800"/>
              <a:buChar char="•"/>
            </a:pPr>
            <a:r>
              <a:rPr lang="en-US" sz="2400">
                <a:solidFill>
                  <a:srgbClr val="FFC000"/>
                </a:solidFill>
              </a:rPr>
              <a:t>New Models Created</a:t>
            </a:r>
            <a:endParaRPr/>
          </a:p>
          <a:p>
            <a:pPr indent="-342900" lvl="0" marL="457200" rtl="0" algn="l">
              <a:lnSpc>
                <a:spcPct val="90000"/>
              </a:lnSpc>
              <a:spcBef>
                <a:spcPts val="1000"/>
              </a:spcBef>
              <a:spcAft>
                <a:spcPts val="0"/>
              </a:spcAft>
              <a:buClr>
                <a:srgbClr val="333333"/>
              </a:buClr>
              <a:buSzPts val="1800"/>
              <a:buChar char="•"/>
            </a:pPr>
            <a:r>
              <a:rPr lang="en-US" sz="2400">
                <a:solidFill>
                  <a:srgbClr val="FFC000"/>
                </a:solidFill>
              </a:rPr>
              <a:t>&lt;8% believe “their biz model will remain eco viable through digitalization”</a:t>
            </a:r>
            <a:endParaRPr/>
          </a:p>
        </p:txBody>
      </p:sp>
      <p:sp>
        <p:nvSpPr>
          <p:cNvPr id="794" name="Google Shape;794;p11"/>
          <p:cNvSpPr txBox="1"/>
          <p:nvPr>
            <p:ph idx="2" type="body"/>
          </p:nvPr>
        </p:nvSpPr>
        <p:spPr>
          <a:xfrm>
            <a:off x="6120245" y="1825625"/>
            <a:ext cx="5181600" cy="4351338"/>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1000"/>
              </a:spcBef>
              <a:spcAft>
                <a:spcPts val="0"/>
              </a:spcAft>
              <a:buClr>
                <a:srgbClr val="333333"/>
              </a:buClr>
              <a:buSzPts val="1800"/>
              <a:buNone/>
            </a:pPr>
            <a:r>
              <a:t/>
            </a:r>
            <a:endParaRPr/>
          </a:p>
        </p:txBody>
      </p:sp>
      <p:sp>
        <p:nvSpPr>
          <p:cNvPr id="795" name="Google Shape;795;p11"/>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Digital disruption is happening </a:t>
            </a:r>
            <a:r>
              <a:rPr i="1" lang="en-US">
                <a:solidFill>
                  <a:srgbClr val="4ED8FF"/>
                </a:solidFill>
              </a:rPr>
              <a:t>faster than ever</a:t>
            </a:r>
            <a:endParaRPr/>
          </a:p>
        </p:txBody>
      </p:sp>
      <p:pic>
        <p:nvPicPr>
          <p:cNvPr id="796" name="Google Shape;796;p11"/>
          <p:cNvPicPr preferRelativeResize="0"/>
          <p:nvPr/>
        </p:nvPicPr>
        <p:blipFill rotWithShape="1">
          <a:blip r:embed="rId3">
            <a:alphaModFix/>
          </a:blip>
          <a:srcRect b="0" l="0" r="0" t="0"/>
          <a:stretch/>
        </p:blipFill>
        <p:spPr>
          <a:xfrm>
            <a:off x="5967845" y="1417662"/>
            <a:ext cx="5722211" cy="4354512"/>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797" name="Google Shape;797;p11"/>
          <p:cNvSpPr/>
          <p:nvPr/>
        </p:nvSpPr>
        <p:spPr>
          <a:xfrm>
            <a:off x="600221" y="6322857"/>
            <a:ext cx="8515644" cy="5078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sng" cap="none" strike="noStrike">
                <a:solidFill>
                  <a:srgbClr val="000000"/>
                </a:solidFill>
                <a:latin typeface="Arial"/>
                <a:ea typeface="Arial"/>
                <a:cs typeface="Arial"/>
                <a:sym typeface="Arial"/>
                <a:hlinkClick r:id="rId4"/>
              </a:rPr>
              <a:t>McKinsey Report available at  https://www.mckinsey.com/~/media/McKinsey/Business%20Functions/McKinsey%20Digital/Our%20Insights/Why%20digital%20strategies%20fail/Why-digital-strategies-fail.ashx</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12"/>
          <p:cNvSpPr txBox="1"/>
          <p:nvPr>
            <p:ph idx="1" type="body"/>
          </p:nvPr>
        </p:nvSpPr>
        <p:spPr>
          <a:xfrm>
            <a:off x="786245" y="1825625"/>
            <a:ext cx="5181600" cy="4351338"/>
          </a:xfrm>
          <a:prstGeom prst="rect">
            <a:avLst/>
          </a:prstGeom>
          <a:noFill/>
          <a:ln>
            <a:noFill/>
          </a:ln>
        </p:spPr>
        <p:txBody>
          <a:bodyPr anchorCtr="0" anchor="t" bIns="45700" lIns="91425" spcFirstLastPara="1" rIns="91425" wrap="square" tIns="45700">
            <a:noAutofit/>
          </a:bodyPr>
          <a:lstStyle/>
          <a:p>
            <a:pPr indent="-228600" lvl="0" marL="457200" rtl="0" algn="l">
              <a:lnSpc>
                <a:spcPct val="90000"/>
              </a:lnSpc>
              <a:spcBef>
                <a:spcPts val="1000"/>
              </a:spcBef>
              <a:spcAft>
                <a:spcPts val="0"/>
              </a:spcAft>
              <a:buClr>
                <a:srgbClr val="333333"/>
              </a:buClr>
              <a:buSzPts val="1800"/>
              <a:buNone/>
            </a:pPr>
            <a:r>
              <a:t/>
            </a:r>
            <a:endParaRPr/>
          </a:p>
        </p:txBody>
      </p:sp>
      <p:sp>
        <p:nvSpPr>
          <p:cNvPr id="803" name="Google Shape;803;p12"/>
          <p:cNvSpPr txBox="1"/>
          <p:nvPr>
            <p:ph idx="2" type="body"/>
          </p:nvPr>
        </p:nvSpPr>
        <p:spPr>
          <a:xfrm>
            <a:off x="6120245" y="1825625"/>
            <a:ext cx="5181600" cy="4351338"/>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rgbClr val="333333"/>
              </a:buClr>
              <a:buSzPts val="1800"/>
              <a:buChar char="•"/>
            </a:pPr>
            <a:r>
              <a:rPr lang="en-US" sz="2400"/>
              <a:t>Platforms facilitate Ecosystem Business Models</a:t>
            </a:r>
            <a:endParaRPr/>
          </a:p>
          <a:p>
            <a:pPr indent="-342900" lvl="0" marL="457200" rtl="0" algn="l">
              <a:lnSpc>
                <a:spcPct val="90000"/>
              </a:lnSpc>
              <a:spcBef>
                <a:spcPts val="1000"/>
              </a:spcBef>
              <a:spcAft>
                <a:spcPts val="0"/>
              </a:spcAft>
              <a:buClr>
                <a:srgbClr val="333333"/>
              </a:buClr>
              <a:buSzPts val="1800"/>
              <a:buChar char="•"/>
            </a:pPr>
            <a:r>
              <a:rPr lang="en-US" sz="2400"/>
              <a:t>= Business Value</a:t>
            </a:r>
            <a:endParaRPr/>
          </a:p>
          <a:p>
            <a:pPr indent="-342900" lvl="0" marL="457200" rtl="0" algn="l">
              <a:lnSpc>
                <a:spcPct val="90000"/>
              </a:lnSpc>
              <a:spcBef>
                <a:spcPts val="1000"/>
              </a:spcBef>
              <a:spcAft>
                <a:spcPts val="0"/>
              </a:spcAft>
              <a:buClr>
                <a:srgbClr val="333333"/>
              </a:buClr>
              <a:buSzPts val="1800"/>
              <a:buChar char="•"/>
            </a:pPr>
            <a:r>
              <a:rPr lang="en-US" sz="2400"/>
              <a:t>= Agility</a:t>
            </a:r>
            <a:endParaRPr/>
          </a:p>
          <a:p>
            <a:pPr indent="-342900" lvl="0" marL="457200" rtl="0" algn="l">
              <a:lnSpc>
                <a:spcPct val="90000"/>
              </a:lnSpc>
              <a:spcBef>
                <a:spcPts val="1000"/>
              </a:spcBef>
              <a:spcAft>
                <a:spcPts val="0"/>
              </a:spcAft>
              <a:buClr>
                <a:srgbClr val="333333"/>
              </a:buClr>
              <a:buSzPts val="1800"/>
              <a:buChar char="•"/>
            </a:pPr>
            <a:r>
              <a:rPr lang="en-US" sz="2400"/>
              <a:t>Businesses must be Open, API(s) will create the new models assisting new models &amp; opportunities</a:t>
            </a:r>
            <a:endParaRPr/>
          </a:p>
          <a:p>
            <a:pPr indent="-228600" lvl="0" marL="457200" rtl="0" algn="l">
              <a:lnSpc>
                <a:spcPct val="90000"/>
              </a:lnSpc>
              <a:spcBef>
                <a:spcPts val="1000"/>
              </a:spcBef>
              <a:spcAft>
                <a:spcPts val="0"/>
              </a:spcAft>
              <a:buClr>
                <a:srgbClr val="333333"/>
              </a:buClr>
              <a:buSzPts val="1800"/>
              <a:buNone/>
            </a:pPr>
            <a:r>
              <a:t/>
            </a:r>
            <a:endParaRPr sz="2400"/>
          </a:p>
        </p:txBody>
      </p:sp>
      <p:sp>
        <p:nvSpPr>
          <p:cNvPr id="804" name="Google Shape;804;p12"/>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Digital disrupts = Companies need to change how they work &amp; play.. Ecosystems</a:t>
            </a:r>
            <a:endParaRPr/>
          </a:p>
        </p:txBody>
      </p:sp>
      <p:pic>
        <p:nvPicPr>
          <p:cNvPr id="805" name="Google Shape;805;p12"/>
          <p:cNvPicPr preferRelativeResize="0"/>
          <p:nvPr/>
        </p:nvPicPr>
        <p:blipFill rotWithShape="1">
          <a:blip r:embed="rId3">
            <a:alphaModFix/>
          </a:blip>
          <a:srcRect b="0" l="0" r="0" t="0"/>
          <a:stretch/>
        </p:blipFill>
        <p:spPr>
          <a:xfrm>
            <a:off x="786245" y="1825624"/>
            <a:ext cx="5190608" cy="4096873"/>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13"/>
          <p:cNvSpPr/>
          <p:nvPr/>
        </p:nvSpPr>
        <p:spPr>
          <a:xfrm>
            <a:off x="0" y="1395609"/>
            <a:ext cx="12192000" cy="229958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811" name="Google Shape;811;p13"/>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1800"/>
              <a:buNone/>
            </a:pPr>
            <a:r>
              <a:rPr lang="en-US" sz="3200">
                <a:solidFill>
                  <a:srgbClr val="0BADDD"/>
                </a:solidFill>
              </a:rPr>
              <a:t>How Are Tibco’s Customers Innovating for the </a:t>
            </a:r>
            <a:r>
              <a:rPr b="1" lang="en-US" sz="3200">
                <a:solidFill>
                  <a:srgbClr val="0BADDD"/>
                </a:solidFill>
              </a:rPr>
              <a:t>Connected Intelligence </a:t>
            </a:r>
            <a:r>
              <a:rPr lang="en-US" sz="3200">
                <a:solidFill>
                  <a:srgbClr val="0BADDD"/>
                </a:solidFill>
              </a:rPr>
              <a:t>Era?</a:t>
            </a:r>
            <a:endParaRPr sz="3200">
              <a:solidFill>
                <a:srgbClr val="0BADDD"/>
              </a:solidFill>
            </a:endParaRPr>
          </a:p>
        </p:txBody>
      </p:sp>
      <p:sp>
        <p:nvSpPr>
          <p:cNvPr id="812" name="Google Shape;812;p13"/>
          <p:cNvSpPr txBox="1"/>
          <p:nvPr/>
        </p:nvSpPr>
        <p:spPr>
          <a:xfrm>
            <a:off x="-454442" y="2311903"/>
            <a:ext cx="4691065" cy="104344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333333"/>
                </a:solidFill>
                <a:latin typeface="Verdana"/>
                <a:ea typeface="Verdana"/>
                <a:cs typeface="Verdana"/>
                <a:sym typeface="Verdana"/>
              </a:rPr>
              <a:t>$600,000</a:t>
            </a:r>
            <a:endParaRPr b="0" i="0" sz="2600" u="none" cap="none" strike="noStrike">
              <a:solidFill>
                <a:schemeClr val="dk1"/>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333333"/>
                </a:solidFill>
                <a:latin typeface="Verdana"/>
                <a:ea typeface="Verdana"/>
                <a:cs typeface="Verdana"/>
                <a:sym typeface="Verdana"/>
              </a:rPr>
              <a:t>Anticipated OR cost savings PA</a:t>
            </a:r>
            <a:endParaRPr b="0" i="0" sz="1400" u="none" cap="none" strike="noStrike">
              <a:solidFill>
                <a:srgbClr val="000000"/>
              </a:solidFill>
              <a:latin typeface="Arial"/>
              <a:ea typeface="Arial"/>
              <a:cs typeface="Arial"/>
              <a:sym typeface="Arial"/>
            </a:endParaRPr>
          </a:p>
        </p:txBody>
      </p:sp>
      <p:sp>
        <p:nvSpPr>
          <p:cNvPr id="813" name="Google Shape;813;p13"/>
          <p:cNvSpPr txBox="1"/>
          <p:nvPr/>
        </p:nvSpPr>
        <p:spPr>
          <a:xfrm>
            <a:off x="152602" y="3673708"/>
            <a:ext cx="3262111" cy="1328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“In real time, we are able to alert our rapid response team to go to the bedside of a patient who is likely to go into cardiac arrest. So far, we’ve successfully reduced the number of </a:t>
            </a:r>
            <a:r>
              <a:rPr b="0" i="1" lang="en-US" sz="1000" u="none" cap="none" strike="noStrike">
                <a:solidFill>
                  <a:srgbClr val="4ED8FF"/>
                </a:solidFill>
                <a:latin typeface="Arial"/>
                <a:ea typeface="Arial"/>
                <a:cs typeface="Arial"/>
                <a:sym typeface="Arial"/>
              </a:rPr>
              <a:t>cardiac arrests </a:t>
            </a:r>
            <a:r>
              <a:rPr b="0" i="1" lang="en-US" sz="1000" u="none" cap="none" strike="noStrike">
                <a:solidFill>
                  <a:schemeClr val="dk1"/>
                </a:solidFill>
                <a:latin typeface="Arial"/>
                <a:ea typeface="Arial"/>
                <a:cs typeface="Arial"/>
                <a:sym typeface="Arial"/>
              </a:rPr>
              <a:t>in the hospital by an estimated </a:t>
            </a:r>
            <a:r>
              <a:rPr b="0" i="1" lang="en-US" sz="1000" u="none" cap="none" strike="noStrike">
                <a:solidFill>
                  <a:srgbClr val="4ED8FF"/>
                </a:solidFill>
                <a:latin typeface="Arial"/>
                <a:ea typeface="Arial"/>
                <a:cs typeface="Arial"/>
                <a:sym typeface="Arial"/>
              </a:rPr>
              <a:t>15 to 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956109"/>
                </a:solidFill>
                <a:latin typeface="Arial"/>
                <a:ea typeface="Arial"/>
                <a:cs typeface="Arial"/>
                <a:sym typeface="Arial"/>
              </a:rPr>
              <a:t>Chief Enterprise Architect, Christine Watts</a:t>
            </a:r>
            <a:endParaRPr b="0" i="0" sz="10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chemeClr val="dk1"/>
              </a:buClr>
              <a:buSzPts val="1000"/>
              <a:buFont typeface="Verdana"/>
              <a:buNone/>
            </a:pPr>
            <a:r>
              <a:t/>
            </a:r>
            <a:endParaRPr b="0" i="0" sz="10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chemeClr val="dk1"/>
              </a:buClr>
              <a:buSzPts val="1000"/>
              <a:buFont typeface="Verdana"/>
              <a:buNone/>
            </a:pPr>
            <a:r>
              <a:t/>
            </a:r>
            <a:endParaRPr b="0" i="0" sz="10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accent1"/>
                </a:solidFill>
                <a:latin typeface="Verdana"/>
                <a:ea typeface="Verdana"/>
                <a:cs typeface="Verdana"/>
                <a:sym typeface="Verdana"/>
              </a:rPr>
              <a:t>Use Case</a:t>
            </a:r>
            <a:endParaRPr b="0" i="0" sz="1000" u="none" cap="none" strike="noStrike">
              <a:solidFill>
                <a:schemeClr val="accent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Verdana"/>
                <a:ea typeface="Verdana"/>
                <a:cs typeface="Verdana"/>
                <a:sym typeface="Verdana"/>
              </a:rPr>
              <a:t>Integrated systems and centralized data to more effectively measure services and predict risks</a:t>
            </a:r>
            <a:endParaRPr b="0" i="0" sz="1400" u="none" cap="none" strike="noStrike">
              <a:solidFill>
                <a:srgbClr val="000000"/>
              </a:solidFill>
              <a:latin typeface="Arial"/>
              <a:ea typeface="Arial"/>
              <a:cs typeface="Arial"/>
              <a:sym typeface="Arial"/>
            </a:endParaRPr>
          </a:p>
        </p:txBody>
      </p:sp>
      <p:pic>
        <p:nvPicPr>
          <p:cNvPr descr="UC_MED_2C_CMYK (1).eps" id="814" name="Google Shape;814;p13"/>
          <p:cNvPicPr preferRelativeResize="0"/>
          <p:nvPr/>
        </p:nvPicPr>
        <p:blipFill rotWithShape="1">
          <a:blip r:embed="rId3">
            <a:alphaModFix/>
          </a:blip>
          <a:srcRect b="0" l="0" r="0" t="0"/>
          <a:stretch/>
        </p:blipFill>
        <p:spPr>
          <a:xfrm>
            <a:off x="415190" y="1514081"/>
            <a:ext cx="2001869" cy="614330"/>
          </a:xfrm>
          <a:prstGeom prst="rect">
            <a:avLst/>
          </a:prstGeom>
          <a:noFill/>
          <a:ln>
            <a:noFill/>
          </a:ln>
        </p:spPr>
      </p:pic>
      <p:sp>
        <p:nvSpPr>
          <p:cNvPr id="815" name="Google Shape;815;p13"/>
          <p:cNvSpPr txBox="1"/>
          <p:nvPr/>
        </p:nvSpPr>
        <p:spPr>
          <a:xfrm>
            <a:off x="4551981" y="2311903"/>
            <a:ext cx="3205507" cy="104344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333333"/>
                </a:solidFill>
                <a:latin typeface="Verdana"/>
                <a:ea typeface="Verdana"/>
                <a:cs typeface="Verdana"/>
                <a:sym typeface="Verdana"/>
              </a:rPr>
              <a:t>60%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333333"/>
                </a:solidFill>
                <a:latin typeface="Verdana"/>
                <a:ea typeface="Verdana"/>
                <a:cs typeface="Verdana"/>
                <a:sym typeface="Verdana"/>
              </a:rPr>
              <a:t>Saving of time compared with previous technologies used</a:t>
            </a:r>
            <a:endParaRPr b="0" i="0" sz="1400" u="none" cap="none" strike="noStrike">
              <a:solidFill>
                <a:srgbClr val="000000"/>
              </a:solidFill>
              <a:latin typeface="Arial"/>
              <a:ea typeface="Arial"/>
              <a:cs typeface="Arial"/>
              <a:sym typeface="Arial"/>
            </a:endParaRPr>
          </a:p>
        </p:txBody>
      </p:sp>
      <p:sp>
        <p:nvSpPr>
          <p:cNvPr id="816" name="Google Shape;816;p13"/>
          <p:cNvSpPr txBox="1"/>
          <p:nvPr/>
        </p:nvSpPr>
        <p:spPr>
          <a:xfrm>
            <a:off x="4551981" y="3673708"/>
            <a:ext cx="3449019" cy="1328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chemeClr val="dk1"/>
                </a:solidFill>
                <a:latin typeface="Arial"/>
                <a:ea typeface="Arial"/>
                <a:cs typeface="Arial"/>
                <a:sym typeface="Arial"/>
              </a:rPr>
              <a:t>"The software's ability to cover the </a:t>
            </a:r>
            <a:r>
              <a:rPr b="0" i="1" lang="en-US" sz="1000" u="none" cap="none" strike="noStrike">
                <a:solidFill>
                  <a:srgbClr val="4ED8FF"/>
                </a:solidFill>
                <a:latin typeface="Arial"/>
                <a:ea typeface="Arial"/>
                <a:cs typeface="Arial"/>
                <a:sym typeface="Arial"/>
              </a:rPr>
              <a:t>full data science development lifecycle</a:t>
            </a:r>
            <a:r>
              <a:rPr b="0" i="1" lang="en-US" sz="1000" u="none" cap="none" strike="noStrike">
                <a:solidFill>
                  <a:schemeClr val="dk1"/>
                </a:solidFill>
                <a:latin typeface="Arial"/>
                <a:ea typeface="Arial"/>
                <a:cs typeface="Arial"/>
                <a:sym typeface="Arial"/>
              </a:rPr>
              <a:t>: data retrieval, preparation, transformation, analysis, and final interactive dashboard presentation, meant it could easily meet the aspirations of our proposed agile informatics process,"</a:t>
            </a:r>
            <a:r>
              <a:rPr b="0" i="0" lang="en-US" sz="1400" u="none" cap="none" strike="noStrike">
                <a:solidFill>
                  <a:srgbClr val="000000"/>
                </a:solidFill>
                <a:latin typeface="Arial"/>
                <a:ea typeface="Arial"/>
                <a:cs typeface="Arial"/>
                <a:sym typeface="Arial"/>
              </a:rPr>
              <a:t> </a:t>
            </a:r>
            <a:r>
              <a:rPr b="0" i="0" lang="en-US" sz="1000" u="none" cap="none" strike="noStrike">
                <a:solidFill>
                  <a:srgbClr val="956109"/>
                </a:solidFill>
                <a:latin typeface="Verdana"/>
                <a:ea typeface="Verdana"/>
                <a:cs typeface="Verdana"/>
                <a:sym typeface="Verdana"/>
              </a:rPr>
              <a:t>Informatics Head of Unit SEPA, Mark Hallard</a:t>
            </a:r>
            <a:endParaRPr b="0" i="0" sz="1000" u="none" cap="none" strike="noStrike">
              <a:solidFill>
                <a:srgbClr val="956109"/>
              </a:solidFill>
              <a:latin typeface="Verdana"/>
              <a:ea typeface="Verdana"/>
              <a:cs typeface="Verdana"/>
              <a:sym typeface="Verdana"/>
            </a:endParaRPr>
          </a:p>
          <a:p>
            <a:pPr indent="0" lvl="0" marL="0" marR="0" rtl="0" algn="l">
              <a:lnSpc>
                <a:spcPct val="100000"/>
              </a:lnSpc>
              <a:spcBef>
                <a:spcPts val="0"/>
              </a:spcBef>
              <a:spcAft>
                <a:spcPts val="0"/>
              </a:spcAft>
              <a:buClr>
                <a:schemeClr val="dk1"/>
              </a:buClr>
              <a:buSzPts val="1000"/>
              <a:buFont typeface="Verdana"/>
              <a:buNone/>
            </a:pPr>
            <a:r>
              <a:t/>
            </a:r>
            <a:endParaRPr b="0" i="0" sz="10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chemeClr val="dk1"/>
              </a:buClr>
              <a:buSzPts val="1000"/>
              <a:buFont typeface="Verdana"/>
              <a:buNone/>
            </a:pPr>
            <a:r>
              <a:t/>
            </a:r>
            <a:endParaRPr b="0" i="0" sz="10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chemeClr val="dk1"/>
              </a:buClr>
              <a:buSzPts val="1000"/>
              <a:buFont typeface="Verdana"/>
              <a:buNone/>
            </a:pPr>
            <a:r>
              <a:t/>
            </a:r>
            <a:endParaRPr b="0" i="0" sz="10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accent1"/>
                </a:solidFill>
                <a:latin typeface="Verdana"/>
                <a:ea typeface="Verdana"/>
                <a:cs typeface="Verdana"/>
                <a:sym typeface="Verdana"/>
              </a:rPr>
              <a:t>Use Case</a:t>
            </a:r>
            <a:endParaRPr b="0" i="0" sz="1000" u="none" cap="none" strike="noStrike">
              <a:solidFill>
                <a:schemeClr val="accent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Verdana"/>
                <a:ea typeface="Verdana"/>
                <a:cs typeface="Verdana"/>
                <a:sym typeface="Verdana"/>
              </a:rPr>
              <a:t>Evidence-based decisions and efficient and automated analytics</a:t>
            </a:r>
            <a:endParaRPr b="0" i="0" sz="1400" u="none" cap="none" strike="noStrike">
              <a:solidFill>
                <a:srgbClr val="000000"/>
              </a:solidFill>
              <a:latin typeface="Arial"/>
              <a:ea typeface="Arial"/>
              <a:cs typeface="Arial"/>
              <a:sym typeface="Arial"/>
            </a:endParaRPr>
          </a:p>
        </p:txBody>
      </p:sp>
      <p:sp>
        <p:nvSpPr>
          <p:cNvPr id="817" name="Google Shape;817;p13"/>
          <p:cNvSpPr txBox="1"/>
          <p:nvPr/>
        </p:nvSpPr>
        <p:spPr>
          <a:xfrm>
            <a:off x="8700528" y="2311903"/>
            <a:ext cx="3491472" cy="98488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333333"/>
                </a:solidFill>
                <a:latin typeface="Verdana"/>
                <a:ea typeface="Verdana"/>
                <a:cs typeface="Verdana"/>
                <a:sym typeface="Verdana"/>
              </a:rPr>
              <a:t>6 Years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333333"/>
                </a:solidFill>
                <a:latin typeface="Verdana"/>
                <a:ea typeface="Verdana"/>
                <a:cs typeface="Verdana"/>
                <a:sym typeface="Verdana"/>
              </a:rPr>
              <a:t>Time to deliver own visualizations</a:t>
            </a:r>
            <a:br>
              <a:rPr b="0" i="0" lang="en-US" sz="1600" u="none" cap="none" strike="noStrike">
                <a:solidFill>
                  <a:srgbClr val="333333"/>
                </a:solidFill>
                <a:latin typeface="Verdana"/>
                <a:ea typeface="Verdana"/>
                <a:cs typeface="Verdana"/>
                <a:sym typeface="Verdana"/>
              </a:rPr>
            </a:br>
            <a:r>
              <a:rPr b="0" i="0" lang="en-US" sz="1600" u="none" cap="none" strike="noStrike">
                <a:solidFill>
                  <a:srgbClr val="333333"/>
                </a:solidFill>
                <a:latin typeface="Verdana"/>
                <a:ea typeface="Verdana"/>
                <a:cs typeface="Verdana"/>
                <a:sym typeface="Verdana"/>
              </a:rPr>
              <a:t>vs. 2 months</a:t>
            </a:r>
            <a:endParaRPr b="0" i="0" sz="1400" u="none" cap="none" strike="noStrike">
              <a:solidFill>
                <a:srgbClr val="000000"/>
              </a:solidFill>
              <a:latin typeface="Arial"/>
              <a:ea typeface="Arial"/>
              <a:cs typeface="Arial"/>
              <a:sym typeface="Arial"/>
            </a:endParaRPr>
          </a:p>
        </p:txBody>
      </p:sp>
      <p:sp>
        <p:nvSpPr>
          <p:cNvPr id="818" name="Google Shape;818;p13"/>
          <p:cNvSpPr txBox="1"/>
          <p:nvPr/>
        </p:nvSpPr>
        <p:spPr>
          <a:xfrm>
            <a:off x="8001001" y="3695193"/>
            <a:ext cx="4038398" cy="229958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Arial"/>
                <a:ea typeface="Arial"/>
                <a:cs typeface="Arial"/>
                <a:sym typeface="Arial"/>
              </a:rPr>
              <a:t>The driver changes gears about 100 times a lap. Every time there’s a gear change, we collect around </a:t>
            </a:r>
            <a:r>
              <a:rPr b="0" i="1" lang="en-US" sz="1000" u="none" cap="none" strike="noStrike">
                <a:solidFill>
                  <a:srgbClr val="4ED8FF"/>
                </a:solidFill>
                <a:latin typeface="Arial"/>
                <a:ea typeface="Arial"/>
                <a:cs typeface="Arial"/>
                <a:sym typeface="Arial"/>
              </a:rPr>
              <a:t>1,000 data points</a:t>
            </a:r>
            <a:r>
              <a:rPr b="0" i="1" lang="en-US" sz="1000" u="none" cap="none" strike="noStrike">
                <a:solidFill>
                  <a:srgbClr val="000000"/>
                </a:solidFill>
                <a:latin typeface="Arial"/>
                <a:ea typeface="Arial"/>
                <a:cs typeface="Arial"/>
                <a:sym typeface="Arial"/>
              </a:rPr>
              <a:t>. Those gear changes can be categorized into how fast they were, and how much stress they put on the gears. When you visualize that data, you can actually make the gear box last longer, or more importantly, make harsher gear changes. You can then find that if you put the gear box into one particular mode, it’s </a:t>
            </a:r>
            <a:r>
              <a:rPr b="0" i="1" lang="en-US" sz="1000" u="none" cap="none" strike="noStrike">
                <a:solidFill>
                  <a:srgbClr val="4ED8FF"/>
                </a:solidFill>
                <a:latin typeface="Arial"/>
                <a:ea typeface="Arial"/>
                <a:cs typeface="Arial"/>
                <a:sym typeface="Arial"/>
              </a:rPr>
              <a:t>roughly 50 milliseconds faster per lap</a:t>
            </a:r>
            <a:r>
              <a:rPr b="0" i="1" lang="en-US" sz="1000" u="none" cap="none" strike="noStrike">
                <a:solidFill>
                  <a:srgbClr val="000000"/>
                </a:solidFill>
                <a:latin typeface="Arial"/>
                <a:ea typeface="Arial"/>
                <a:cs typeface="Arial"/>
                <a:sym typeface="Arial"/>
              </a:rPr>
              <a:t>. Cars that were fourth and fifth in qualifying were one one-thousandth of a second different, so 50 milliseconds </a:t>
            </a:r>
            <a:r>
              <a:rPr b="0" i="1" lang="en-US" sz="1000" u="none" cap="none" strike="noStrike">
                <a:solidFill>
                  <a:srgbClr val="4ED8FF"/>
                </a:solidFill>
                <a:latin typeface="Arial"/>
                <a:ea typeface="Arial"/>
                <a:cs typeface="Arial"/>
                <a:sym typeface="Arial"/>
              </a:rPr>
              <a:t>matters</a:t>
            </a:r>
            <a:r>
              <a:rPr b="0" i="1" lang="en-US" sz="1000" u="none" cap="none" strike="noStrike">
                <a:solidFill>
                  <a:srgbClr val="000000"/>
                </a:solidFill>
                <a:latin typeface="Arial"/>
                <a:ea typeface="Arial"/>
                <a:cs typeface="Arial"/>
                <a:sym typeface="Arial"/>
              </a:rPr>
              <a:t>. So for us to be able to make those harsher gear changes is important. We spent six years creating our own visualizations. TIBCO turned up, and in a matter of two months, did better work.” </a:t>
            </a:r>
            <a:r>
              <a:rPr b="0" i="0" lang="en-US" sz="1000" u="none" cap="none" strike="noStrike">
                <a:solidFill>
                  <a:srgbClr val="956109"/>
                </a:solidFill>
                <a:latin typeface="Verdana"/>
                <a:ea typeface="Verdana"/>
                <a:cs typeface="Verdana"/>
                <a:sym typeface="Verdana"/>
              </a:rPr>
              <a:t>Head of IT, Matt Harris </a:t>
            </a:r>
            <a:endParaRPr b="0" i="0" sz="1000" u="none" cap="none" strike="noStrike">
              <a:solidFill>
                <a:srgbClr val="956109"/>
              </a:solidFill>
              <a:latin typeface="Verdana"/>
              <a:ea typeface="Verdana"/>
              <a:cs typeface="Verdana"/>
              <a:sym typeface="Verdana"/>
            </a:endParaRPr>
          </a:p>
          <a:p>
            <a:pPr indent="0" lvl="0" marL="0" marR="0" rtl="0" algn="l">
              <a:lnSpc>
                <a:spcPct val="100000"/>
              </a:lnSpc>
              <a:spcBef>
                <a:spcPts val="0"/>
              </a:spcBef>
              <a:spcAft>
                <a:spcPts val="0"/>
              </a:spcAft>
              <a:buClr>
                <a:schemeClr val="dk1"/>
              </a:buClr>
              <a:buSzPts val="1000"/>
              <a:buFont typeface="Verdana"/>
              <a:buNone/>
            </a:pPr>
            <a:r>
              <a:t/>
            </a:r>
            <a:endParaRPr b="0" i="0" sz="10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accent1"/>
                </a:solidFill>
                <a:latin typeface="Verdana"/>
                <a:ea typeface="Verdana"/>
                <a:cs typeface="Verdana"/>
                <a:sym typeface="Verdana"/>
              </a:rPr>
              <a:t>Use Case</a:t>
            </a:r>
            <a:endParaRPr b="0" i="0" sz="1000" u="none" cap="none" strike="noStrike">
              <a:solidFill>
                <a:schemeClr val="accent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Verdana"/>
                <a:ea typeface="Verdana"/>
                <a:cs typeface="Verdana"/>
                <a:sym typeface="Verdana"/>
              </a:rPr>
              <a:t>Real Time Car Dynamics Changing, Continuous Improvement</a:t>
            </a:r>
            <a:endParaRPr b="0" i="0" sz="1400" u="none" cap="none" strike="noStrike">
              <a:solidFill>
                <a:srgbClr val="000000"/>
              </a:solidFill>
              <a:latin typeface="Arial"/>
              <a:ea typeface="Arial"/>
              <a:cs typeface="Arial"/>
              <a:sym typeface="Arial"/>
            </a:endParaRPr>
          </a:p>
        </p:txBody>
      </p:sp>
      <p:pic>
        <p:nvPicPr>
          <p:cNvPr id="819" name="Google Shape;819;p13"/>
          <p:cNvPicPr preferRelativeResize="0"/>
          <p:nvPr/>
        </p:nvPicPr>
        <p:blipFill rotWithShape="1">
          <a:blip r:embed="rId4">
            <a:alphaModFix/>
          </a:blip>
          <a:srcRect b="0" l="0" r="0" t="0"/>
          <a:stretch/>
        </p:blipFill>
        <p:spPr>
          <a:xfrm>
            <a:off x="9557840" y="1507340"/>
            <a:ext cx="1691120" cy="804563"/>
          </a:xfrm>
          <a:prstGeom prst="rect">
            <a:avLst/>
          </a:prstGeom>
          <a:noFill/>
          <a:ln>
            <a:noFill/>
          </a:ln>
        </p:spPr>
      </p:pic>
      <p:pic>
        <p:nvPicPr>
          <p:cNvPr id="820" name="Google Shape;820;p13"/>
          <p:cNvPicPr preferRelativeResize="0"/>
          <p:nvPr/>
        </p:nvPicPr>
        <p:blipFill rotWithShape="1">
          <a:blip r:embed="rId5">
            <a:alphaModFix/>
          </a:blip>
          <a:srcRect b="0" l="0" r="0" t="0"/>
          <a:stretch/>
        </p:blipFill>
        <p:spPr>
          <a:xfrm>
            <a:off x="5755790" y="1505023"/>
            <a:ext cx="1041400" cy="647700"/>
          </a:xfrm>
          <a:prstGeom prst="rect">
            <a:avLst/>
          </a:prstGeom>
          <a:noFill/>
          <a:ln>
            <a:noFill/>
          </a:ln>
        </p:spPr>
      </p:pic>
      <p:sp>
        <p:nvSpPr>
          <p:cNvPr id="821" name="Google Shape;821;p13"/>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pic>
        <p:nvPicPr>
          <p:cNvPr descr="A sunset in the background&#10;&#10;Description automatically generated" id="827" name="Google Shape;827;p14"/>
          <p:cNvPicPr preferRelativeResize="0"/>
          <p:nvPr/>
        </p:nvPicPr>
        <p:blipFill rotWithShape="1">
          <a:blip r:embed="rId3">
            <a:alphaModFix/>
          </a:blip>
          <a:srcRect b="0" l="0" r="0" t="0"/>
          <a:stretch/>
        </p:blipFill>
        <p:spPr>
          <a:xfrm>
            <a:off x="-21033" y="0"/>
            <a:ext cx="12213033" cy="6858000"/>
          </a:xfrm>
          <a:prstGeom prst="rect">
            <a:avLst/>
          </a:prstGeom>
          <a:noFill/>
          <a:ln>
            <a:noFill/>
          </a:ln>
        </p:spPr>
      </p:pic>
      <p:sp>
        <p:nvSpPr>
          <p:cNvPr id="828" name="Google Shape;828;p14"/>
          <p:cNvSpPr txBox="1"/>
          <p:nvPr/>
        </p:nvSpPr>
        <p:spPr>
          <a:xfrm>
            <a:off x="282167" y="1861267"/>
            <a:ext cx="8164800" cy="17524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667"/>
              <a:buFont typeface="Arial"/>
              <a:buNone/>
            </a:pPr>
            <a:r>
              <a:rPr b="0" i="0" lang="en-US" sz="2667" u="none" cap="none" strike="noStrike">
                <a:solidFill>
                  <a:schemeClr val="lt1"/>
                </a:solidFill>
                <a:latin typeface="Verdana"/>
                <a:ea typeface="Verdana"/>
                <a:cs typeface="Verdana"/>
                <a:sym typeface="Verdana"/>
              </a:rPr>
              <a:t>Only TIBCO can guarantee its customers digital sovereignty by providing:</a:t>
            </a:r>
            <a:endParaRPr b="0" i="0" sz="2667" u="none" cap="none" strike="noStrike">
              <a:solidFill>
                <a:schemeClr val="lt1"/>
              </a:solidFill>
              <a:latin typeface="Verdana"/>
              <a:ea typeface="Verdana"/>
              <a:cs typeface="Verdana"/>
              <a:sym typeface="Verdana"/>
            </a:endParaRPr>
          </a:p>
        </p:txBody>
      </p:sp>
      <p:sp>
        <p:nvSpPr>
          <p:cNvPr id="829" name="Google Shape;829;p14"/>
          <p:cNvSpPr txBox="1"/>
          <p:nvPr>
            <p:ph type="title"/>
          </p:nvPr>
        </p:nvSpPr>
        <p:spPr>
          <a:xfrm>
            <a:off x="845825" y="157055"/>
            <a:ext cx="11198538" cy="6780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lt1"/>
              </a:buClr>
              <a:buSzPts val="1800"/>
              <a:buNone/>
            </a:pPr>
            <a:r>
              <a:rPr lang="en-US">
                <a:solidFill>
                  <a:srgbClr val="4ED8FF"/>
                </a:solidFill>
              </a:rPr>
              <a:t>Our Value: The Digital Business Platform</a:t>
            </a:r>
            <a:endParaRPr>
              <a:solidFill>
                <a:srgbClr val="4ED8FF"/>
              </a:solidFill>
            </a:endParaRPr>
          </a:p>
        </p:txBody>
      </p:sp>
      <p:sp>
        <p:nvSpPr>
          <p:cNvPr id="830" name="Google Shape;830;p14"/>
          <p:cNvSpPr txBox="1"/>
          <p:nvPr/>
        </p:nvSpPr>
        <p:spPr>
          <a:xfrm>
            <a:off x="378699" y="3634600"/>
            <a:ext cx="3250765" cy="376964"/>
          </a:xfrm>
          <a:prstGeom prst="rect">
            <a:avLst/>
          </a:prstGeom>
          <a:noFill/>
          <a:ln>
            <a:noFill/>
          </a:ln>
        </p:spPr>
        <p:txBody>
          <a:bodyPr anchorCtr="0" anchor="t" bIns="60925" lIns="121900" spcFirstLastPara="1" rIns="121900" wrap="square" tIns="60925">
            <a:noAutofit/>
          </a:bodyPr>
          <a:lstStyle/>
          <a:p>
            <a:pPr indent="0" lvl="0" marL="152396" marR="0" rtl="0" algn="l">
              <a:lnSpc>
                <a:spcPct val="78333"/>
              </a:lnSpc>
              <a:spcBef>
                <a:spcPts val="0"/>
              </a:spcBef>
              <a:spcAft>
                <a:spcPts val="0"/>
              </a:spcAft>
              <a:buClr>
                <a:srgbClr val="000000"/>
              </a:buClr>
              <a:buSzPts val="2400"/>
              <a:buFont typeface="Arial"/>
              <a:buNone/>
            </a:pPr>
            <a:r>
              <a:rPr b="1" i="0" lang="en-US" sz="2400" u="none" cap="none" strike="noStrike">
                <a:solidFill>
                  <a:srgbClr val="4ED8FF"/>
                </a:solidFill>
                <a:latin typeface="Verdana"/>
                <a:ea typeface="Verdana"/>
                <a:cs typeface="Verdana"/>
                <a:sym typeface="Verdana"/>
              </a:rPr>
              <a:t>Comprehensive Platform</a:t>
            </a:r>
            <a:endParaRPr b="0" i="0" sz="2400" u="none" cap="none" strike="noStrike">
              <a:solidFill>
                <a:srgbClr val="4ED8FF"/>
              </a:solidFill>
              <a:latin typeface="Verdana"/>
              <a:ea typeface="Verdana"/>
              <a:cs typeface="Verdana"/>
              <a:sym typeface="Verdana"/>
            </a:endParaRPr>
          </a:p>
        </p:txBody>
      </p:sp>
      <p:sp>
        <p:nvSpPr>
          <p:cNvPr id="831" name="Google Shape;831;p14"/>
          <p:cNvSpPr txBox="1"/>
          <p:nvPr/>
        </p:nvSpPr>
        <p:spPr>
          <a:xfrm>
            <a:off x="4018500" y="3620167"/>
            <a:ext cx="2614800" cy="420800"/>
          </a:xfrm>
          <a:prstGeom prst="rect">
            <a:avLst/>
          </a:prstGeom>
          <a:noFill/>
          <a:ln>
            <a:noFill/>
          </a:ln>
        </p:spPr>
        <p:txBody>
          <a:bodyPr anchorCtr="0" anchor="t" bIns="60925" lIns="121900" spcFirstLastPara="1" rIns="121900" wrap="square" tIns="60925">
            <a:noAutofit/>
          </a:bodyPr>
          <a:lstStyle/>
          <a:p>
            <a:pPr indent="0" lvl="0" marL="152396" marR="0" rtl="0" algn="l">
              <a:lnSpc>
                <a:spcPct val="78333"/>
              </a:lnSpc>
              <a:spcBef>
                <a:spcPts val="0"/>
              </a:spcBef>
              <a:spcAft>
                <a:spcPts val="0"/>
              </a:spcAft>
              <a:buClr>
                <a:srgbClr val="000000"/>
              </a:buClr>
              <a:buSzPts val="2400"/>
              <a:buFont typeface="Arial"/>
              <a:buNone/>
            </a:pPr>
            <a:r>
              <a:rPr b="1" i="0" lang="en-US" sz="2400" u="none" cap="none" strike="noStrike">
                <a:solidFill>
                  <a:srgbClr val="4ED8FF"/>
                </a:solidFill>
                <a:latin typeface="Verdana"/>
                <a:ea typeface="Verdana"/>
                <a:cs typeface="Verdana"/>
                <a:sym typeface="Verdana"/>
              </a:rPr>
              <a:t>Accelerated Innovation</a:t>
            </a:r>
            <a:endParaRPr b="0" i="0" sz="2400" u="none" cap="none" strike="noStrike">
              <a:solidFill>
                <a:srgbClr val="4ED8FF"/>
              </a:solidFill>
              <a:latin typeface="Verdana"/>
              <a:ea typeface="Verdana"/>
              <a:cs typeface="Verdana"/>
              <a:sym typeface="Verdana"/>
            </a:endParaRPr>
          </a:p>
        </p:txBody>
      </p:sp>
      <p:sp>
        <p:nvSpPr>
          <p:cNvPr id="832" name="Google Shape;832;p14"/>
          <p:cNvSpPr txBox="1"/>
          <p:nvPr/>
        </p:nvSpPr>
        <p:spPr>
          <a:xfrm>
            <a:off x="7299187" y="3610669"/>
            <a:ext cx="2738800" cy="334400"/>
          </a:xfrm>
          <a:prstGeom prst="rect">
            <a:avLst/>
          </a:prstGeom>
          <a:noFill/>
          <a:ln>
            <a:noFill/>
          </a:ln>
        </p:spPr>
        <p:txBody>
          <a:bodyPr anchorCtr="0" anchor="t" bIns="60925" lIns="121900" spcFirstLastPara="1" rIns="121900" wrap="square" tIns="60925">
            <a:noAutofit/>
          </a:bodyPr>
          <a:lstStyle/>
          <a:p>
            <a:pPr indent="0" lvl="0" marL="152396" marR="0" rtl="0" algn="l">
              <a:lnSpc>
                <a:spcPct val="78333"/>
              </a:lnSpc>
              <a:spcBef>
                <a:spcPts val="0"/>
              </a:spcBef>
              <a:spcAft>
                <a:spcPts val="0"/>
              </a:spcAft>
              <a:buClr>
                <a:srgbClr val="000000"/>
              </a:buClr>
              <a:buSzPts val="2400"/>
              <a:buFont typeface="Arial"/>
              <a:buNone/>
            </a:pPr>
            <a:r>
              <a:rPr b="1" i="0" lang="en-US" sz="2400" u="none" cap="none" strike="noStrike">
                <a:solidFill>
                  <a:srgbClr val="4ED8FF"/>
                </a:solidFill>
                <a:latin typeface="Verdana"/>
                <a:ea typeface="Verdana"/>
                <a:cs typeface="Verdana"/>
                <a:sym typeface="Verdana"/>
              </a:rPr>
              <a:t>Freedom</a:t>
            </a:r>
            <a:endParaRPr b="1" i="0" sz="2400" u="none" cap="none" strike="noStrike">
              <a:solidFill>
                <a:srgbClr val="4ED8FF"/>
              </a:solidFill>
              <a:latin typeface="Verdana"/>
              <a:ea typeface="Verdana"/>
              <a:cs typeface="Verdana"/>
              <a:sym typeface="Verdana"/>
            </a:endParaRPr>
          </a:p>
        </p:txBody>
      </p:sp>
      <p:grpSp>
        <p:nvGrpSpPr>
          <p:cNvPr id="833" name="Google Shape;833;p14"/>
          <p:cNvGrpSpPr/>
          <p:nvPr/>
        </p:nvGrpSpPr>
        <p:grpSpPr>
          <a:xfrm>
            <a:off x="-1" y="1203"/>
            <a:ext cx="12191997" cy="6856799"/>
            <a:chOff x="-1" y="1201"/>
            <a:chExt cx="12191998" cy="6856799"/>
          </a:xfrm>
        </p:grpSpPr>
        <p:pic>
          <p:nvPicPr>
            <p:cNvPr id="834" name="Google Shape;834;p14"/>
            <p:cNvPicPr preferRelativeResize="0"/>
            <p:nvPr/>
          </p:nvPicPr>
          <p:blipFill rotWithShape="1">
            <a:blip r:embed="rId4">
              <a:alphaModFix/>
            </a:blip>
            <a:srcRect b="0" l="0" r="0" t="0"/>
            <a:stretch/>
          </p:blipFill>
          <p:spPr>
            <a:xfrm>
              <a:off x="9104241" y="6339632"/>
              <a:ext cx="3087756" cy="518368"/>
            </a:xfrm>
            <a:prstGeom prst="rect">
              <a:avLst/>
            </a:prstGeom>
            <a:noFill/>
            <a:ln>
              <a:noFill/>
            </a:ln>
          </p:spPr>
        </p:pic>
        <p:pic>
          <p:nvPicPr>
            <p:cNvPr id="835" name="Google Shape;835;p14"/>
            <p:cNvPicPr preferRelativeResize="0"/>
            <p:nvPr/>
          </p:nvPicPr>
          <p:blipFill rotWithShape="1">
            <a:blip r:embed="rId5">
              <a:alphaModFix/>
            </a:blip>
            <a:srcRect b="0" l="0" r="0" t="0"/>
            <a:stretch/>
          </p:blipFill>
          <p:spPr>
            <a:xfrm>
              <a:off x="11021261" y="6467757"/>
              <a:ext cx="901799" cy="235697"/>
            </a:xfrm>
            <a:prstGeom prst="rect">
              <a:avLst/>
            </a:prstGeom>
            <a:noFill/>
            <a:ln>
              <a:noFill/>
            </a:ln>
          </p:spPr>
        </p:pic>
        <p:pic>
          <p:nvPicPr>
            <p:cNvPr id="836" name="Google Shape;836;p14"/>
            <p:cNvPicPr preferRelativeResize="0"/>
            <p:nvPr/>
          </p:nvPicPr>
          <p:blipFill rotWithShape="1">
            <a:blip r:embed="rId6">
              <a:alphaModFix/>
            </a:blip>
            <a:srcRect b="0" l="0" r="0" t="0"/>
            <a:stretch/>
          </p:blipFill>
          <p:spPr>
            <a:xfrm>
              <a:off x="-1" y="1201"/>
              <a:ext cx="927100" cy="315596"/>
            </a:xfrm>
            <a:prstGeom prst="rect">
              <a:avLst/>
            </a:prstGeom>
            <a:noFill/>
            <a:ln>
              <a:noFill/>
            </a:ln>
          </p:spPr>
        </p:pic>
      </p:grpSp>
      <p:pic>
        <p:nvPicPr>
          <p:cNvPr id="837" name="Google Shape;837;p14"/>
          <p:cNvPicPr preferRelativeResize="0"/>
          <p:nvPr/>
        </p:nvPicPr>
        <p:blipFill rotWithShape="1">
          <a:blip r:embed="rId7">
            <a:alphaModFix/>
          </a:blip>
          <a:srcRect b="0" l="0" r="0" t="0"/>
          <a:stretch/>
        </p:blipFill>
        <p:spPr>
          <a:xfrm>
            <a:off x="7420934" y="1129267"/>
            <a:ext cx="4786300" cy="2664867"/>
          </a:xfrm>
          <a:prstGeom prst="rect">
            <a:avLst/>
          </a:prstGeom>
          <a:noFill/>
          <a:ln>
            <a:noFill/>
          </a:ln>
        </p:spPr>
      </p:pic>
      <p:graphicFrame>
        <p:nvGraphicFramePr>
          <p:cNvPr id="838" name="Google Shape;838;p14"/>
          <p:cNvGraphicFramePr/>
          <p:nvPr/>
        </p:nvGraphicFramePr>
        <p:xfrm>
          <a:off x="247904" y="4438864"/>
          <a:ext cx="3000000" cy="3000000"/>
        </p:xfrm>
        <a:graphic>
          <a:graphicData uri="http://schemas.openxmlformats.org/drawingml/2006/table">
            <a:tbl>
              <a:tblPr>
                <a:noFill/>
                <a:tableStyleId>{EA38A9F9-F73F-42BD-AB23-D486E4AD68BF}</a:tableStyleId>
              </a:tblPr>
              <a:tblGrid>
                <a:gridCol w="3231575"/>
                <a:gridCol w="3231575"/>
                <a:gridCol w="3231575"/>
              </a:tblGrid>
              <a:tr h="955050">
                <a:tc>
                  <a:txBody>
                    <a:bodyPr/>
                    <a:lstStyle/>
                    <a:p>
                      <a:pPr indent="0" lvl="0" marL="0" marR="0" rtl="0" algn="ctr">
                        <a:lnSpc>
                          <a:spcPct val="100000"/>
                        </a:lnSpc>
                        <a:spcBef>
                          <a:spcPts val="0"/>
                        </a:spcBef>
                        <a:spcAft>
                          <a:spcPts val="0"/>
                        </a:spcAft>
                        <a:buClr>
                          <a:schemeClr val="dk1"/>
                        </a:buClr>
                        <a:buSzPts val="2100"/>
                        <a:buFont typeface="Arial"/>
                        <a:buNone/>
                      </a:pPr>
                      <a:r>
                        <a:rPr lang="en-US" sz="2100" u="none" cap="none" strike="noStrike">
                          <a:solidFill>
                            <a:srgbClr val="F2F2F2"/>
                          </a:solidFill>
                        </a:rPr>
                        <a:t>Capabilities for Digital Execution</a:t>
                      </a:r>
                      <a:endParaRPr i="0" sz="2100" u="none" cap="none" strike="noStrike">
                        <a:solidFill>
                          <a:srgbClr val="F2F2F2"/>
                        </a:solidFill>
                        <a:latin typeface="Verdana"/>
                        <a:ea typeface="Verdana"/>
                        <a:cs typeface="Verdana"/>
                        <a:sym typeface="Verdana"/>
                      </a:endParaRPr>
                    </a:p>
                  </a:txBody>
                  <a:tcPr marT="243825" marB="60975" marR="121925" marL="121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100"/>
                        <a:buFont typeface="Arial"/>
                        <a:buNone/>
                      </a:pPr>
                      <a:r>
                        <a:rPr i="0" lang="en-US" sz="2100" u="none" cap="none" strike="noStrike">
                          <a:solidFill>
                            <a:srgbClr val="F2F2F2"/>
                          </a:solidFill>
                          <a:latin typeface="Verdana"/>
                          <a:ea typeface="Verdana"/>
                          <a:cs typeface="Verdana"/>
                          <a:sym typeface="Verdana"/>
                        </a:rPr>
                        <a:t>Simplification, Automation &amp; Agility</a:t>
                      </a:r>
                      <a:endParaRPr i="0" sz="2100" u="none" cap="none" strike="noStrike">
                        <a:solidFill>
                          <a:srgbClr val="F2F2F2"/>
                        </a:solidFill>
                        <a:latin typeface="Verdana"/>
                        <a:ea typeface="Verdana"/>
                        <a:cs typeface="Verdana"/>
                        <a:sym typeface="Verdana"/>
                      </a:endParaRPr>
                    </a:p>
                  </a:txBody>
                  <a:tcPr marT="243825" marB="60975" marR="121925" marL="121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100"/>
                        <a:buFont typeface="Arial"/>
                        <a:buNone/>
                      </a:pPr>
                      <a:r>
                        <a:rPr lang="en-US" sz="2100" u="none" cap="none" strike="noStrike">
                          <a:solidFill>
                            <a:srgbClr val="F2F2F2"/>
                          </a:solidFill>
                        </a:rPr>
                        <a:t>Choice &amp; Scale</a:t>
                      </a:r>
                      <a:endParaRPr i="0" sz="2100" u="none" cap="none" strike="noStrike">
                        <a:solidFill>
                          <a:srgbClr val="F2F2F2"/>
                        </a:solidFill>
                        <a:latin typeface="Verdana"/>
                        <a:ea typeface="Verdana"/>
                        <a:cs typeface="Verdana"/>
                        <a:sym typeface="Verdana"/>
                      </a:endParaRPr>
                    </a:p>
                  </a:txBody>
                  <a:tcPr marT="243825" marB="60975" marR="121925" marL="121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792475">
                <a:tc>
                  <a:txBody>
                    <a:bodyPr/>
                    <a:lstStyle/>
                    <a:p>
                      <a:pPr indent="0" lvl="0" marL="0" marR="0" rtl="0" algn="ctr">
                        <a:lnSpc>
                          <a:spcPct val="100000"/>
                        </a:lnSpc>
                        <a:spcBef>
                          <a:spcPts val="0"/>
                        </a:spcBef>
                        <a:spcAft>
                          <a:spcPts val="0"/>
                        </a:spcAft>
                        <a:buClr>
                          <a:schemeClr val="dk1"/>
                        </a:buClr>
                        <a:buSzPts val="1600"/>
                        <a:buFont typeface="Arial"/>
                        <a:buNone/>
                      </a:pPr>
                      <a:r>
                        <a:rPr lang="en-US" sz="1600" u="none" cap="none" strike="noStrike">
                          <a:solidFill>
                            <a:schemeClr val="lt1"/>
                          </a:solidFill>
                        </a:rPr>
                        <a:t>Innovate and collaborate without constraints</a:t>
                      </a:r>
                      <a:endParaRPr i="0" sz="1600" u="none" cap="none" strike="noStrike">
                        <a:solidFill>
                          <a:schemeClr val="lt1"/>
                        </a:solidFill>
                        <a:latin typeface="Verdana"/>
                        <a:ea typeface="Verdana"/>
                        <a:cs typeface="Verdana"/>
                        <a:sym typeface="Verdana"/>
                      </a:endParaRPr>
                    </a:p>
                  </a:txBody>
                  <a:tcPr marT="243825" marB="60975" marR="121925" marL="121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i="0" lang="en-US" sz="1600" u="none" cap="none" strike="noStrike">
                          <a:solidFill>
                            <a:schemeClr val="lt1"/>
                          </a:solidFill>
                          <a:latin typeface="Verdana"/>
                          <a:ea typeface="Verdana"/>
                          <a:cs typeface="Verdana"/>
                          <a:sym typeface="Verdana"/>
                        </a:rPr>
                        <a:t>Deploying anywhere and everywhere at pace</a:t>
                      </a:r>
                      <a:endParaRPr i="0" sz="1600" u="none" cap="none" strike="noStrike">
                        <a:solidFill>
                          <a:schemeClr val="lt1"/>
                        </a:solidFill>
                        <a:latin typeface="Verdana"/>
                        <a:ea typeface="Verdana"/>
                        <a:cs typeface="Verdana"/>
                        <a:sym typeface="Verdana"/>
                      </a:endParaRPr>
                    </a:p>
                  </a:txBody>
                  <a:tcPr marT="243825" marB="60975" marR="121925" marL="121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chemeClr val="lt1"/>
                          </a:solidFill>
                        </a:rPr>
                        <a:t>Operational Excellence From experimentation to mission critical</a:t>
                      </a:r>
                      <a:endParaRPr i="0" sz="1600" u="none" cap="none" strike="noStrike">
                        <a:solidFill>
                          <a:schemeClr val="lt1"/>
                        </a:solidFill>
                        <a:latin typeface="Verdana"/>
                        <a:ea typeface="Verdana"/>
                        <a:cs typeface="Verdana"/>
                        <a:sym typeface="Verdana"/>
                      </a:endParaRPr>
                    </a:p>
                  </a:txBody>
                  <a:tcPr marT="243825" marB="60975" marR="121925" marL="1219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839" name="Google Shape;839;p14"/>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15"/>
          <p:cNvSpPr/>
          <p:nvPr/>
        </p:nvSpPr>
        <p:spPr>
          <a:xfrm>
            <a:off x="0" y="0"/>
            <a:ext cx="12192000" cy="6858000"/>
          </a:xfrm>
          <a:prstGeom prst="rect">
            <a:avLst/>
          </a:prstGeom>
          <a:solidFill>
            <a:srgbClr val="1399CE"/>
          </a:solidFill>
          <a:ln>
            <a:noFill/>
          </a:ln>
          <a:effectLst>
            <a:outerShdw blurRad="40000" rotWithShape="0" dir="5400000" dist="23000">
              <a:srgbClr val="000000">
                <a:alpha val="33725"/>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The_New_TIBCO_Graphic.jpg" id="845" name="Google Shape;845;p15"/>
          <p:cNvPicPr preferRelativeResize="0"/>
          <p:nvPr/>
        </p:nvPicPr>
        <p:blipFill rotWithShape="1">
          <a:blip r:embed="rId3">
            <a:alphaModFix/>
          </a:blip>
          <a:srcRect b="0" l="0" r="0" t="0"/>
          <a:stretch/>
        </p:blipFill>
        <p:spPr>
          <a:xfrm>
            <a:off x="213187" y="244202"/>
            <a:ext cx="11767635" cy="6613799"/>
          </a:xfrm>
          <a:prstGeom prst="rect">
            <a:avLst/>
          </a:prstGeom>
          <a:noFill/>
          <a:ln>
            <a:noFill/>
          </a:ln>
        </p:spPr>
      </p:pic>
      <p:sp>
        <p:nvSpPr>
          <p:cNvPr id="846" name="Google Shape;846;p15"/>
          <p:cNvSpPr txBox="1"/>
          <p:nvPr>
            <p:ph type="title"/>
          </p:nvPr>
        </p:nvSpPr>
        <p:spPr>
          <a:xfrm>
            <a:off x="479971" y="365125"/>
            <a:ext cx="105156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600"/>
              </a:spcAft>
              <a:buSzPts val="1800"/>
              <a:buNone/>
            </a:pPr>
            <a:r>
              <a:rPr b="1" lang="en-US" sz="3600">
                <a:solidFill>
                  <a:srgbClr val="FFFFFF"/>
                </a:solidFill>
              </a:rPr>
              <a:t>Digital is Built On This Foundation..</a:t>
            </a:r>
            <a:br>
              <a:rPr b="1" lang="en-US" sz="3600">
                <a:solidFill>
                  <a:srgbClr val="FFFFFF"/>
                </a:solidFill>
              </a:rPr>
            </a:br>
            <a:endParaRPr i="1" sz="2000"/>
          </a:p>
        </p:txBody>
      </p:sp>
      <p:sp>
        <p:nvSpPr>
          <p:cNvPr id="847" name="Google Shape;847;p15"/>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pic>
        <p:nvPicPr>
          <p:cNvPr id="853" name="Google Shape;853;p16"/>
          <p:cNvPicPr preferRelativeResize="0"/>
          <p:nvPr/>
        </p:nvPicPr>
        <p:blipFill rotWithShape="1">
          <a:blip r:embed="rId3">
            <a:alphaModFix/>
          </a:blip>
          <a:srcRect b="0" l="0" r="0" t="0"/>
          <a:stretch/>
        </p:blipFill>
        <p:spPr>
          <a:xfrm>
            <a:off x="3480968" y="1552746"/>
            <a:ext cx="4384222" cy="4686264"/>
          </a:xfrm>
          <a:prstGeom prst="rect">
            <a:avLst/>
          </a:prstGeom>
          <a:noFill/>
          <a:ln>
            <a:noFill/>
          </a:ln>
        </p:spPr>
      </p:pic>
      <p:grpSp>
        <p:nvGrpSpPr>
          <p:cNvPr id="854" name="Google Shape;854;p16"/>
          <p:cNvGrpSpPr/>
          <p:nvPr/>
        </p:nvGrpSpPr>
        <p:grpSpPr>
          <a:xfrm>
            <a:off x="2431424" y="3103451"/>
            <a:ext cx="2846220" cy="3006420"/>
            <a:chOff x="2863310" y="2636572"/>
            <a:chExt cx="2846220" cy="3006420"/>
          </a:xfrm>
        </p:grpSpPr>
        <p:sp>
          <p:nvSpPr>
            <p:cNvPr id="855" name="Google Shape;855;p16"/>
            <p:cNvSpPr txBox="1"/>
            <p:nvPr/>
          </p:nvSpPr>
          <p:spPr>
            <a:xfrm>
              <a:off x="3142821" y="3527031"/>
              <a:ext cx="1120035" cy="363679"/>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9AECC"/>
                </a:buClr>
                <a:buSzPts val="1200"/>
                <a:buFont typeface="Arial Hebrew"/>
                <a:buNone/>
              </a:pPr>
              <a:r>
                <a:rPr b="0" i="0" lang="en-US" sz="1200" u="none" cap="none" strike="noStrike">
                  <a:solidFill>
                    <a:srgbClr val="39AECC"/>
                  </a:solidFill>
                  <a:latin typeface="Verdana"/>
                  <a:ea typeface="Verdana"/>
                  <a:cs typeface="Verdana"/>
                  <a:sym typeface="Verdana"/>
                </a:rPr>
                <a:t>Integration</a:t>
              </a:r>
              <a:endParaRPr b="0" i="0" sz="1200" u="none" cap="none" strike="noStrike">
                <a:solidFill>
                  <a:schemeClr val="dk1"/>
                </a:solidFill>
                <a:latin typeface="Verdana"/>
                <a:ea typeface="Verdana"/>
                <a:cs typeface="Verdana"/>
                <a:sym typeface="Verdana"/>
              </a:endParaRPr>
            </a:p>
          </p:txBody>
        </p:sp>
        <p:sp>
          <p:nvSpPr>
            <p:cNvPr id="856" name="Google Shape;856;p16"/>
            <p:cNvSpPr txBox="1"/>
            <p:nvPr/>
          </p:nvSpPr>
          <p:spPr>
            <a:xfrm>
              <a:off x="4460287" y="5347563"/>
              <a:ext cx="1249243" cy="295429"/>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9AECC"/>
                </a:buClr>
                <a:buSzPts val="1200"/>
                <a:buFont typeface="Arial Hebrew"/>
                <a:buNone/>
              </a:pPr>
              <a:r>
                <a:rPr b="0" i="0" lang="en-US" sz="1200" u="none" cap="none" strike="noStrike">
                  <a:solidFill>
                    <a:srgbClr val="39AECC"/>
                  </a:solidFill>
                  <a:latin typeface="Verdana"/>
                  <a:ea typeface="Verdana"/>
                  <a:cs typeface="Verdana"/>
                  <a:sym typeface="Verdana"/>
                </a:rPr>
                <a:t>API Management</a:t>
              </a:r>
              <a:endParaRPr b="0" i="0" sz="1200" u="none" cap="none" strike="noStrike">
                <a:solidFill>
                  <a:schemeClr val="dk1"/>
                </a:solidFill>
                <a:latin typeface="Verdana"/>
                <a:ea typeface="Verdana"/>
                <a:cs typeface="Verdana"/>
                <a:sym typeface="Verdana"/>
              </a:endParaRPr>
            </a:p>
          </p:txBody>
        </p:sp>
        <p:sp>
          <p:nvSpPr>
            <p:cNvPr id="857" name="Google Shape;857;p16"/>
            <p:cNvSpPr txBox="1"/>
            <p:nvPr/>
          </p:nvSpPr>
          <p:spPr>
            <a:xfrm>
              <a:off x="3519442" y="4969517"/>
              <a:ext cx="1646309" cy="23538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9AECC"/>
                </a:buClr>
                <a:buSzPts val="1200"/>
                <a:buFont typeface="Arial Hebrew"/>
                <a:buNone/>
              </a:pPr>
              <a:r>
                <a:rPr b="0" i="0" lang="en-US" sz="1200" u="none" cap="none" strike="noStrike">
                  <a:solidFill>
                    <a:srgbClr val="39AECC"/>
                  </a:solidFill>
                  <a:latin typeface="Verdana"/>
                  <a:ea typeface="Verdana"/>
                  <a:cs typeface="Verdana"/>
                  <a:sym typeface="Verdana"/>
                </a:rPr>
                <a:t>Events</a:t>
              </a:r>
              <a:endParaRPr b="0" i="0" sz="1200" u="none" cap="none" strike="noStrike">
                <a:solidFill>
                  <a:schemeClr val="dk1"/>
                </a:solidFill>
                <a:latin typeface="Verdana"/>
                <a:ea typeface="Verdana"/>
                <a:cs typeface="Verdana"/>
                <a:sym typeface="Verdana"/>
              </a:endParaRPr>
            </a:p>
          </p:txBody>
        </p:sp>
        <p:sp>
          <p:nvSpPr>
            <p:cNvPr id="858" name="Google Shape;858;p16"/>
            <p:cNvSpPr txBox="1"/>
            <p:nvPr/>
          </p:nvSpPr>
          <p:spPr>
            <a:xfrm>
              <a:off x="2863310" y="2636572"/>
              <a:ext cx="1714995" cy="26925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9AECC"/>
                </a:buClr>
                <a:buSzPts val="1200"/>
                <a:buFont typeface="Arial Hebrew"/>
                <a:buNone/>
              </a:pPr>
              <a:r>
                <a:rPr b="0" i="0" lang="en-US" sz="1200" u="none" cap="none" strike="noStrike">
                  <a:solidFill>
                    <a:srgbClr val="39AECC"/>
                  </a:solidFill>
                  <a:latin typeface="Verdana"/>
                  <a:ea typeface="Verdana"/>
                  <a:cs typeface="Verdana"/>
                  <a:sym typeface="Verdana"/>
                </a:rPr>
                <a:t>Messaging</a:t>
              </a:r>
              <a:endParaRPr b="0" i="0" sz="1200" u="none" cap="none" strike="noStrike">
                <a:solidFill>
                  <a:schemeClr val="dk1"/>
                </a:solidFill>
                <a:latin typeface="Verdana"/>
                <a:ea typeface="Verdana"/>
                <a:cs typeface="Verdana"/>
                <a:sym typeface="Verdana"/>
              </a:endParaRPr>
            </a:p>
          </p:txBody>
        </p:sp>
      </p:grpSp>
      <p:grpSp>
        <p:nvGrpSpPr>
          <p:cNvPr id="859" name="Google Shape;859;p16"/>
          <p:cNvGrpSpPr/>
          <p:nvPr/>
        </p:nvGrpSpPr>
        <p:grpSpPr>
          <a:xfrm>
            <a:off x="6792867" y="3135159"/>
            <a:ext cx="2262008" cy="2551346"/>
            <a:chOff x="7225697" y="2634032"/>
            <a:chExt cx="2262008" cy="2551346"/>
          </a:xfrm>
        </p:grpSpPr>
        <p:sp>
          <p:nvSpPr>
            <p:cNvPr id="860" name="Google Shape;860;p16"/>
            <p:cNvSpPr txBox="1"/>
            <p:nvPr/>
          </p:nvSpPr>
          <p:spPr>
            <a:xfrm>
              <a:off x="7928329" y="2634032"/>
              <a:ext cx="1559376" cy="222129"/>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4FB7A8"/>
                </a:buClr>
                <a:buSzPts val="1200"/>
                <a:buFont typeface="Arial Hebrew"/>
                <a:buNone/>
              </a:pPr>
              <a:r>
                <a:rPr b="0" i="0" lang="en-US" sz="1200" u="none" cap="none" strike="noStrike">
                  <a:solidFill>
                    <a:srgbClr val="4FB7A8"/>
                  </a:solidFill>
                  <a:latin typeface="Verdana"/>
                  <a:ea typeface="Verdana"/>
                  <a:cs typeface="Verdana"/>
                  <a:sym typeface="Verdana"/>
                </a:rPr>
                <a:t>Data Asset management</a:t>
              </a:r>
              <a:endParaRPr b="0" i="0" sz="1200" u="none" cap="none" strike="noStrike">
                <a:solidFill>
                  <a:schemeClr val="dk1"/>
                </a:solidFill>
                <a:latin typeface="Verdana"/>
                <a:ea typeface="Verdana"/>
                <a:cs typeface="Verdana"/>
                <a:sym typeface="Verdana"/>
              </a:endParaRPr>
            </a:p>
          </p:txBody>
        </p:sp>
        <p:sp>
          <p:nvSpPr>
            <p:cNvPr id="861" name="Google Shape;861;p16"/>
            <p:cNvSpPr txBox="1"/>
            <p:nvPr/>
          </p:nvSpPr>
          <p:spPr>
            <a:xfrm>
              <a:off x="7225697" y="4920542"/>
              <a:ext cx="1305580" cy="26483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4FB7A8"/>
                </a:buClr>
                <a:buSzPts val="1200"/>
                <a:buFont typeface="Arial Hebrew"/>
                <a:buNone/>
              </a:pPr>
              <a:r>
                <a:rPr b="0" i="0" lang="en-US" sz="1200" u="none" cap="none" strike="noStrike">
                  <a:solidFill>
                    <a:srgbClr val="4FB7A8"/>
                  </a:solidFill>
                  <a:latin typeface="Verdana"/>
                  <a:ea typeface="Verdana"/>
                  <a:cs typeface="Verdana"/>
                  <a:sym typeface="Verdana"/>
                </a:rPr>
                <a:t>Data Virtualization </a:t>
              </a:r>
              <a:endParaRPr b="0" i="0" sz="1200" u="none" cap="none" strike="noStrike">
                <a:solidFill>
                  <a:srgbClr val="4FB7A8"/>
                </a:solidFill>
                <a:latin typeface="Verdana"/>
                <a:ea typeface="Verdana"/>
                <a:cs typeface="Verdana"/>
                <a:sym typeface="Verdana"/>
              </a:endParaRPr>
            </a:p>
          </p:txBody>
        </p:sp>
        <p:sp>
          <p:nvSpPr>
            <p:cNvPr id="862" name="Google Shape;862;p16"/>
            <p:cNvSpPr txBox="1"/>
            <p:nvPr/>
          </p:nvSpPr>
          <p:spPr>
            <a:xfrm>
              <a:off x="8129087" y="3421704"/>
              <a:ext cx="1157860" cy="35548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4FB7A8"/>
                </a:buClr>
                <a:buSzPts val="1200"/>
                <a:buFont typeface="Arial Hebrew"/>
                <a:buNone/>
              </a:pPr>
              <a:r>
                <a:rPr b="0" i="0" lang="en-US" sz="1200" u="none" cap="none" strike="noStrike">
                  <a:solidFill>
                    <a:srgbClr val="4FB7A8"/>
                  </a:solidFill>
                  <a:latin typeface="Verdana"/>
                  <a:ea typeface="Verdana"/>
                  <a:cs typeface="Verdana"/>
                  <a:sym typeface="Verdana"/>
                </a:rPr>
                <a:t>Data Preparation</a:t>
              </a:r>
              <a:endParaRPr b="0" i="0" sz="1200" u="none" cap="none" strike="noStrike">
                <a:solidFill>
                  <a:schemeClr val="dk1"/>
                </a:solidFill>
                <a:latin typeface="Verdana"/>
                <a:ea typeface="Verdana"/>
                <a:cs typeface="Verdana"/>
                <a:sym typeface="Verdana"/>
              </a:endParaRPr>
            </a:p>
          </p:txBody>
        </p:sp>
      </p:grpSp>
      <p:grpSp>
        <p:nvGrpSpPr>
          <p:cNvPr id="863" name="Google Shape;863;p16"/>
          <p:cNvGrpSpPr/>
          <p:nvPr/>
        </p:nvGrpSpPr>
        <p:grpSpPr>
          <a:xfrm>
            <a:off x="2710935" y="1690091"/>
            <a:ext cx="5547667" cy="865702"/>
            <a:chOff x="3268196" y="1007412"/>
            <a:chExt cx="5547667" cy="865702"/>
          </a:xfrm>
        </p:grpSpPr>
        <p:sp>
          <p:nvSpPr>
            <p:cNvPr id="864" name="Google Shape;864;p16"/>
            <p:cNvSpPr txBox="1"/>
            <p:nvPr/>
          </p:nvSpPr>
          <p:spPr>
            <a:xfrm>
              <a:off x="3511842" y="1518405"/>
              <a:ext cx="1585154" cy="354709"/>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A500"/>
                </a:buClr>
                <a:buSzPts val="1200"/>
                <a:buFont typeface="Arial Hebrew"/>
                <a:buNone/>
              </a:pPr>
              <a:r>
                <a:rPr b="0" i="0" lang="en-US" sz="1200" u="none" cap="none" strike="noStrike">
                  <a:solidFill>
                    <a:srgbClr val="FDA500"/>
                  </a:solidFill>
                  <a:latin typeface="Verdana"/>
                  <a:ea typeface="Verdana"/>
                  <a:cs typeface="Verdana"/>
                  <a:sym typeface="Verdana"/>
                </a:rPr>
                <a:t>Data Science</a:t>
              </a:r>
              <a:endParaRPr b="0" i="0" sz="1200" u="none" cap="none" strike="noStrike">
                <a:solidFill>
                  <a:srgbClr val="FDA500"/>
                </a:solidFill>
                <a:latin typeface="Verdana"/>
                <a:ea typeface="Verdana"/>
                <a:cs typeface="Verdana"/>
                <a:sym typeface="Verdana"/>
              </a:endParaRPr>
            </a:p>
          </p:txBody>
        </p:sp>
        <p:sp>
          <p:nvSpPr>
            <p:cNvPr id="865" name="Google Shape;865;p16"/>
            <p:cNvSpPr txBox="1"/>
            <p:nvPr/>
          </p:nvSpPr>
          <p:spPr>
            <a:xfrm>
              <a:off x="3268196" y="1007412"/>
              <a:ext cx="3657600" cy="369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A500"/>
                </a:buClr>
                <a:buSzPts val="1200"/>
                <a:buFont typeface="Arial Hebrew"/>
                <a:buNone/>
              </a:pPr>
              <a:r>
                <a:rPr b="0" i="0" lang="en-US" sz="1200" u="none" cap="none" strike="noStrike">
                  <a:solidFill>
                    <a:srgbClr val="FDA500"/>
                  </a:solidFill>
                  <a:latin typeface="Verdana"/>
                  <a:ea typeface="Verdana"/>
                  <a:cs typeface="Verdana"/>
                  <a:sym typeface="Verdana"/>
                </a:rPr>
                <a:t>Visual Analytics</a:t>
              </a:r>
              <a:endParaRPr b="0" i="0" sz="1200" u="none" cap="none" strike="noStrike">
                <a:solidFill>
                  <a:schemeClr val="dk1"/>
                </a:solidFill>
                <a:latin typeface="Verdana"/>
                <a:ea typeface="Verdana"/>
                <a:cs typeface="Verdana"/>
                <a:sym typeface="Verdana"/>
              </a:endParaRPr>
            </a:p>
          </p:txBody>
        </p:sp>
        <p:sp>
          <p:nvSpPr>
            <p:cNvPr id="866" name="Google Shape;866;p16"/>
            <p:cNvSpPr txBox="1"/>
            <p:nvPr/>
          </p:nvSpPr>
          <p:spPr>
            <a:xfrm>
              <a:off x="6694727" y="1047611"/>
              <a:ext cx="1273647" cy="30926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A500"/>
                </a:buClr>
                <a:buSzPts val="1200"/>
                <a:buFont typeface="Arial Hebrew"/>
                <a:buNone/>
              </a:pPr>
              <a:r>
                <a:rPr b="0" i="0" lang="en-US" sz="1200" u="none" cap="none" strike="noStrike">
                  <a:solidFill>
                    <a:srgbClr val="FDA500"/>
                  </a:solidFill>
                  <a:latin typeface="Verdana"/>
                  <a:ea typeface="Verdana"/>
                  <a:cs typeface="Verdana"/>
                  <a:sym typeface="Verdana"/>
                </a:rPr>
                <a:t>Streaming</a:t>
              </a:r>
              <a:endParaRPr b="0" i="0" sz="1200" u="none" cap="none" strike="noStrike">
                <a:solidFill>
                  <a:srgbClr val="FDA500"/>
                </a:solidFill>
                <a:latin typeface="Verdana"/>
                <a:ea typeface="Verdana"/>
                <a:cs typeface="Verdana"/>
                <a:sym typeface="Verdana"/>
              </a:endParaRPr>
            </a:p>
          </p:txBody>
        </p:sp>
        <p:sp>
          <p:nvSpPr>
            <p:cNvPr id="867" name="Google Shape;867;p16"/>
            <p:cNvSpPr txBox="1"/>
            <p:nvPr/>
          </p:nvSpPr>
          <p:spPr>
            <a:xfrm>
              <a:off x="7542216" y="1534418"/>
              <a:ext cx="1273647" cy="30926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DA500"/>
                </a:buClr>
                <a:buSzPts val="1200"/>
                <a:buFont typeface="Arial Hebrew"/>
                <a:buNone/>
              </a:pPr>
              <a:r>
                <a:rPr b="0" i="0" lang="en-US" sz="1200" u="none" cap="none" strike="noStrike">
                  <a:solidFill>
                    <a:srgbClr val="FDA500"/>
                  </a:solidFill>
                  <a:latin typeface="Verdana"/>
                  <a:ea typeface="Verdana"/>
                  <a:cs typeface="Verdana"/>
                  <a:sym typeface="Verdana"/>
                </a:rPr>
                <a:t>Streaming BI</a:t>
              </a:r>
              <a:endParaRPr b="0" i="0" sz="1200" u="none" cap="none" strike="noStrike">
                <a:solidFill>
                  <a:srgbClr val="FDA500"/>
                </a:solidFill>
                <a:latin typeface="Verdana"/>
                <a:ea typeface="Verdana"/>
                <a:cs typeface="Verdana"/>
                <a:sym typeface="Verdana"/>
              </a:endParaRPr>
            </a:p>
          </p:txBody>
        </p:sp>
      </p:grpSp>
      <p:grpSp>
        <p:nvGrpSpPr>
          <p:cNvPr id="868" name="Google Shape;868;p16"/>
          <p:cNvGrpSpPr/>
          <p:nvPr/>
        </p:nvGrpSpPr>
        <p:grpSpPr>
          <a:xfrm>
            <a:off x="1457277" y="897549"/>
            <a:ext cx="9172623" cy="4457115"/>
            <a:chOff x="1880198" y="430670"/>
            <a:chExt cx="9172623" cy="4457115"/>
          </a:xfrm>
        </p:grpSpPr>
        <p:sp>
          <p:nvSpPr>
            <p:cNvPr id="869" name="Google Shape;869;p16"/>
            <p:cNvSpPr txBox="1"/>
            <p:nvPr/>
          </p:nvSpPr>
          <p:spPr>
            <a:xfrm>
              <a:off x="4537335" y="430670"/>
              <a:ext cx="3259491"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DA500"/>
                </a:buClr>
                <a:buSzPts val="2400"/>
                <a:buFont typeface="Verdana"/>
                <a:buNone/>
              </a:pPr>
              <a:r>
                <a:rPr b="1" i="0" lang="en-US" sz="2400" u="none" cap="none" strike="noStrike">
                  <a:solidFill>
                    <a:srgbClr val="FDA500"/>
                  </a:solidFill>
                  <a:latin typeface="Verdana"/>
                  <a:ea typeface="Verdana"/>
                  <a:cs typeface="Verdana"/>
                  <a:sym typeface="Verdana"/>
                </a:rPr>
                <a:t>AUGMENT </a:t>
              </a:r>
              <a:r>
                <a:rPr b="0" i="0" lang="en-US" sz="2400" u="none" cap="none" strike="noStrike">
                  <a:solidFill>
                    <a:srgbClr val="FDA500"/>
                  </a:solidFill>
                  <a:latin typeface="Verdana"/>
                  <a:ea typeface="Verdana"/>
                  <a:cs typeface="Verdana"/>
                  <a:sym typeface="Verdana"/>
                </a:rPr>
                <a:t>INTELLIGENCE</a:t>
              </a:r>
              <a:endParaRPr b="0" i="0" sz="2400" u="none" cap="none" strike="noStrike">
                <a:solidFill>
                  <a:srgbClr val="FDA500"/>
                </a:solidFill>
                <a:latin typeface="Verdana"/>
                <a:ea typeface="Verdana"/>
                <a:cs typeface="Verdana"/>
                <a:sym typeface="Verdana"/>
              </a:endParaRPr>
            </a:p>
          </p:txBody>
        </p:sp>
        <p:sp>
          <p:nvSpPr>
            <p:cNvPr id="870" name="Google Shape;870;p16"/>
            <p:cNvSpPr txBox="1"/>
            <p:nvPr/>
          </p:nvSpPr>
          <p:spPr>
            <a:xfrm>
              <a:off x="1880198" y="4058709"/>
              <a:ext cx="2373693"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9AECC"/>
                </a:buClr>
                <a:buSzPts val="2400"/>
                <a:buFont typeface="Verdana"/>
                <a:buNone/>
              </a:pPr>
              <a:r>
                <a:rPr b="1" i="0" lang="en-US" sz="2400" u="none" cap="none" strike="noStrike">
                  <a:solidFill>
                    <a:srgbClr val="39AECC"/>
                  </a:solidFill>
                  <a:latin typeface="Verdana"/>
                  <a:ea typeface="Verdana"/>
                  <a:cs typeface="Verdana"/>
                  <a:sym typeface="Verdana"/>
                </a:rPr>
                <a:t>CONNECT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9AECC"/>
                </a:buClr>
                <a:buSzPts val="2400"/>
                <a:buFont typeface="Verdana"/>
                <a:buNone/>
              </a:pPr>
              <a:r>
                <a:rPr b="0" i="0" lang="en-US" sz="2400" u="none" cap="none" strike="noStrike">
                  <a:solidFill>
                    <a:srgbClr val="39AECC"/>
                  </a:solidFill>
                  <a:latin typeface="Verdana"/>
                  <a:ea typeface="Verdana"/>
                  <a:cs typeface="Verdana"/>
                  <a:sym typeface="Verdana"/>
                </a:rPr>
                <a:t>EVERYTHING</a:t>
              </a:r>
              <a:endParaRPr b="0" i="0" sz="2400" u="none" cap="none" strike="noStrike">
                <a:solidFill>
                  <a:srgbClr val="39AECC"/>
                </a:solidFill>
                <a:latin typeface="Verdana"/>
                <a:ea typeface="Verdana"/>
                <a:cs typeface="Verdana"/>
                <a:sym typeface="Verdana"/>
              </a:endParaRPr>
            </a:p>
          </p:txBody>
        </p:sp>
        <p:sp>
          <p:nvSpPr>
            <p:cNvPr id="871" name="Google Shape;871;p16"/>
            <p:cNvSpPr txBox="1"/>
            <p:nvPr/>
          </p:nvSpPr>
          <p:spPr>
            <a:xfrm>
              <a:off x="8064712" y="4058709"/>
              <a:ext cx="2988109" cy="82907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4FB7A8"/>
                </a:buClr>
                <a:buSzPts val="2400"/>
                <a:buFont typeface="Verdana"/>
                <a:buNone/>
              </a:pPr>
              <a:r>
                <a:rPr b="1" i="0" lang="en-US" sz="2400" u="none" cap="none" strike="noStrike">
                  <a:solidFill>
                    <a:srgbClr val="4FB7A8"/>
                  </a:solidFill>
                  <a:latin typeface="Verdana"/>
                  <a:ea typeface="Verdana"/>
                  <a:cs typeface="Verdana"/>
                  <a:sym typeface="Verdana"/>
                </a:rPr>
                <a:t>UNIFY </a:t>
              </a:r>
              <a:r>
                <a:rPr b="0" i="0" lang="en-US" sz="2400" u="none" cap="none" strike="noStrike">
                  <a:solidFill>
                    <a:srgbClr val="4FB7A8"/>
                  </a:solidFill>
                  <a:latin typeface="Verdana"/>
                  <a:ea typeface="Verdana"/>
                  <a:cs typeface="Verdana"/>
                  <a:sym typeface="Verdana"/>
                </a:rPr>
                <a:t>INFORMATION</a:t>
              </a:r>
              <a:endParaRPr b="0" i="0" sz="2400" u="none" cap="none" strike="noStrike">
                <a:solidFill>
                  <a:srgbClr val="4FB7A8"/>
                </a:solidFill>
                <a:latin typeface="Verdana"/>
                <a:ea typeface="Verdana"/>
                <a:cs typeface="Verdana"/>
                <a:sym typeface="Verdana"/>
              </a:endParaRPr>
            </a:p>
          </p:txBody>
        </p:sp>
      </p:grpSp>
      <p:sp>
        <p:nvSpPr>
          <p:cNvPr id="872" name="Google Shape;872;p16"/>
          <p:cNvSpPr/>
          <p:nvPr/>
        </p:nvSpPr>
        <p:spPr>
          <a:xfrm>
            <a:off x="6073739" y="5731325"/>
            <a:ext cx="911216"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4FB7A8"/>
                </a:solidFill>
                <a:latin typeface="Verdana"/>
                <a:ea typeface="Verdana"/>
                <a:cs typeface="Verdana"/>
                <a:sym typeface="Verdana"/>
              </a:rPr>
              <a:t>Compute Data</a:t>
            </a:r>
            <a:r>
              <a:rPr b="0" i="0" lang="en-US" sz="1200" u="none" cap="none" strike="noStrike">
                <a:solidFill>
                  <a:schemeClr val="dk1"/>
                </a:solidFill>
                <a:latin typeface="Verdana"/>
                <a:ea typeface="Verdana"/>
                <a:cs typeface="Verdana"/>
                <a:sym typeface="Verdana"/>
              </a:rPr>
              <a:t> </a:t>
            </a:r>
            <a:r>
              <a:rPr b="0" i="0" lang="en-US" sz="1200" u="none" cap="none" strike="noStrike">
                <a:solidFill>
                  <a:srgbClr val="4FB7A8"/>
                </a:solidFill>
                <a:latin typeface="Verdana"/>
                <a:ea typeface="Verdana"/>
                <a:cs typeface="Verdana"/>
                <a:sym typeface="Verdana"/>
              </a:rPr>
              <a:t>Fabric </a:t>
            </a:r>
            <a:endParaRPr b="0" i="0" sz="1400" u="none" cap="none" strike="noStrike">
              <a:solidFill>
                <a:srgbClr val="000000"/>
              </a:solidFill>
              <a:latin typeface="Arial"/>
              <a:ea typeface="Arial"/>
              <a:cs typeface="Arial"/>
              <a:sym typeface="Arial"/>
            </a:endParaRPr>
          </a:p>
        </p:txBody>
      </p:sp>
      <p:sp>
        <p:nvSpPr>
          <p:cNvPr id="873" name="Google Shape;873;p16"/>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A9D4"/>
              </a:buClr>
              <a:buSzPts val="3466"/>
              <a:buFont typeface="verdana"/>
              <a:buNone/>
            </a:pPr>
            <a:r>
              <a:rPr lang="en-US" sz="3466">
                <a:solidFill>
                  <a:srgbClr val="00A9D4"/>
                </a:solidFill>
              </a:rPr>
              <a:t>Best-In-Class, Open and Independent</a:t>
            </a:r>
            <a:endParaRPr/>
          </a:p>
        </p:txBody>
      </p:sp>
      <p:sp>
        <p:nvSpPr>
          <p:cNvPr id="874" name="Google Shape;874;p16"/>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17"/>
          <p:cNvSpPr/>
          <p:nvPr/>
        </p:nvSpPr>
        <p:spPr>
          <a:xfrm>
            <a:off x="4557014" y="2309224"/>
            <a:ext cx="4773431" cy="2545880"/>
          </a:xfrm>
          <a:custGeom>
            <a:rect b="b" l="l" r="r" t="t"/>
            <a:pathLst>
              <a:path extrusionOk="0" h="2545880" w="4773431">
                <a:moveTo>
                  <a:pt x="1405283" y="0"/>
                </a:moveTo>
                <a:lnTo>
                  <a:pt x="2302785" y="0"/>
                </a:lnTo>
                <a:lnTo>
                  <a:pt x="2599341" y="593111"/>
                </a:lnTo>
                <a:lnTo>
                  <a:pt x="3368153" y="593111"/>
                </a:lnTo>
                <a:lnTo>
                  <a:pt x="3664710" y="1186224"/>
                </a:lnTo>
                <a:lnTo>
                  <a:pt x="4433517" y="1186224"/>
                </a:lnTo>
                <a:lnTo>
                  <a:pt x="4773431" y="1866052"/>
                </a:lnTo>
                <a:lnTo>
                  <a:pt x="4433517" y="2545880"/>
                </a:lnTo>
                <a:lnTo>
                  <a:pt x="3536015" y="2545880"/>
                </a:lnTo>
                <a:lnTo>
                  <a:pt x="3239459" y="1952767"/>
                </a:lnTo>
                <a:lnTo>
                  <a:pt x="2470651" y="1952767"/>
                </a:lnTo>
                <a:lnTo>
                  <a:pt x="2174096" y="1359656"/>
                </a:lnTo>
                <a:lnTo>
                  <a:pt x="1533972" y="1359656"/>
                </a:lnTo>
                <a:lnTo>
                  <a:pt x="1237416" y="1952767"/>
                </a:lnTo>
                <a:lnTo>
                  <a:pt x="339914" y="1952767"/>
                </a:lnTo>
                <a:lnTo>
                  <a:pt x="0" y="1272939"/>
                </a:lnTo>
                <a:lnTo>
                  <a:pt x="339914" y="593111"/>
                </a:lnTo>
                <a:lnTo>
                  <a:pt x="1108728" y="593111"/>
                </a:lnTo>
                <a:close/>
              </a:path>
            </a:pathLst>
          </a:custGeom>
          <a:solidFill>
            <a:srgbClr val="80BC00">
              <a:alpha val="41960"/>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67"/>
              <a:buFont typeface="Arial"/>
              <a:buNone/>
            </a:pPr>
            <a:r>
              <a:t/>
            </a:r>
            <a:endParaRPr b="0" i="0" sz="1467" u="none" cap="none" strike="noStrike">
              <a:solidFill>
                <a:srgbClr val="86B448"/>
              </a:solidFill>
              <a:latin typeface="Verdana"/>
              <a:ea typeface="Verdana"/>
              <a:cs typeface="Verdana"/>
              <a:sym typeface="Verdana"/>
            </a:endParaRPr>
          </a:p>
        </p:txBody>
      </p:sp>
      <p:sp>
        <p:nvSpPr>
          <p:cNvPr id="881" name="Google Shape;881;p17"/>
          <p:cNvSpPr/>
          <p:nvPr/>
        </p:nvSpPr>
        <p:spPr>
          <a:xfrm>
            <a:off x="2426278" y="3495448"/>
            <a:ext cx="7969529" cy="2545881"/>
          </a:xfrm>
          <a:custGeom>
            <a:rect b="b" l="l" r="r" t="t"/>
            <a:pathLst>
              <a:path extrusionOk="0" h="2545882" w="7969529">
                <a:moveTo>
                  <a:pt x="1405281" y="0"/>
                </a:moveTo>
                <a:lnTo>
                  <a:pt x="2302783" y="0"/>
                </a:lnTo>
                <a:lnTo>
                  <a:pt x="2599340" y="593113"/>
                </a:lnTo>
                <a:lnTo>
                  <a:pt x="3239458" y="593113"/>
                </a:lnTo>
                <a:lnTo>
                  <a:pt x="3536014" y="1"/>
                </a:lnTo>
                <a:lnTo>
                  <a:pt x="4433516" y="1"/>
                </a:lnTo>
                <a:lnTo>
                  <a:pt x="4730072" y="593113"/>
                </a:lnTo>
                <a:lnTo>
                  <a:pt x="5498888" y="593113"/>
                </a:lnTo>
                <a:lnTo>
                  <a:pt x="5795444" y="1186225"/>
                </a:lnTo>
                <a:lnTo>
                  <a:pt x="6435557" y="1186225"/>
                </a:lnTo>
                <a:lnTo>
                  <a:pt x="6732113" y="593113"/>
                </a:lnTo>
                <a:lnTo>
                  <a:pt x="7629615" y="593113"/>
                </a:lnTo>
                <a:lnTo>
                  <a:pt x="7969529" y="1272941"/>
                </a:lnTo>
                <a:lnTo>
                  <a:pt x="7629615" y="1952769"/>
                </a:lnTo>
                <a:lnTo>
                  <a:pt x="6860805" y="1952769"/>
                </a:lnTo>
                <a:lnTo>
                  <a:pt x="6564249" y="2545881"/>
                </a:lnTo>
                <a:lnTo>
                  <a:pt x="5666747" y="2545881"/>
                </a:lnTo>
                <a:lnTo>
                  <a:pt x="5370191" y="1952769"/>
                </a:lnTo>
                <a:lnTo>
                  <a:pt x="4730077" y="1952769"/>
                </a:lnTo>
                <a:lnTo>
                  <a:pt x="4433520" y="2545882"/>
                </a:lnTo>
                <a:lnTo>
                  <a:pt x="3536018" y="2545882"/>
                </a:lnTo>
                <a:lnTo>
                  <a:pt x="3239462" y="1952769"/>
                </a:lnTo>
                <a:lnTo>
                  <a:pt x="2470649" y="1952769"/>
                </a:lnTo>
                <a:lnTo>
                  <a:pt x="2174093" y="1359656"/>
                </a:lnTo>
                <a:lnTo>
                  <a:pt x="1533972" y="1359656"/>
                </a:lnTo>
                <a:lnTo>
                  <a:pt x="1237415" y="1952769"/>
                </a:lnTo>
                <a:lnTo>
                  <a:pt x="339913" y="1952769"/>
                </a:lnTo>
                <a:lnTo>
                  <a:pt x="0" y="1272941"/>
                </a:lnTo>
                <a:lnTo>
                  <a:pt x="339913" y="593113"/>
                </a:lnTo>
                <a:lnTo>
                  <a:pt x="1108725" y="593113"/>
                </a:lnTo>
                <a:close/>
              </a:path>
            </a:pathLst>
          </a:custGeom>
          <a:solidFill>
            <a:srgbClr val="00A9D7">
              <a:alpha val="48235"/>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67"/>
              <a:buFont typeface="Arial"/>
              <a:buNone/>
            </a:pPr>
            <a:r>
              <a:t/>
            </a:r>
            <a:endParaRPr b="0" i="0" sz="1467" u="none" cap="none" strike="noStrike">
              <a:solidFill>
                <a:schemeClr val="dk2"/>
              </a:solidFill>
              <a:latin typeface="Verdana"/>
              <a:ea typeface="Verdana"/>
              <a:cs typeface="Verdana"/>
              <a:sym typeface="Verdana"/>
            </a:endParaRPr>
          </a:p>
        </p:txBody>
      </p:sp>
      <p:sp>
        <p:nvSpPr>
          <p:cNvPr id="882" name="Google Shape;882;p17"/>
          <p:cNvSpPr/>
          <p:nvPr/>
        </p:nvSpPr>
        <p:spPr>
          <a:xfrm>
            <a:off x="6687748" y="1714013"/>
            <a:ext cx="4773433" cy="3143187"/>
          </a:xfrm>
          <a:custGeom>
            <a:rect b="b" l="l" r="r" t="t"/>
            <a:pathLst>
              <a:path extrusionOk="0" h="3143187" w="4773433">
                <a:moveTo>
                  <a:pt x="339914" y="0"/>
                </a:moveTo>
                <a:lnTo>
                  <a:pt x="1237416" y="0"/>
                </a:lnTo>
                <a:lnTo>
                  <a:pt x="1533972" y="593111"/>
                </a:lnTo>
                <a:lnTo>
                  <a:pt x="2302784" y="593111"/>
                </a:lnTo>
                <a:lnTo>
                  <a:pt x="2600389" y="1188321"/>
                </a:lnTo>
                <a:lnTo>
                  <a:pt x="3368147" y="1188321"/>
                </a:lnTo>
                <a:lnTo>
                  <a:pt x="3665752" y="1783531"/>
                </a:lnTo>
                <a:lnTo>
                  <a:pt x="4433519" y="1783531"/>
                </a:lnTo>
                <a:lnTo>
                  <a:pt x="4773433" y="2463359"/>
                </a:lnTo>
                <a:lnTo>
                  <a:pt x="4433519" y="3143187"/>
                </a:lnTo>
                <a:lnTo>
                  <a:pt x="3536017" y="3143187"/>
                </a:lnTo>
                <a:lnTo>
                  <a:pt x="3238412" y="2547977"/>
                </a:lnTo>
                <a:lnTo>
                  <a:pt x="2470645" y="2547977"/>
                </a:lnTo>
                <a:lnTo>
                  <a:pt x="2173040" y="1952767"/>
                </a:lnTo>
                <a:lnTo>
                  <a:pt x="1405282" y="1952767"/>
                </a:lnTo>
                <a:lnTo>
                  <a:pt x="1108727" y="1359656"/>
                </a:lnTo>
                <a:lnTo>
                  <a:pt x="339914" y="1359656"/>
                </a:lnTo>
                <a:lnTo>
                  <a:pt x="0" y="679828"/>
                </a:lnTo>
                <a:close/>
              </a:path>
            </a:pathLst>
          </a:custGeom>
          <a:solidFill>
            <a:srgbClr val="FEA400">
              <a:alpha val="37254"/>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67"/>
              <a:buFont typeface="Arial"/>
              <a:buNone/>
            </a:pPr>
            <a:r>
              <a:t/>
            </a:r>
            <a:endParaRPr b="0" i="0" sz="1467" u="none" cap="none" strike="noStrike">
              <a:solidFill>
                <a:schemeClr val="dk2"/>
              </a:solidFill>
              <a:latin typeface="Verdana"/>
              <a:ea typeface="Verdana"/>
              <a:cs typeface="Verdana"/>
              <a:sym typeface="Verdana"/>
            </a:endParaRPr>
          </a:p>
        </p:txBody>
      </p:sp>
      <p:sp>
        <p:nvSpPr>
          <p:cNvPr id="883" name="Google Shape;883;p17"/>
          <p:cNvSpPr/>
          <p:nvPr/>
        </p:nvSpPr>
        <p:spPr>
          <a:xfrm>
            <a:off x="1360909" y="2309224"/>
            <a:ext cx="3708067" cy="2545880"/>
          </a:xfrm>
          <a:custGeom>
            <a:rect b="b" l="l" r="r" t="t"/>
            <a:pathLst>
              <a:path extrusionOk="0" h="2545880" w="3708066">
                <a:moveTo>
                  <a:pt x="2470650" y="0"/>
                </a:moveTo>
                <a:lnTo>
                  <a:pt x="3368152" y="0"/>
                </a:lnTo>
                <a:lnTo>
                  <a:pt x="3708066" y="679828"/>
                </a:lnTo>
                <a:lnTo>
                  <a:pt x="3368152" y="1359656"/>
                </a:lnTo>
                <a:lnTo>
                  <a:pt x="2599340" y="1359656"/>
                </a:lnTo>
                <a:lnTo>
                  <a:pt x="2302784" y="1952767"/>
                </a:lnTo>
                <a:lnTo>
                  <a:pt x="1533973" y="1952767"/>
                </a:lnTo>
                <a:lnTo>
                  <a:pt x="1237416" y="2545880"/>
                </a:lnTo>
                <a:lnTo>
                  <a:pt x="339914" y="2545880"/>
                </a:lnTo>
                <a:lnTo>
                  <a:pt x="0" y="1866052"/>
                </a:lnTo>
                <a:lnTo>
                  <a:pt x="339914" y="1186224"/>
                </a:lnTo>
                <a:lnTo>
                  <a:pt x="1108726" y="1186224"/>
                </a:lnTo>
                <a:lnTo>
                  <a:pt x="1405282" y="593111"/>
                </a:lnTo>
                <a:lnTo>
                  <a:pt x="2174095" y="593111"/>
                </a:lnTo>
                <a:close/>
              </a:path>
            </a:pathLst>
          </a:custGeom>
          <a:solidFill>
            <a:srgbClr val="FEA400">
              <a:alpha val="37254"/>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2"/>
              </a:solidFill>
              <a:latin typeface="Verdana"/>
              <a:ea typeface="Verdana"/>
              <a:cs typeface="Verdana"/>
              <a:sym typeface="Verdana"/>
            </a:endParaRPr>
          </a:p>
        </p:txBody>
      </p:sp>
      <p:grpSp>
        <p:nvGrpSpPr>
          <p:cNvPr id="884" name="Google Shape;884;p17"/>
          <p:cNvGrpSpPr/>
          <p:nvPr/>
        </p:nvGrpSpPr>
        <p:grpSpPr>
          <a:xfrm>
            <a:off x="1566974" y="1889543"/>
            <a:ext cx="9688140" cy="3972059"/>
            <a:chOff x="1218847" y="1203735"/>
            <a:chExt cx="9688140" cy="3972059"/>
          </a:xfrm>
        </p:grpSpPr>
        <p:sp>
          <p:nvSpPr>
            <p:cNvPr id="885" name="Google Shape;885;p17"/>
            <p:cNvSpPr/>
            <p:nvPr/>
          </p:nvSpPr>
          <p:spPr>
            <a:xfrm>
              <a:off x="6545688" y="3578281"/>
              <a:ext cx="1165200" cy="1004400"/>
            </a:xfrm>
            <a:prstGeom prst="hexagon">
              <a:avLst>
                <a:gd fmla="val 25000" name="adj"/>
                <a:gd fmla="val 115470" name="vf"/>
              </a:avLst>
            </a:prstGeom>
            <a:noFill/>
            <a:ln cap="flat" cmpd="sng" w="22225">
              <a:solidFill>
                <a:srgbClr val="00A9D7"/>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Verdana"/>
                  <a:ea typeface="Verdana"/>
                  <a:cs typeface="Verdana"/>
                  <a:sym typeface="Verdana"/>
                </a:rPr>
                <a:t>iPa</a:t>
              </a:r>
              <a:endParaRPr b="0" i="0" sz="1600" u="none" cap="none" strike="noStrike">
                <a:solidFill>
                  <a:schemeClr val="dk2"/>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2"/>
                  </a:solidFill>
                  <a:latin typeface="Verdana"/>
                  <a:ea typeface="Verdana"/>
                  <a:cs typeface="Verdana"/>
                  <a:sym typeface="Verdana"/>
                </a:rPr>
                <a:t>Cloud Integration</a:t>
              </a:r>
              <a:endParaRPr b="0" i="0" sz="1467" u="none" cap="none" strike="noStrike">
                <a:solidFill>
                  <a:schemeClr val="dk2"/>
                </a:solidFill>
                <a:latin typeface="Verdana"/>
                <a:ea typeface="Verdana"/>
                <a:cs typeface="Verdana"/>
                <a:sym typeface="Verdana"/>
              </a:endParaRPr>
            </a:p>
          </p:txBody>
        </p:sp>
        <p:sp>
          <p:nvSpPr>
            <p:cNvPr id="886" name="Google Shape;886;p17"/>
            <p:cNvSpPr/>
            <p:nvPr/>
          </p:nvSpPr>
          <p:spPr>
            <a:xfrm>
              <a:off x="5480320" y="4171394"/>
              <a:ext cx="1165200" cy="1004400"/>
            </a:xfrm>
            <a:prstGeom prst="hexagon">
              <a:avLst>
                <a:gd fmla="val 25000" name="adj"/>
                <a:gd fmla="val 115470" name="vf"/>
              </a:avLst>
            </a:prstGeom>
            <a:noFill/>
            <a:ln cap="flat" cmpd="sng" w="22225">
              <a:solidFill>
                <a:srgbClr val="00A9D7"/>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Verdana"/>
                  <a:ea typeface="Verdana"/>
                  <a:cs typeface="Verdana"/>
                  <a:sym typeface="Verdana"/>
                </a:rPr>
                <a:t>API</a:t>
              </a:r>
              <a:endParaRPr b="0" i="0" sz="1467" u="none" cap="none" strike="noStrike">
                <a:solidFill>
                  <a:schemeClr val="dk2"/>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2"/>
                  </a:solidFill>
                  <a:latin typeface="Verdana"/>
                  <a:ea typeface="Verdana"/>
                  <a:cs typeface="Verdana"/>
                  <a:sym typeface="Verdana"/>
                </a:rPr>
                <a:t>Management</a:t>
              </a:r>
              <a:endParaRPr b="0" i="0" sz="1467" u="none" cap="none" strike="noStrike">
                <a:solidFill>
                  <a:schemeClr val="dk2"/>
                </a:solidFill>
                <a:latin typeface="Verdana"/>
                <a:ea typeface="Verdana"/>
                <a:cs typeface="Verdana"/>
                <a:sym typeface="Verdana"/>
              </a:endParaRPr>
            </a:p>
          </p:txBody>
        </p:sp>
        <p:sp>
          <p:nvSpPr>
            <p:cNvPr id="887" name="Google Shape;887;p17"/>
            <p:cNvSpPr/>
            <p:nvPr/>
          </p:nvSpPr>
          <p:spPr>
            <a:xfrm>
              <a:off x="5480316" y="2985169"/>
              <a:ext cx="1165200" cy="1004400"/>
            </a:xfrm>
            <a:prstGeom prst="hexagon">
              <a:avLst>
                <a:gd fmla="val 25000" name="adj"/>
                <a:gd fmla="val 115470" name="vf"/>
              </a:avLst>
            </a:prstGeom>
            <a:noFill/>
            <a:ln cap="flat" cmpd="sng" w="22225">
              <a:solidFill>
                <a:srgbClr val="00A9D7"/>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Verdana"/>
                  <a:ea typeface="Verdana"/>
                  <a:cs typeface="Verdana"/>
                  <a:sym typeface="Verdana"/>
                </a:rPr>
                <a:t>MSc</a:t>
              </a:r>
              <a:endParaRPr b="0" i="0" sz="1467"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2"/>
                  </a:solidFill>
                  <a:latin typeface="Verdana"/>
                  <a:ea typeface="Verdana"/>
                  <a:cs typeface="Verdana"/>
                  <a:sym typeface="Verdana"/>
                </a:rPr>
                <a:t>Microservices</a:t>
              </a:r>
              <a:endParaRPr b="0" i="0" sz="1600" u="none" cap="none" strike="noStrike">
                <a:solidFill>
                  <a:schemeClr val="dk2"/>
                </a:solidFill>
                <a:latin typeface="Verdana"/>
                <a:ea typeface="Verdana"/>
                <a:cs typeface="Verdana"/>
                <a:sym typeface="Verdana"/>
              </a:endParaRPr>
            </a:p>
          </p:txBody>
        </p:sp>
        <p:sp>
          <p:nvSpPr>
            <p:cNvPr id="888" name="Google Shape;888;p17"/>
            <p:cNvSpPr/>
            <p:nvPr/>
          </p:nvSpPr>
          <p:spPr>
            <a:xfrm>
              <a:off x="4414951" y="2392056"/>
              <a:ext cx="1165200" cy="1004400"/>
            </a:xfrm>
            <a:prstGeom prst="hexagon">
              <a:avLst>
                <a:gd fmla="val 25000" name="adj"/>
                <a:gd fmla="val 115470" name="vf"/>
              </a:avLst>
            </a:prstGeom>
            <a:noFill/>
            <a:ln cap="flat" cmpd="sng" w="22225">
              <a:solidFill>
                <a:srgbClr val="80BC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67"/>
                <a:buFont typeface="Arial"/>
                <a:buNone/>
              </a:pPr>
              <a:r>
                <a:rPr b="0" i="0" lang="en-US" sz="1467" u="none" cap="none" strike="noStrike">
                  <a:solidFill>
                    <a:schemeClr val="dk2"/>
                  </a:solidFill>
                  <a:latin typeface="Verdana"/>
                  <a:ea typeface="Verdana"/>
                  <a:cs typeface="Verdana"/>
                  <a:sym typeface="Verdana"/>
                </a:rPr>
                <a:t>DV</a:t>
              </a:r>
              <a:endParaRPr b="0" i="0" sz="1467" u="none" cap="none" strike="noStrike">
                <a:solidFill>
                  <a:schemeClr val="dk2"/>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2"/>
                  </a:solidFill>
                  <a:latin typeface="Verdana"/>
                  <a:ea typeface="Verdana"/>
                  <a:cs typeface="Verdana"/>
                  <a:sym typeface="Verdana"/>
                </a:rPr>
                <a:t>Data Virtualization</a:t>
              </a:r>
              <a:endParaRPr b="0" i="0" sz="1467" u="none" cap="none" strike="noStrike">
                <a:solidFill>
                  <a:schemeClr val="dk2"/>
                </a:solidFill>
                <a:latin typeface="Verdana"/>
                <a:ea typeface="Verdana"/>
                <a:cs typeface="Verdana"/>
                <a:sym typeface="Verdana"/>
              </a:endParaRPr>
            </a:p>
          </p:txBody>
        </p:sp>
        <p:sp>
          <p:nvSpPr>
            <p:cNvPr id="889" name="Google Shape;889;p17"/>
            <p:cNvSpPr/>
            <p:nvPr/>
          </p:nvSpPr>
          <p:spPr>
            <a:xfrm>
              <a:off x="4414951" y="3578281"/>
              <a:ext cx="1165200" cy="1004400"/>
            </a:xfrm>
            <a:prstGeom prst="hexagon">
              <a:avLst>
                <a:gd fmla="val 25000" name="adj"/>
                <a:gd fmla="val 115470" name="vf"/>
              </a:avLst>
            </a:prstGeom>
            <a:noFill/>
            <a:ln cap="flat" cmpd="sng" w="22225">
              <a:solidFill>
                <a:srgbClr val="00A9D7"/>
              </a:solidFill>
              <a:prstDash val="solid"/>
              <a:miter lim="800000"/>
              <a:headEnd len="sm" w="sm" type="none"/>
              <a:tailEnd len="sm" w="sm" type="none"/>
            </a:ln>
          </p:spPr>
          <p:txBody>
            <a:bodyPr anchorCtr="0" anchor="ctr" bIns="45700" lIns="18250" spcFirstLastPara="1" rIns="1825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Verdana"/>
                  <a:ea typeface="Verdana"/>
                  <a:cs typeface="Verdana"/>
                  <a:sym typeface="Verdana"/>
                </a:rPr>
                <a:t>AIn</a:t>
              </a:r>
              <a:endParaRPr b="0" i="0" sz="1600" u="none" cap="none" strike="noStrike">
                <a:solidFill>
                  <a:schemeClr val="dk2"/>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2"/>
                  </a:solidFill>
                  <a:latin typeface="Verdana"/>
                  <a:ea typeface="Verdana"/>
                  <a:cs typeface="Verdana"/>
                  <a:sym typeface="Verdana"/>
                </a:rPr>
                <a:t>Application Integration</a:t>
              </a:r>
              <a:endParaRPr b="0" i="0" sz="1467" u="none" cap="none" strike="noStrike">
                <a:solidFill>
                  <a:schemeClr val="dk2"/>
                </a:solidFill>
                <a:latin typeface="Verdana"/>
                <a:ea typeface="Verdana"/>
                <a:cs typeface="Verdana"/>
                <a:sym typeface="Verdana"/>
              </a:endParaRPr>
            </a:p>
          </p:txBody>
        </p:sp>
        <p:sp>
          <p:nvSpPr>
            <p:cNvPr id="890" name="Google Shape;890;p17"/>
            <p:cNvSpPr/>
            <p:nvPr/>
          </p:nvSpPr>
          <p:spPr>
            <a:xfrm>
              <a:off x="3349583" y="1798945"/>
              <a:ext cx="1165200" cy="1004400"/>
            </a:xfrm>
            <a:prstGeom prst="hexagon">
              <a:avLst>
                <a:gd fmla="val 25000" name="adj"/>
                <a:gd fmla="val 115470" name="vf"/>
              </a:avLst>
            </a:prstGeom>
            <a:noFill/>
            <a:ln cap="flat" cmpd="sng" w="22225">
              <a:solidFill>
                <a:srgbClr val="FFA4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Verdana"/>
                  <a:ea typeface="Verdana"/>
                  <a:cs typeface="Verdana"/>
                  <a:sym typeface="Verdana"/>
                </a:rPr>
                <a:t>VAn</a:t>
              </a:r>
              <a:endParaRPr b="0" i="0" sz="1600" u="none" cap="none" strike="noStrike">
                <a:solidFill>
                  <a:schemeClr val="dk2"/>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2"/>
                  </a:solidFill>
                  <a:latin typeface="Verdana"/>
                  <a:ea typeface="Verdana"/>
                  <a:cs typeface="Verdana"/>
                  <a:sym typeface="Verdana"/>
                </a:rPr>
                <a:t>Visual Analytics</a:t>
              </a:r>
              <a:endParaRPr b="0" i="0" sz="1467" u="none" cap="none" strike="noStrike">
                <a:solidFill>
                  <a:schemeClr val="dk2"/>
                </a:solidFill>
                <a:latin typeface="Verdana"/>
                <a:ea typeface="Verdana"/>
                <a:cs typeface="Verdana"/>
                <a:sym typeface="Verdana"/>
              </a:endParaRPr>
            </a:p>
          </p:txBody>
        </p:sp>
        <p:sp>
          <p:nvSpPr>
            <p:cNvPr id="891" name="Google Shape;891;p17"/>
            <p:cNvSpPr/>
            <p:nvPr/>
          </p:nvSpPr>
          <p:spPr>
            <a:xfrm>
              <a:off x="2284215" y="2392056"/>
              <a:ext cx="1165200" cy="1004400"/>
            </a:xfrm>
            <a:prstGeom prst="hexagon">
              <a:avLst>
                <a:gd fmla="val 25000" name="adj"/>
                <a:gd fmla="val 115470" name="vf"/>
              </a:avLst>
            </a:prstGeom>
            <a:noFill/>
            <a:ln cap="flat" cmpd="sng" w="22225">
              <a:solidFill>
                <a:srgbClr val="FFA4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Verdana"/>
                  <a:ea typeface="Verdana"/>
                  <a:cs typeface="Verdana"/>
                  <a:sym typeface="Verdana"/>
                </a:rPr>
                <a:t>EAn</a:t>
              </a:r>
              <a:endParaRPr b="0" i="0" sz="1467" u="none" cap="none" strike="noStrike">
                <a:solidFill>
                  <a:schemeClr val="dk2"/>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2"/>
                  </a:solidFill>
                  <a:latin typeface="Verdana"/>
                  <a:ea typeface="Verdana"/>
                  <a:cs typeface="Verdana"/>
                  <a:sym typeface="Verdana"/>
                </a:rPr>
                <a:t>Embedded Analytics</a:t>
              </a:r>
              <a:endParaRPr b="0" i="0" sz="1467" u="none" cap="none" strike="noStrike">
                <a:solidFill>
                  <a:schemeClr val="dk2"/>
                </a:solidFill>
                <a:latin typeface="Verdana"/>
                <a:ea typeface="Verdana"/>
                <a:cs typeface="Verdana"/>
                <a:sym typeface="Verdana"/>
              </a:endParaRPr>
            </a:p>
          </p:txBody>
        </p:sp>
        <p:sp>
          <p:nvSpPr>
            <p:cNvPr id="892" name="Google Shape;892;p17"/>
            <p:cNvSpPr/>
            <p:nvPr/>
          </p:nvSpPr>
          <p:spPr>
            <a:xfrm>
              <a:off x="1218847" y="2985169"/>
              <a:ext cx="1165200" cy="1004400"/>
            </a:xfrm>
            <a:prstGeom prst="hexagon">
              <a:avLst>
                <a:gd fmla="val 25000" name="adj"/>
                <a:gd fmla="val 115470" name="vf"/>
              </a:avLst>
            </a:prstGeom>
            <a:noFill/>
            <a:ln cap="flat" cmpd="sng" w="22225">
              <a:solidFill>
                <a:srgbClr val="FFA4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Verdana"/>
                  <a:ea typeface="Verdana"/>
                  <a:cs typeface="Verdana"/>
                  <a:sym typeface="Verdana"/>
                </a:rPr>
                <a:t>ERe</a:t>
              </a:r>
              <a:endParaRPr b="0" i="0" sz="1467" u="none" cap="none" strike="noStrike">
                <a:solidFill>
                  <a:schemeClr val="dk2"/>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2"/>
                  </a:solidFill>
                  <a:latin typeface="Verdana"/>
                  <a:ea typeface="Verdana"/>
                  <a:cs typeface="Verdana"/>
                  <a:sym typeface="Verdana"/>
                </a:rPr>
                <a:t>Enterprise</a:t>
              </a:r>
              <a:br>
                <a:rPr b="0" i="0" lang="en-US" sz="800" u="none" cap="none" strike="noStrike">
                  <a:solidFill>
                    <a:schemeClr val="dk2"/>
                  </a:solidFill>
                  <a:latin typeface="Verdana"/>
                  <a:ea typeface="Verdana"/>
                  <a:cs typeface="Verdana"/>
                  <a:sym typeface="Verdana"/>
                </a:rPr>
              </a:br>
              <a:r>
                <a:rPr b="0" i="0" lang="en-US" sz="800" u="none" cap="none" strike="noStrike">
                  <a:solidFill>
                    <a:schemeClr val="dk2"/>
                  </a:solidFill>
                  <a:latin typeface="Verdana"/>
                  <a:ea typeface="Verdana"/>
                  <a:cs typeface="Verdana"/>
                  <a:sym typeface="Verdana"/>
                </a:rPr>
                <a:t>Reporting</a:t>
              </a:r>
              <a:endParaRPr b="0" i="0" sz="800" u="none" cap="none" strike="noStrike">
                <a:solidFill>
                  <a:schemeClr val="dk2"/>
                </a:solidFill>
                <a:latin typeface="Verdana"/>
                <a:ea typeface="Verdana"/>
                <a:cs typeface="Verdana"/>
                <a:sym typeface="Verdana"/>
              </a:endParaRPr>
            </a:p>
          </p:txBody>
        </p:sp>
        <p:sp>
          <p:nvSpPr>
            <p:cNvPr id="893" name="Google Shape;893;p17"/>
            <p:cNvSpPr/>
            <p:nvPr/>
          </p:nvSpPr>
          <p:spPr>
            <a:xfrm>
              <a:off x="9741787" y="2987266"/>
              <a:ext cx="1165200" cy="1004400"/>
            </a:xfrm>
            <a:prstGeom prst="hexagon">
              <a:avLst>
                <a:gd fmla="val 25000" name="adj"/>
                <a:gd fmla="val 115470" name="vf"/>
              </a:avLst>
            </a:prstGeom>
            <a:noFill/>
            <a:ln cap="flat" cmpd="sng" w="22225">
              <a:solidFill>
                <a:srgbClr val="FFA4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Verdana"/>
                  <a:ea typeface="Verdana"/>
                  <a:cs typeface="Verdana"/>
                  <a:sym typeface="Verdana"/>
                </a:rPr>
                <a:t>Edg</a:t>
              </a:r>
              <a:endParaRPr b="0" i="0" sz="1600" u="none" cap="none" strike="noStrike">
                <a:solidFill>
                  <a:schemeClr val="dk2"/>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2"/>
                  </a:solidFill>
                  <a:latin typeface="Verdana"/>
                  <a:ea typeface="Verdana"/>
                  <a:cs typeface="Verdana"/>
                  <a:sym typeface="Verdana"/>
                </a:rPr>
                <a:t>Edge Apps</a:t>
              </a:r>
              <a:endParaRPr b="0" i="0" sz="1467" u="none" cap="none" strike="noStrike">
                <a:solidFill>
                  <a:schemeClr val="dk2"/>
                </a:solidFill>
                <a:latin typeface="Verdana"/>
                <a:ea typeface="Verdana"/>
                <a:cs typeface="Verdana"/>
                <a:sym typeface="Verdana"/>
              </a:endParaRPr>
            </a:p>
          </p:txBody>
        </p:sp>
        <p:sp>
          <p:nvSpPr>
            <p:cNvPr id="894" name="Google Shape;894;p17"/>
            <p:cNvSpPr/>
            <p:nvPr/>
          </p:nvSpPr>
          <p:spPr>
            <a:xfrm>
              <a:off x="5480320" y="1798945"/>
              <a:ext cx="1165200" cy="1004400"/>
            </a:xfrm>
            <a:prstGeom prst="hexagon">
              <a:avLst>
                <a:gd fmla="val 25000" name="adj"/>
                <a:gd fmla="val 115470" name="vf"/>
              </a:avLst>
            </a:prstGeom>
            <a:noFill/>
            <a:ln cap="flat" cmpd="sng" w="22225">
              <a:solidFill>
                <a:srgbClr val="80BC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Verdana"/>
                  <a:ea typeface="Verdana"/>
                  <a:cs typeface="Verdana"/>
                  <a:sym typeface="Verdana"/>
                </a:rPr>
                <a:t>SDa</a:t>
              </a:r>
              <a:endParaRPr b="0" i="0" sz="1467" u="none" cap="none" strike="noStrike">
                <a:solidFill>
                  <a:schemeClr val="dk2"/>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2"/>
                  </a:solidFill>
                  <a:latin typeface="Verdana"/>
                  <a:ea typeface="Verdana"/>
                  <a:cs typeface="Verdana"/>
                  <a:sym typeface="Verdana"/>
                </a:rPr>
                <a:t>Shared Data Assets</a:t>
              </a:r>
              <a:endParaRPr b="0" i="0" sz="1467" u="none" cap="none" strike="noStrike">
                <a:solidFill>
                  <a:schemeClr val="dk2"/>
                </a:solidFill>
                <a:latin typeface="Verdana"/>
                <a:ea typeface="Verdana"/>
                <a:cs typeface="Verdana"/>
                <a:sym typeface="Verdana"/>
              </a:endParaRPr>
            </a:p>
          </p:txBody>
        </p:sp>
        <p:sp>
          <p:nvSpPr>
            <p:cNvPr id="895" name="Google Shape;895;p17"/>
            <p:cNvSpPr/>
            <p:nvPr/>
          </p:nvSpPr>
          <p:spPr>
            <a:xfrm>
              <a:off x="6545688" y="2392056"/>
              <a:ext cx="1165200" cy="1004400"/>
            </a:xfrm>
            <a:prstGeom prst="hexagon">
              <a:avLst>
                <a:gd fmla="val 25000" name="adj"/>
                <a:gd fmla="val 115470" name="vf"/>
              </a:avLst>
            </a:prstGeom>
            <a:noFill/>
            <a:ln cap="flat" cmpd="sng" w="22225">
              <a:solidFill>
                <a:srgbClr val="80BC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Verdana"/>
                  <a:ea typeface="Verdana"/>
                  <a:cs typeface="Verdana"/>
                  <a:sym typeface="Verdana"/>
                </a:rPr>
                <a:t>Co</a:t>
              </a:r>
              <a:endParaRPr b="0" i="0" sz="1467" u="none" cap="none" strike="noStrike">
                <a:solidFill>
                  <a:schemeClr val="dk2"/>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2"/>
                  </a:solidFill>
                  <a:latin typeface="Verdana"/>
                  <a:ea typeface="Verdana"/>
                  <a:cs typeface="Verdana"/>
                  <a:sym typeface="Verdana"/>
                </a:rPr>
                <a:t>ComputeDB</a:t>
              </a:r>
              <a:endParaRPr b="0" i="0" sz="1467" u="none" cap="none" strike="noStrike">
                <a:solidFill>
                  <a:schemeClr val="dk2"/>
                </a:solidFill>
                <a:latin typeface="Verdana"/>
                <a:ea typeface="Verdana"/>
                <a:cs typeface="Verdana"/>
                <a:sym typeface="Verdana"/>
              </a:endParaRPr>
            </a:p>
          </p:txBody>
        </p:sp>
        <p:sp>
          <p:nvSpPr>
            <p:cNvPr id="896" name="Google Shape;896;p17"/>
            <p:cNvSpPr/>
            <p:nvPr/>
          </p:nvSpPr>
          <p:spPr>
            <a:xfrm>
              <a:off x="7611052" y="2985169"/>
              <a:ext cx="1165200" cy="1004400"/>
            </a:xfrm>
            <a:prstGeom prst="hexagon">
              <a:avLst>
                <a:gd fmla="val 25000" name="adj"/>
                <a:gd fmla="val 115470" name="vf"/>
              </a:avLst>
            </a:prstGeom>
            <a:noFill/>
            <a:ln cap="flat" cmpd="sng" w="22225">
              <a:solidFill>
                <a:srgbClr val="80BC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Verdana"/>
                  <a:ea typeface="Verdana"/>
                  <a:cs typeface="Verdana"/>
                  <a:sym typeface="Verdana"/>
                </a:rPr>
                <a:t>Gr</a:t>
              </a:r>
              <a:endParaRPr b="0" i="0" sz="1467" u="none" cap="none" strike="noStrike">
                <a:solidFill>
                  <a:schemeClr val="dk2"/>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2"/>
                  </a:solidFill>
                  <a:latin typeface="Verdana"/>
                  <a:ea typeface="Verdana"/>
                  <a:cs typeface="Verdana"/>
                  <a:sym typeface="Verdana"/>
                </a:rPr>
                <a:t>GraphDB</a:t>
              </a:r>
              <a:endParaRPr b="0" i="0" sz="800" u="none" cap="none" strike="noStrike">
                <a:solidFill>
                  <a:schemeClr val="dk2"/>
                </a:solidFill>
                <a:latin typeface="Verdana"/>
                <a:ea typeface="Verdana"/>
                <a:cs typeface="Verdana"/>
                <a:sym typeface="Verdana"/>
              </a:endParaRPr>
            </a:p>
          </p:txBody>
        </p:sp>
        <p:sp>
          <p:nvSpPr>
            <p:cNvPr id="897" name="Google Shape;897;p17"/>
            <p:cNvSpPr/>
            <p:nvPr/>
          </p:nvSpPr>
          <p:spPr>
            <a:xfrm>
              <a:off x="3349583" y="2985168"/>
              <a:ext cx="1165200" cy="1004400"/>
            </a:xfrm>
            <a:prstGeom prst="hexagon">
              <a:avLst>
                <a:gd fmla="val 25000" name="adj"/>
                <a:gd fmla="val 115470" name="vf"/>
              </a:avLst>
            </a:prstGeom>
            <a:noFill/>
            <a:ln cap="flat" cmpd="sng" w="22225">
              <a:solidFill>
                <a:srgbClr val="00A9D7"/>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Verdana"/>
                  <a:ea typeface="Verdana"/>
                  <a:cs typeface="Verdana"/>
                  <a:sym typeface="Verdana"/>
                </a:rPr>
                <a:t>LCa</a:t>
              </a:r>
              <a:endParaRPr b="0" i="0" sz="1467" u="none" cap="none" strike="noStrike">
                <a:solidFill>
                  <a:schemeClr val="dk2"/>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2"/>
                  </a:solidFill>
                  <a:latin typeface="Verdana"/>
                  <a:ea typeface="Verdana"/>
                  <a:cs typeface="Verdana"/>
                  <a:sym typeface="Verdana"/>
                </a:rPr>
                <a:t>Low Code Apps</a:t>
              </a:r>
              <a:endParaRPr b="0" i="0" sz="1467" u="none" cap="none" strike="noStrike">
                <a:solidFill>
                  <a:schemeClr val="dk2"/>
                </a:solidFill>
                <a:latin typeface="Verdana"/>
                <a:ea typeface="Verdana"/>
                <a:cs typeface="Verdana"/>
                <a:sym typeface="Verdana"/>
              </a:endParaRPr>
            </a:p>
          </p:txBody>
        </p:sp>
        <p:sp>
          <p:nvSpPr>
            <p:cNvPr id="898" name="Google Shape;898;p17"/>
            <p:cNvSpPr/>
            <p:nvPr/>
          </p:nvSpPr>
          <p:spPr>
            <a:xfrm>
              <a:off x="2284215" y="3578281"/>
              <a:ext cx="1165200" cy="1004400"/>
            </a:xfrm>
            <a:prstGeom prst="hexagon">
              <a:avLst>
                <a:gd fmla="val 25000" name="adj"/>
                <a:gd fmla="val 115470" name="vf"/>
              </a:avLst>
            </a:prstGeom>
            <a:noFill/>
            <a:ln cap="flat" cmpd="sng" w="22225">
              <a:solidFill>
                <a:srgbClr val="00A9D7"/>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Verdana"/>
                  <a:ea typeface="Verdana"/>
                  <a:cs typeface="Verdana"/>
                  <a:sym typeface="Verdana"/>
                </a:rPr>
                <a:t>BPM</a:t>
              </a:r>
              <a:endParaRPr b="0" i="0" sz="1600" u="none" cap="none" strike="noStrike">
                <a:solidFill>
                  <a:schemeClr val="dk2"/>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2"/>
                  </a:solidFill>
                  <a:latin typeface="Verdana"/>
                  <a:ea typeface="Verdana"/>
                  <a:cs typeface="Verdana"/>
                  <a:sym typeface="Verdana"/>
                </a:rPr>
                <a:t>Business</a:t>
              </a:r>
              <a:br>
                <a:rPr b="0" i="0" lang="en-US" sz="800" u="none" cap="none" strike="noStrike">
                  <a:solidFill>
                    <a:schemeClr val="dk2"/>
                  </a:solidFill>
                  <a:latin typeface="Verdana"/>
                  <a:ea typeface="Verdana"/>
                  <a:cs typeface="Verdana"/>
                  <a:sym typeface="Verdana"/>
                </a:rPr>
              </a:br>
              <a:r>
                <a:rPr b="0" i="0" lang="en-US" sz="800" u="none" cap="none" strike="noStrike">
                  <a:solidFill>
                    <a:schemeClr val="dk2"/>
                  </a:solidFill>
                  <a:latin typeface="Verdana"/>
                  <a:ea typeface="Verdana"/>
                  <a:cs typeface="Verdana"/>
                  <a:sym typeface="Verdana"/>
                </a:rPr>
                <a:t>Process</a:t>
              </a:r>
              <a:endParaRPr b="0" i="0" sz="1467" u="none" cap="none" strike="noStrike">
                <a:solidFill>
                  <a:schemeClr val="dk2"/>
                </a:solidFill>
                <a:latin typeface="Verdana"/>
                <a:ea typeface="Verdana"/>
                <a:cs typeface="Verdana"/>
                <a:sym typeface="Verdana"/>
              </a:endParaRPr>
            </a:p>
          </p:txBody>
        </p:sp>
        <p:sp>
          <p:nvSpPr>
            <p:cNvPr id="899" name="Google Shape;899;p17"/>
            <p:cNvSpPr/>
            <p:nvPr/>
          </p:nvSpPr>
          <p:spPr>
            <a:xfrm>
              <a:off x="8676415" y="3578281"/>
              <a:ext cx="1165200" cy="1004400"/>
            </a:xfrm>
            <a:prstGeom prst="hexagon">
              <a:avLst>
                <a:gd fmla="val 25000" name="adj"/>
                <a:gd fmla="val 115470" name="vf"/>
              </a:avLst>
            </a:prstGeom>
            <a:noFill/>
            <a:ln cap="flat" cmpd="sng" w="22225">
              <a:solidFill>
                <a:srgbClr val="00A9D7"/>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Verdana"/>
                  <a:ea typeface="Verdana"/>
                  <a:cs typeface="Verdana"/>
                  <a:sym typeface="Verdana"/>
                </a:rPr>
                <a:t>EPs</a:t>
              </a:r>
              <a:endParaRPr b="0" i="0" sz="1467" u="none" cap="none" strike="noStrike">
                <a:solidFill>
                  <a:schemeClr val="dk2"/>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2"/>
                  </a:solidFill>
                  <a:latin typeface="Verdana"/>
                  <a:ea typeface="Verdana"/>
                  <a:cs typeface="Verdana"/>
                  <a:sym typeface="Verdana"/>
                </a:rPr>
                <a:t>Event Processing</a:t>
              </a:r>
              <a:endParaRPr b="0" i="0" sz="1467" u="none" cap="none" strike="noStrike">
                <a:solidFill>
                  <a:schemeClr val="dk2"/>
                </a:solidFill>
                <a:latin typeface="Verdana"/>
                <a:ea typeface="Verdana"/>
                <a:cs typeface="Verdana"/>
                <a:sym typeface="Verdana"/>
              </a:endParaRPr>
            </a:p>
          </p:txBody>
        </p:sp>
        <p:sp>
          <p:nvSpPr>
            <p:cNvPr id="900" name="Google Shape;900;p17"/>
            <p:cNvSpPr/>
            <p:nvPr/>
          </p:nvSpPr>
          <p:spPr>
            <a:xfrm>
              <a:off x="7611049" y="4171393"/>
              <a:ext cx="1165200" cy="1004400"/>
            </a:xfrm>
            <a:prstGeom prst="hexagon">
              <a:avLst>
                <a:gd fmla="val 25000" name="adj"/>
                <a:gd fmla="val 115470" name="vf"/>
              </a:avLst>
            </a:prstGeom>
            <a:noFill/>
            <a:ln cap="flat" cmpd="sng" w="22225">
              <a:solidFill>
                <a:srgbClr val="00A9D7"/>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Verdana"/>
                  <a:ea typeface="Verdana"/>
                  <a:cs typeface="Verdana"/>
                  <a:sym typeface="Verdana"/>
                </a:rPr>
                <a:t>MSg</a:t>
              </a:r>
              <a:endParaRPr b="0" i="0" sz="1600" u="none" cap="none" strike="noStrike">
                <a:solidFill>
                  <a:schemeClr val="dk2"/>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2"/>
                  </a:solidFill>
                  <a:latin typeface="Verdana"/>
                  <a:ea typeface="Verdana"/>
                  <a:cs typeface="Verdana"/>
                  <a:sym typeface="Verdana"/>
                </a:rPr>
                <a:t>Messaging</a:t>
              </a:r>
              <a:endParaRPr b="0" i="0" sz="1467" u="none" cap="none" strike="noStrike">
                <a:solidFill>
                  <a:schemeClr val="dk2"/>
                </a:solidFill>
                <a:latin typeface="Verdana"/>
                <a:ea typeface="Verdana"/>
                <a:cs typeface="Verdana"/>
                <a:sym typeface="Verdana"/>
              </a:endParaRPr>
            </a:p>
          </p:txBody>
        </p:sp>
        <p:sp>
          <p:nvSpPr>
            <p:cNvPr id="901" name="Google Shape;901;p17"/>
            <p:cNvSpPr/>
            <p:nvPr/>
          </p:nvSpPr>
          <p:spPr>
            <a:xfrm>
              <a:off x="8676415" y="2392056"/>
              <a:ext cx="1165200" cy="1004400"/>
            </a:xfrm>
            <a:prstGeom prst="hexagon">
              <a:avLst>
                <a:gd fmla="val 25000" name="adj"/>
                <a:gd fmla="val 115470" name="vf"/>
              </a:avLst>
            </a:prstGeom>
            <a:noFill/>
            <a:ln cap="flat" cmpd="sng" w="22225">
              <a:solidFill>
                <a:srgbClr val="FFA4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Verdana"/>
                  <a:ea typeface="Verdana"/>
                  <a:cs typeface="Verdana"/>
                  <a:sym typeface="Verdana"/>
                </a:rPr>
                <a:t>SAn</a:t>
              </a:r>
              <a:endParaRPr b="0" i="0" sz="1600" u="none" cap="none" strike="noStrike">
                <a:solidFill>
                  <a:schemeClr val="dk2"/>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2"/>
                  </a:solidFill>
                  <a:latin typeface="Verdana"/>
                  <a:ea typeface="Verdana"/>
                  <a:cs typeface="Verdana"/>
                  <a:sym typeface="Verdana"/>
                </a:rPr>
                <a:t>Streaming</a:t>
              </a:r>
              <a:br>
                <a:rPr b="0" i="0" lang="en-US" sz="800" u="none" cap="none" strike="noStrike">
                  <a:solidFill>
                    <a:schemeClr val="dk2"/>
                  </a:solidFill>
                  <a:latin typeface="Verdana"/>
                  <a:ea typeface="Verdana"/>
                  <a:cs typeface="Verdana"/>
                  <a:sym typeface="Verdana"/>
                </a:rPr>
              </a:br>
              <a:r>
                <a:rPr b="0" i="0" lang="en-US" sz="800" u="none" cap="none" strike="noStrike">
                  <a:solidFill>
                    <a:schemeClr val="dk2"/>
                  </a:solidFill>
                  <a:latin typeface="Verdana"/>
                  <a:ea typeface="Verdana"/>
                  <a:cs typeface="Verdana"/>
                  <a:sym typeface="Verdana"/>
                </a:rPr>
                <a:t>Analytics</a:t>
              </a:r>
              <a:endParaRPr b="0" i="0" sz="1467" u="none" cap="none" strike="noStrike">
                <a:solidFill>
                  <a:schemeClr val="dk2"/>
                </a:solidFill>
                <a:latin typeface="Verdana"/>
                <a:ea typeface="Verdana"/>
                <a:cs typeface="Verdana"/>
                <a:sym typeface="Verdana"/>
              </a:endParaRPr>
            </a:p>
          </p:txBody>
        </p:sp>
        <p:sp>
          <p:nvSpPr>
            <p:cNvPr id="902" name="Google Shape;902;p17"/>
            <p:cNvSpPr/>
            <p:nvPr/>
          </p:nvSpPr>
          <p:spPr>
            <a:xfrm>
              <a:off x="7611052" y="1796846"/>
              <a:ext cx="1165200" cy="1004400"/>
            </a:xfrm>
            <a:prstGeom prst="hexagon">
              <a:avLst>
                <a:gd fmla="val 25000" name="adj"/>
                <a:gd fmla="val 115470" name="vf"/>
              </a:avLst>
            </a:prstGeom>
            <a:noFill/>
            <a:ln cap="flat" cmpd="sng" w="22225">
              <a:solidFill>
                <a:srgbClr val="FFA4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Verdana"/>
                  <a:ea typeface="Verdana"/>
                  <a:cs typeface="Verdana"/>
                  <a:sym typeface="Verdana"/>
                </a:rPr>
                <a:t>DS</a:t>
              </a:r>
              <a:endParaRPr b="0" i="0" sz="1600" u="none" cap="none" strike="noStrike">
                <a:solidFill>
                  <a:schemeClr val="dk2"/>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2"/>
                  </a:solidFill>
                  <a:latin typeface="Verdana"/>
                  <a:ea typeface="Verdana"/>
                  <a:cs typeface="Verdana"/>
                  <a:sym typeface="Verdana"/>
                </a:rPr>
                <a:t>Data Science</a:t>
              </a:r>
              <a:endParaRPr b="0" i="0" sz="1467" u="none" cap="none" strike="noStrike">
                <a:solidFill>
                  <a:schemeClr val="dk2"/>
                </a:solidFill>
                <a:latin typeface="Verdana"/>
                <a:ea typeface="Verdana"/>
                <a:cs typeface="Verdana"/>
                <a:sym typeface="Verdana"/>
              </a:endParaRPr>
            </a:p>
          </p:txBody>
        </p:sp>
        <p:sp>
          <p:nvSpPr>
            <p:cNvPr id="903" name="Google Shape;903;p17"/>
            <p:cNvSpPr/>
            <p:nvPr/>
          </p:nvSpPr>
          <p:spPr>
            <a:xfrm>
              <a:off x="6545684" y="1203735"/>
              <a:ext cx="1165200" cy="1004400"/>
            </a:xfrm>
            <a:prstGeom prst="hexagon">
              <a:avLst>
                <a:gd fmla="val 25000" name="adj"/>
                <a:gd fmla="val 115470" name="vf"/>
              </a:avLst>
            </a:prstGeom>
            <a:noFill/>
            <a:ln cap="flat" cmpd="sng" w="22225">
              <a:solidFill>
                <a:srgbClr val="FFA4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2"/>
                  </a:solidFill>
                  <a:latin typeface="Verdana"/>
                  <a:ea typeface="Verdana"/>
                  <a:cs typeface="Verdana"/>
                  <a:sym typeface="Verdana"/>
                </a:rPr>
                <a:t>AI</a:t>
              </a:r>
              <a:endParaRPr b="0" i="0" sz="1600" u="none" cap="none" strike="noStrike">
                <a:solidFill>
                  <a:schemeClr val="dk2"/>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2"/>
                  </a:solidFill>
                  <a:latin typeface="Verdana"/>
                  <a:ea typeface="Verdana"/>
                  <a:cs typeface="Verdana"/>
                  <a:sym typeface="Verdana"/>
                </a:rPr>
                <a:t>Artificial Intelligence</a:t>
              </a:r>
              <a:endParaRPr b="0" i="0" sz="1467" u="none" cap="none" strike="noStrike">
                <a:solidFill>
                  <a:schemeClr val="dk2"/>
                </a:solidFill>
                <a:latin typeface="Verdana"/>
                <a:ea typeface="Verdana"/>
                <a:cs typeface="Verdana"/>
                <a:sym typeface="Verdana"/>
              </a:endParaRPr>
            </a:p>
          </p:txBody>
        </p:sp>
      </p:grpSp>
      <p:sp>
        <p:nvSpPr>
          <p:cNvPr id="904" name="Google Shape;904;p17"/>
          <p:cNvSpPr txBox="1"/>
          <p:nvPr/>
        </p:nvSpPr>
        <p:spPr>
          <a:xfrm>
            <a:off x="232660" y="2675291"/>
            <a:ext cx="2193600" cy="7044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chemeClr val="accent2"/>
                </a:solidFill>
                <a:latin typeface="Verdana"/>
                <a:ea typeface="Verdana"/>
                <a:cs typeface="Verdana"/>
                <a:sym typeface="Verdana"/>
              </a:rPr>
              <a:t>AUGMENT</a:t>
            </a:r>
            <a:endParaRPr b="1" i="0" sz="1600" u="none" cap="none" strike="noStrike">
              <a:solidFill>
                <a:schemeClr val="accent2"/>
              </a:solidFill>
              <a:latin typeface="Verdana"/>
              <a:ea typeface="Verdana"/>
              <a:cs typeface="Verdana"/>
              <a:sym typeface="Verdana"/>
            </a:endParaRPr>
          </a:p>
        </p:txBody>
      </p:sp>
      <p:sp>
        <p:nvSpPr>
          <p:cNvPr id="905" name="Google Shape;905;p17"/>
          <p:cNvSpPr txBox="1"/>
          <p:nvPr/>
        </p:nvSpPr>
        <p:spPr>
          <a:xfrm>
            <a:off x="5205179" y="1794155"/>
            <a:ext cx="1228000" cy="4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80BC00"/>
                </a:solidFill>
                <a:latin typeface="Verdana"/>
                <a:ea typeface="Verdana"/>
                <a:cs typeface="Verdana"/>
                <a:sym typeface="Verdana"/>
              </a:rPr>
              <a:t>UNIFY</a:t>
            </a:r>
            <a:endParaRPr b="1" i="0" sz="1600" u="none" cap="none" strike="noStrike">
              <a:solidFill>
                <a:srgbClr val="80BC00"/>
              </a:solidFill>
              <a:latin typeface="Arial"/>
              <a:ea typeface="Arial"/>
              <a:cs typeface="Arial"/>
              <a:sym typeface="Arial"/>
            </a:endParaRPr>
          </a:p>
        </p:txBody>
      </p:sp>
      <p:sp>
        <p:nvSpPr>
          <p:cNvPr id="906" name="Google Shape;906;p17"/>
          <p:cNvSpPr/>
          <p:nvPr/>
        </p:nvSpPr>
        <p:spPr>
          <a:xfrm>
            <a:off x="5156976" y="6431045"/>
            <a:ext cx="1324400" cy="369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A9D7"/>
                </a:solidFill>
                <a:latin typeface="Verdana"/>
                <a:ea typeface="Verdana"/>
                <a:cs typeface="Verdana"/>
                <a:sym typeface="Verdana"/>
              </a:rPr>
              <a:t>CONNECT</a:t>
            </a:r>
            <a:endParaRPr b="1" i="0" sz="1600" u="none" cap="none" strike="noStrike">
              <a:solidFill>
                <a:srgbClr val="00A9D7"/>
              </a:solidFill>
              <a:latin typeface="Verdana"/>
              <a:ea typeface="Verdana"/>
              <a:cs typeface="Verdana"/>
              <a:sym typeface="Verdana"/>
            </a:endParaRPr>
          </a:p>
        </p:txBody>
      </p:sp>
      <p:sp>
        <p:nvSpPr>
          <p:cNvPr id="907" name="Google Shape;907;p17"/>
          <p:cNvSpPr txBox="1"/>
          <p:nvPr/>
        </p:nvSpPr>
        <p:spPr>
          <a:xfrm>
            <a:off x="786245" y="225887"/>
            <a:ext cx="10515600" cy="772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4000"/>
              <a:buFont typeface="Arial"/>
              <a:buNone/>
            </a:pPr>
            <a:r>
              <a:rPr b="0" i="0" lang="en-US" sz="4000" u="none" cap="none" strike="noStrike">
                <a:solidFill>
                  <a:srgbClr val="00A9D4"/>
                </a:solidFill>
                <a:latin typeface="verdana"/>
                <a:ea typeface="verdana"/>
                <a:cs typeface="verdana"/>
                <a:sym typeface="verdana"/>
              </a:rPr>
              <a:t>How TIBCO delivers the Connected Intelligence Vision</a:t>
            </a:r>
            <a:endParaRPr b="0" i="0" sz="1467" u="none" cap="none" strike="noStrike">
              <a:solidFill>
                <a:srgbClr val="00A9D4"/>
              </a:solidFill>
              <a:latin typeface="Arial"/>
              <a:ea typeface="Arial"/>
              <a:cs typeface="Arial"/>
              <a:sym typeface="Arial"/>
            </a:endParaRPr>
          </a:p>
        </p:txBody>
      </p:sp>
      <p:pic>
        <p:nvPicPr>
          <p:cNvPr id="908" name="Google Shape;908;p17"/>
          <p:cNvPicPr preferRelativeResize="0"/>
          <p:nvPr/>
        </p:nvPicPr>
        <p:blipFill rotWithShape="1">
          <a:blip r:embed="rId3">
            <a:alphaModFix/>
          </a:blip>
          <a:srcRect b="0" l="0" r="0" t="0"/>
          <a:stretch/>
        </p:blipFill>
        <p:spPr>
          <a:xfrm>
            <a:off x="906194" y="5546588"/>
            <a:ext cx="704400" cy="704400"/>
          </a:xfrm>
          <a:prstGeom prst="rect">
            <a:avLst/>
          </a:prstGeom>
          <a:noFill/>
          <a:ln>
            <a:noFill/>
          </a:ln>
        </p:spPr>
      </p:pic>
      <p:pic>
        <p:nvPicPr>
          <p:cNvPr id="909" name="Google Shape;909;p17"/>
          <p:cNvPicPr preferRelativeResize="0"/>
          <p:nvPr/>
        </p:nvPicPr>
        <p:blipFill rotWithShape="1">
          <a:blip r:embed="rId4">
            <a:alphaModFix/>
          </a:blip>
          <a:srcRect b="0" l="0" r="0" t="0"/>
          <a:stretch/>
        </p:blipFill>
        <p:spPr>
          <a:xfrm>
            <a:off x="1849476" y="5546588"/>
            <a:ext cx="704400" cy="704400"/>
          </a:xfrm>
          <a:prstGeom prst="rect">
            <a:avLst/>
          </a:prstGeom>
          <a:noFill/>
          <a:ln>
            <a:noFill/>
          </a:ln>
        </p:spPr>
      </p:pic>
      <p:pic>
        <p:nvPicPr>
          <p:cNvPr id="910" name="Google Shape;910;p17"/>
          <p:cNvPicPr preferRelativeResize="0"/>
          <p:nvPr/>
        </p:nvPicPr>
        <p:blipFill rotWithShape="1">
          <a:blip r:embed="rId5">
            <a:alphaModFix/>
          </a:blip>
          <a:srcRect b="0" l="0" r="0" t="0"/>
          <a:stretch/>
        </p:blipFill>
        <p:spPr>
          <a:xfrm>
            <a:off x="2898201" y="5623744"/>
            <a:ext cx="627532" cy="629882"/>
          </a:xfrm>
          <a:prstGeom prst="rect">
            <a:avLst/>
          </a:prstGeom>
          <a:noFill/>
          <a:ln>
            <a:noFill/>
          </a:ln>
        </p:spPr>
      </p:pic>
      <p:sp>
        <p:nvSpPr>
          <p:cNvPr id="911" name="Google Shape;911;p17"/>
          <p:cNvSpPr txBox="1"/>
          <p:nvPr/>
        </p:nvSpPr>
        <p:spPr>
          <a:xfrm>
            <a:off x="605590" y="6248882"/>
            <a:ext cx="1228000" cy="4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BADDD"/>
                </a:solidFill>
                <a:latin typeface="Verdana"/>
                <a:ea typeface="Verdana"/>
                <a:cs typeface="Verdana"/>
                <a:sym typeface="Verdana"/>
              </a:rPr>
              <a:t>Cloud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BADDD"/>
                </a:solidFill>
                <a:latin typeface="Verdana"/>
                <a:ea typeface="Verdana"/>
                <a:cs typeface="Verdana"/>
                <a:sym typeface="Verdana"/>
              </a:rPr>
              <a:t>Native</a:t>
            </a:r>
            <a:endParaRPr b="0" i="0" sz="1600" u="none" cap="none" strike="noStrike">
              <a:solidFill>
                <a:srgbClr val="0BADDD"/>
              </a:solidFill>
              <a:latin typeface="Arial"/>
              <a:ea typeface="Arial"/>
              <a:cs typeface="Arial"/>
              <a:sym typeface="Arial"/>
            </a:endParaRPr>
          </a:p>
        </p:txBody>
      </p:sp>
      <p:sp>
        <p:nvSpPr>
          <p:cNvPr id="912" name="Google Shape;912;p17"/>
          <p:cNvSpPr txBox="1"/>
          <p:nvPr/>
        </p:nvSpPr>
        <p:spPr>
          <a:xfrm>
            <a:off x="1601964" y="6248882"/>
            <a:ext cx="1228000" cy="4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BADDD"/>
                </a:solidFill>
                <a:latin typeface="Verdana"/>
                <a:ea typeface="Verdana"/>
                <a:cs typeface="Verdana"/>
                <a:sym typeface="Verdana"/>
              </a:rPr>
              <a:t>Open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BADDD"/>
                </a:solidFill>
                <a:latin typeface="Verdana"/>
                <a:ea typeface="Verdana"/>
                <a:cs typeface="Verdana"/>
                <a:sym typeface="Verdana"/>
              </a:rPr>
              <a:t>Platform</a:t>
            </a:r>
            <a:endParaRPr b="0" i="0" sz="1600" u="none" cap="none" strike="noStrike">
              <a:solidFill>
                <a:srgbClr val="0BADDD"/>
              </a:solidFill>
              <a:latin typeface="Arial"/>
              <a:ea typeface="Arial"/>
              <a:cs typeface="Arial"/>
              <a:sym typeface="Arial"/>
            </a:endParaRPr>
          </a:p>
        </p:txBody>
      </p:sp>
      <p:sp>
        <p:nvSpPr>
          <p:cNvPr id="913" name="Google Shape;913;p17"/>
          <p:cNvSpPr txBox="1"/>
          <p:nvPr/>
        </p:nvSpPr>
        <p:spPr>
          <a:xfrm>
            <a:off x="2569618" y="6248882"/>
            <a:ext cx="1430881" cy="4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BADDD"/>
                </a:solidFill>
                <a:latin typeface="Verdana"/>
                <a:ea typeface="Verdana"/>
                <a:cs typeface="Verdana"/>
                <a:sym typeface="Verdana"/>
              </a:rPr>
              <a:t>AI</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BADDD"/>
                </a:solidFill>
                <a:latin typeface="Verdana"/>
                <a:ea typeface="Verdana"/>
                <a:cs typeface="Verdana"/>
                <a:sym typeface="Verdana"/>
              </a:rPr>
              <a:t>Foundation</a:t>
            </a:r>
            <a:endParaRPr b="0" i="0" sz="1600" u="none" cap="none" strike="noStrike">
              <a:solidFill>
                <a:srgbClr val="0BADDD"/>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Google Shape;918;p164"/>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2900"/>
              <a:buNone/>
            </a:pPr>
            <a:r>
              <a:rPr lang="en-US" sz="4000"/>
              <a:t>Built on Strong Core Principles</a:t>
            </a:r>
            <a:endParaRPr sz="4000"/>
          </a:p>
        </p:txBody>
      </p:sp>
      <p:graphicFrame>
        <p:nvGraphicFramePr>
          <p:cNvPr id="919" name="Google Shape;919;p164"/>
          <p:cNvGraphicFramePr/>
          <p:nvPr/>
        </p:nvGraphicFramePr>
        <p:xfrm>
          <a:off x="3922520" y="1141531"/>
          <a:ext cx="3000000" cy="3000000"/>
        </p:xfrm>
        <a:graphic>
          <a:graphicData uri="http://schemas.openxmlformats.org/drawingml/2006/table">
            <a:tbl>
              <a:tblPr>
                <a:noFill/>
                <a:tableStyleId>{EA38A9F9-F73F-42BD-AB23-D486E4AD68BF}</a:tableStyleId>
              </a:tblPr>
              <a:tblGrid>
                <a:gridCol w="1490050"/>
                <a:gridCol w="6497750"/>
              </a:tblGrid>
              <a:tr h="1637125">
                <a:tc>
                  <a:txBody>
                    <a:bodyPr/>
                    <a:lstStyle/>
                    <a:p>
                      <a:pPr indent="0" lvl="0" marL="0" marR="0" rtl="0" algn="l">
                        <a:lnSpc>
                          <a:spcPct val="100000"/>
                        </a:lnSpc>
                        <a:spcBef>
                          <a:spcPts val="0"/>
                        </a:spcBef>
                        <a:spcAft>
                          <a:spcPts val="0"/>
                        </a:spcAft>
                        <a:buClr>
                          <a:srgbClr val="000000"/>
                        </a:buClr>
                        <a:buSzPts val="1900"/>
                        <a:buFont typeface="Arial"/>
                        <a:buNone/>
                      </a:pPr>
                      <a:r>
                        <a:t/>
                      </a:r>
                      <a:endParaRPr b="1" sz="1900" u="none" cap="none" strike="noStrike">
                        <a:solidFill>
                          <a:schemeClr val="accent1"/>
                        </a:solidFill>
                        <a:latin typeface="Arial"/>
                        <a:ea typeface="Arial"/>
                        <a:cs typeface="Arial"/>
                        <a:sym typeface="Arial"/>
                      </a:endParaRPr>
                    </a:p>
                  </a:txBody>
                  <a:tcPr marT="45725" marB="45725" marR="91475" marL="91475" anchor="ctr">
                    <a:lnR cap="flat" cmpd="sng" w="57150">
                      <a:solidFill>
                        <a:schemeClr val="accent1"/>
                      </a:solidFill>
                      <a:prstDash val="solid"/>
                      <a:round/>
                      <a:headEnd len="sm" w="sm" type="none"/>
                      <a:tailEnd len="sm" w="sm" type="none"/>
                    </a:lnR>
                    <a:lnT cap="flat" cmpd="sng" w="57150">
                      <a:solidFill>
                        <a:schemeClr val="lt1"/>
                      </a:solidFill>
                      <a:prstDash val="solid"/>
                      <a:round/>
                      <a:headEnd len="sm" w="sm" type="none"/>
                      <a:tailEnd len="sm" w="sm" type="none"/>
                    </a:lnT>
                    <a:lnB cap="flat" cmpd="sng" w="57150">
                      <a:solidFill>
                        <a:schemeClr val="lt1"/>
                      </a:solidFill>
                      <a:prstDash val="solid"/>
                      <a:round/>
                      <a:headEnd len="sm" w="sm" type="none"/>
                      <a:tailEnd len="sm" w="sm" type="none"/>
                    </a:lnB>
                    <a:solidFill>
                      <a:schemeClr val="lt1"/>
                    </a:solidFill>
                  </a:tcPr>
                </a:tc>
                <a:tc>
                  <a:txBody>
                    <a:bodyPr/>
                    <a:lstStyle/>
                    <a:p>
                      <a:pPr indent="-215900" lvl="0" marL="215900" marR="0" rtl="0" algn="l">
                        <a:lnSpc>
                          <a:spcPct val="100000"/>
                        </a:lnSpc>
                        <a:spcBef>
                          <a:spcPts val="0"/>
                        </a:spcBef>
                        <a:spcAft>
                          <a:spcPts val="0"/>
                        </a:spcAft>
                        <a:buClr>
                          <a:schemeClr val="accent1"/>
                        </a:buClr>
                        <a:buSzPts val="1100"/>
                        <a:buFont typeface="Arial"/>
                        <a:buChar char="•"/>
                      </a:pPr>
                      <a:r>
                        <a:rPr lang="en-US" sz="1500" u="none" cap="none" strike="noStrike">
                          <a:latin typeface="Arial"/>
                          <a:ea typeface="Arial"/>
                          <a:cs typeface="Arial"/>
                          <a:sym typeface="Arial"/>
                        </a:rPr>
                        <a:t>Re-architected core capabilities as cloud-native ‘engines’</a:t>
                      </a:r>
                      <a:endParaRPr sz="1500" u="none" cap="none" strike="noStrike"/>
                    </a:p>
                    <a:p>
                      <a:pPr indent="-215900" lvl="0" marL="215900" marR="0" rtl="0" algn="l">
                        <a:lnSpc>
                          <a:spcPct val="100000"/>
                        </a:lnSpc>
                        <a:spcBef>
                          <a:spcPts val="500"/>
                        </a:spcBef>
                        <a:spcAft>
                          <a:spcPts val="0"/>
                        </a:spcAft>
                        <a:buClr>
                          <a:schemeClr val="accent1"/>
                        </a:buClr>
                        <a:buSzPts val="1100"/>
                        <a:buFont typeface="Arial"/>
                        <a:buChar char="•"/>
                      </a:pPr>
                      <a:r>
                        <a:rPr lang="en-US" sz="1500" u="none" cap="none" strike="noStrike">
                          <a:latin typeface="Arial"/>
                          <a:ea typeface="Arial"/>
                          <a:cs typeface="Arial"/>
                          <a:sym typeface="Arial"/>
                        </a:rPr>
                        <a:t>Deliver the same core cloud-native components across workloads</a:t>
                      </a:r>
                      <a:endParaRPr sz="1500" u="none" cap="none" strike="noStrike"/>
                    </a:p>
                    <a:p>
                      <a:pPr indent="-215900" lvl="0" marL="215900" marR="0" rtl="0" algn="l">
                        <a:lnSpc>
                          <a:spcPct val="100000"/>
                        </a:lnSpc>
                        <a:spcBef>
                          <a:spcPts val="500"/>
                        </a:spcBef>
                        <a:spcAft>
                          <a:spcPts val="0"/>
                        </a:spcAft>
                        <a:buClr>
                          <a:schemeClr val="accent1"/>
                        </a:buClr>
                        <a:buSzPts val="1100"/>
                        <a:buFont typeface="Arial"/>
                        <a:buChar char="•"/>
                      </a:pPr>
                      <a:r>
                        <a:rPr lang="en-US" sz="1500" u="none" cap="none" strike="noStrike">
                          <a:latin typeface="Arial"/>
                          <a:ea typeface="Arial"/>
                          <a:cs typeface="Arial"/>
                          <a:sym typeface="Arial"/>
                        </a:rPr>
                        <a:t>Significantly reduced or removed any proprietary dependencies</a:t>
                      </a:r>
                      <a:endParaRPr sz="1500" u="none" cap="none" strike="noStrike"/>
                    </a:p>
                    <a:p>
                      <a:pPr indent="-215900" lvl="0" marL="215900" marR="0" rtl="0" algn="l">
                        <a:lnSpc>
                          <a:spcPct val="100000"/>
                        </a:lnSpc>
                        <a:spcBef>
                          <a:spcPts val="500"/>
                        </a:spcBef>
                        <a:spcAft>
                          <a:spcPts val="0"/>
                        </a:spcAft>
                        <a:buClr>
                          <a:schemeClr val="accent1"/>
                        </a:buClr>
                        <a:buSzPts val="1100"/>
                        <a:buFont typeface="Arial"/>
                        <a:buChar char="•"/>
                      </a:pPr>
                      <a:r>
                        <a:rPr lang="en-US" sz="1500" u="none" cap="none" strike="noStrike">
                          <a:latin typeface="Arial"/>
                          <a:ea typeface="Arial"/>
                          <a:cs typeface="Arial"/>
                          <a:sym typeface="Arial"/>
                        </a:rPr>
                        <a:t>Devops/Cloudops/Dataops support delivered as open source</a:t>
                      </a:r>
                      <a:endParaRPr sz="1500" u="none" cap="none" strike="noStrike"/>
                    </a:p>
                  </a:txBody>
                  <a:tcPr marT="45725" marB="45725" marR="91475" marL="91475" anchor="ctr">
                    <a:lnL cap="flat" cmpd="sng" w="57150">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3"/>
                      </a:solidFill>
                      <a:prstDash val="dot"/>
                      <a:round/>
                      <a:headEnd len="sm" w="sm" type="none"/>
                      <a:tailEnd len="sm" w="sm" type="none"/>
                    </a:lnB>
                    <a:solidFill>
                      <a:schemeClr val="lt1"/>
                    </a:solidFill>
                  </a:tcPr>
                </a:tc>
              </a:tr>
              <a:tr h="1910100">
                <a:tc>
                  <a:txBody>
                    <a:bodyPr/>
                    <a:lstStyle/>
                    <a:p>
                      <a:pPr indent="0" lvl="0" marL="0" marR="0" rtl="0" algn="l">
                        <a:lnSpc>
                          <a:spcPct val="100000"/>
                        </a:lnSpc>
                        <a:spcBef>
                          <a:spcPts val="0"/>
                        </a:spcBef>
                        <a:spcAft>
                          <a:spcPts val="0"/>
                        </a:spcAft>
                        <a:buClr>
                          <a:srgbClr val="000000"/>
                        </a:buClr>
                        <a:buSzPts val="1900"/>
                        <a:buFont typeface="Arial"/>
                        <a:buNone/>
                      </a:pPr>
                      <a:r>
                        <a:t/>
                      </a:r>
                      <a:endParaRPr b="1" sz="1900" u="none" cap="none" strike="noStrike">
                        <a:solidFill>
                          <a:schemeClr val="accent5"/>
                        </a:solidFill>
                        <a:latin typeface="Arial"/>
                        <a:ea typeface="Arial"/>
                        <a:cs typeface="Arial"/>
                        <a:sym typeface="Arial"/>
                      </a:endParaRPr>
                    </a:p>
                  </a:txBody>
                  <a:tcPr marT="45725" marB="45725" marR="91475" marL="91475" anchor="ctr">
                    <a:lnR cap="flat" cmpd="sng" w="57150">
                      <a:solidFill>
                        <a:srgbClr val="BF7A00"/>
                      </a:solidFill>
                      <a:prstDash val="solid"/>
                      <a:round/>
                      <a:headEnd len="sm" w="sm" type="none"/>
                      <a:tailEnd len="sm" w="sm" type="none"/>
                    </a:lnR>
                    <a:lnT cap="flat" cmpd="sng" w="57150">
                      <a:solidFill>
                        <a:schemeClr val="lt1"/>
                      </a:solidFill>
                      <a:prstDash val="solid"/>
                      <a:round/>
                      <a:headEnd len="sm" w="sm" type="none"/>
                      <a:tailEnd len="sm" w="sm" type="none"/>
                    </a:lnT>
                    <a:lnB cap="flat" cmpd="sng" w="57150">
                      <a:solidFill>
                        <a:schemeClr val="lt1"/>
                      </a:solidFill>
                      <a:prstDash val="solid"/>
                      <a:round/>
                      <a:headEnd len="sm" w="sm" type="none"/>
                      <a:tailEnd len="sm" w="sm" type="none"/>
                    </a:lnB>
                    <a:solidFill>
                      <a:schemeClr val="lt1"/>
                    </a:solidFill>
                  </a:tcPr>
                </a:tc>
                <a:tc>
                  <a:txBody>
                    <a:bodyPr/>
                    <a:lstStyle/>
                    <a:p>
                      <a:pPr indent="-215900" lvl="0" marL="215900" marR="0" rtl="0" algn="l">
                        <a:lnSpc>
                          <a:spcPct val="100000"/>
                        </a:lnSpc>
                        <a:spcBef>
                          <a:spcPts val="0"/>
                        </a:spcBef>
                        <a:spcAft>
                          <a:spcPts val="0"/>
                        </a:spcAft>
                        <a:buClr>
                          <a:schemeClr val="accent1"/>
                        </a:buClr>
                        <a:buSzPts val="1100"/>
                        <a:buFont typeface="Arial"/>
                        <a:buChar char="•"/>
                      </a:pPr>
                      <a:r>
                        <a:rPr lang="en-US" sz="1500" u="none" cap="none" strike="noStrike">
                          <a:latin typeface="Arial"/>
                          <a:ea typeface="Arial"/>
                          <a:cs typeface="Arial"/>
                          <a:sym typeface="Arial"/>
                        </a:rPr>
                        <a:t>Provide customers the same tools used internally to extend capabilities</a:t>
                      </a:r>
                      <a:endParaRPr sz="1500" u="none" cap="none" strike="noStrike"/>
                    </a:p>
                    <a:p>
                      <a:pPr indent="-215900" lvl="0" marL="215900" marR="0" rtl="0" algn="l">
                        <a:lnSpc>
                          <a:spcPct val="100000"/>
                        </a:lnSpc>
                        <a:spcBef>
                          <a:spcPts val="500"/>
                        </a:spcBef>
                        <a:spcAft>
                          <a:spcPts val="0"/>
                        </a:spcAft>
                        <a:buClr>
                          <a:schemeClr val="accent1"/>
                        </a:buClr>
                        <a:buSzPts val="1100"/>
                        <a:buFont typeface="Arial"/>
                        <a:buChar char="•"/>
                      </a:pPr>
                      <a:r>
                        <a:rPr lang="en-US" sz="1500" u="none" cap="none" strike="noStrike">
                          <a:latin typeface="Arial"/>
                          <a:ea typeface="Arial"/>
                          <a:cs typeface="Arial"/>
                          <a:sym typeface="Arial"/>
                        </a:rPr>
                        <a:t>Open source delivery of new key capabilities like Project Flogo</a:t>
                      </a:r>
                      <a:endParaRPr sz="1500" u="none" cap="none" strike="noStrike">
                        <a:latin typeface="Arial"/>
                        <a:ea typeface="Arial"/>
                        <a:cs typeface="Arial"/>
                        <a:sym typeface="Arial"/>
                      </a:endParaRPr>
                    </a:p>
                    <a:p>
                      <a:pPr indent="-215900" lvl="0" marL="215900" marR="0" rtl="0" algn="l">
                        <a:lnSpc>
                          <a:spcPct val="100000"/>
                        </a:lnSpc>
                        <a:spcBef>
                          <a:spcPts val="500"/>
                        </a:spcBef>
                        <a:spcAft>
                          <a:spcPts val="0"/>
                        </a:spcAft>
                        <a:buClr>
                          <a:schemeClr val="accent1"/>
                        </a:buClr>
                        <a:buSzPts val="1100"/>
                        <a:buFont typeface="Arial"/>
                        <a:buChar char="•"/>
                      </a:pPr>
                      <a:r>
                        <a:rPr lang="en-US" sz="1500" u="none" cap="none" strike="noStrike">
                          <a:latin typeface="Arial"/>
                          <a:ea typeface="Arial"/>
                          <a:cs typeface="Arial"/>
                          <a:sym typeface="Arial"/>
                        </a:rPr>
                        <a:t>Continued adoption of enterprise and emerging open source (e.g. Kafka)</a:t>
                      </a:r>
                      <a:endParaRPr sz="1500" u="none" cap="none" strike="noStrike"/>
                    </a:p>
                    <a:p>
                      <a:pPr indent="-215900" lvl="0" marL="215900" marR="0" rtl="0" algn="l">
                        <a:lnSpc>
                          <a:spcPct val="100000"/>
                        </a:lnSpc>
                        <a:spcBef>
                          <a:spcPts val="500"/>
                        </a:spcBef>
                        <a:spcAft>
                          <a:spcPts val="0"/>
                        </a:spcAft>
                        <a:buClr>
                          <a:schemeClr val="accent1"/>
                        </a:buClr>
                        <a:buSzPts val="1100"/>
                        <a:buFont typeface="Arial"/>
                        <a:buChar char="•"/>
                      </a:pPr>
                      <a:r>
                        <a:rPr lang="en-US" sz="1500" u="none" cap="none" strike="noStrike">
                          <a:latin typeface="Arial"/>
                          <a:ea typeface="Arial"/>
                          <a:cs typeface="Arial"/>
                          <a:sym typeface="Arial"/>
                        </a:rPr>
                        <a:t>Increasingly active engineering participation in larger scale OSS projects</a:t>
                      </a:r>
                      <a:endParaRPr sz="1500" u="none" cap="none" strike="noStrike"/>
                    </a:p>
                  </a:txBody>
                  <a:tcPr marT="45725" marB="45725" marR="91475" marL="91475" anchor="ctr">
                    <a:lnL cap="flat" cmpd="sng" w="57150">
                      <a:solidFill>
                        <a:srgbClr val="BF7A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3"/>
                      </a:solidFill>
                      <a:prstDash val="dot"/>
                      <a:round/>
                      <a:headEnd len="sm" w="sm" type="none"/>
                      <a:tailEnd len="sm" w="sm" type="none"/>
                    </a:lnT>
                    <a:lnB cap="flat" cmpd="sng" w="12700">
                      <a:solidFill>
                        <a:schemeClr val="accent3"/>
                      </a:solidFill>
                      <a:prstDash val="dot"/>
                      <a:round/>
                      <a:headEnd len="sm" w="sm" type="none"/>
                      <a:tailEnd len="sm" w="sm" type="none"/>
                    </a:lnB>
                    <a:solidFill>
                      <a:schemeClr val="lt1"/>
                    </a:solidFill>
                  </a:tcPr>
                </a:tc>
              </a:tr>
              <a:tr h="1601925">
                <a:tc>
                  <a:txBody>
                    <a:bodyPr/>
                    <a:lstStyle/>
                    <a:p>
                      <a:pPr indent="0" lvl="0" marL="0" marR="0" rtl="0" algn="l">
                        <a:lnSpc>
                          <a:spcPct val="100000"/>
                        </a:lnSpc>
                        <a:spcBef>
                          <a:spcPts val="0"/>
                        </a:spcBef>
                        <a:spcAft>
                          <a:spcPts val="0"/>
                        </a:spcAft>
                        <a:buClr>
                          <a:srgbClr val="000000"/>
                        </a:buClr>
                        <a:buSzPts val="1900"/>
                        <a:buFont typeface="Arial"/>
                        <a:buNone/>
                      </a:pPr>
                      <a:r>
                        <a:t/>
                      </a:r>
                      <a:endParaRPr b="1" i="1" sz="1900" u="none" cap="none" strike="noStrike">
                        <a:latin typeface="Arial"/>
                        <a:ea typeface="Arial"/>
                        <a:cs typeface="Arial"/>
                        <a:sym typeface="Arial"/>
                      </a:endParaRPr>
                    </a:p>
                  </a:txBody>
                  <a:tcPr marT="45725" marB="45725" marR="91475" marL="91475" anchor="ctr">
                    <a:lnR cap="flat" cmpd="sng" w="57150">
                      <a:solidFill>
                        <a:srgbClr val="A5A5A5"/>
                      </a:solidFill>
                      <a:prstDash val="solid"/>
                      <a:round/>
                      <a:headEnd len="sm" w="sm" type="none"/>
                      <a:tailEnd len="sm" w="sm" type="none"/>
                    </a:lnR>
                    <a:lnT cap="flat" cmpd="sng" w="57150">
                      <a:solidFill>
                        <a:schemeClr val="lt1"/>
                      </a:solidFill>
                      <a:prstDash val="solid"/>
                      <a:round/>
                      <a:headEnd len="sm" w="sm" type="none"/>
                      <a:tailEnd len="sm" w="sm" type="none"/>
                    </a:lnT>
                    <a:lnB cap="flat" cmpd="sng" w="57150">
                      <a:solidFill>
                        <a:schemeClr val="lt1"/>
                      </a:solidFill>
                      <a:prstDash val="solid"/>
                      <a:round/>
                      <a:headEnd len="sm" w="sm" type="none"/>
                      <a:tailEnd len="sm" w="sm" type="none"/>
                    </a:lnB>
                    <a:solidFill>
                      <a:schemeClr val="lt1"/>
                    </a:solidFill>
                  </a:tcPr>
                </a:tc>
                <a:tc>
                  <a:txBody>
                    <a:bodyPr/>
                    <a:lstStyle/>
                    <a:p>
                      <a:pPr indent="-215900" lvl="0" marL="215900" marR="0" rtl="0" algn="l">
                        <a:lnSpc>
                          <a:spcPct val="100000"/>
                        </a:lnSpc>
                        <a:spcBef>
                          <a:spcPts val="0"/>
                        </a:spcBef>
                        <a:spcAft>
                          <a:spcPts val="0"/>
                        </a:spcAft>
                        <a:buClr>
                          <a:schemeClr val="accent1"/>
                        </a:buClr>
                        <a:buSzPts val="1100"/>
                        <a:buFont typeface="Arial"/>
                        <a:buChar char="•"/>
                      </a:pPr>
                      <a:r>
                        <a:rPr lang="en-US" sz="1500" u="none" cap="none" strike="noStrike">
                          <a:latin typeface="Arial"/>
                          <a:ea typeface="Arial"/>
                          <a:cs typeface="Arial"/>
                          <a:sym typeface="Arial"/>
                        </a:rPr>
                        <a:t>Application of AI principles and technology across capabilities to enhance workflow and user productivity</a:t>
                      </a:r>
                      <a:endParaRPr sz="1500" u="none" cap="none" strike="noStrike"/>
                    </a:p>
                    <a:p>
                      <a:pPr indent="-215900" lvl="0" marL="215900" marR="0" rtl="0" algn="l">
                        <a:lnSpc>
                          <a:spcPct val="100000"/>
                        </a:lnSpc>
                        <a:spcBef>
                          <a:spcPts val="500"/>
                        </a:spcBef>
                        <a:spcAft>
                          <a:spcPts val="0"/>
                        </a:spcAft>
                        <a:buClr>
                          <a:schemeClr val="accent1"/>
                        </a:buClr>
                        <a:buSzPts val="1100"/>
                        <a:buFont typeface="Arial"/>
                        <a:buChar char="•"/>
                      </a:pPr>
                      <a:r>
                        <a:rPr lang="en-US" sz="1500" u="none" cap="none" strike="noStrike">
                          <a:latin typeface="Arial"/>
                          <a:ea typeface="Arial"/>
                          <a:cs typeface="Arial"/>
                          <a:sym typeface="Arial"/>
                        </a:rPr>
                        <a:t>Integration to leading AI frameworks both for real-time projects (Flogo with TensorFlow) as well as Data Science modeling and design</a:t>
                      </a:r>
                      <a:endParaRPr sz="1500" u="none" cap="none" strike="noStrike"/>
                    </a:p>
                    <a:p>
                      <a:pPr indent="-215900" lvl="0" marL="215900" marR="0" rtl="0" algn="l">
                        <a:lnSpc>
                          <a:spcPct val="100000"/>
                        </a:lnSpc>
                        <a:spcBef>
                          <a:spcPts val="500"/>
                        </a:spcBef>
                        <a:spcAft>
                          <a:spcPts val="0"/>
                        </a:spcAft>
                        <a:buClr>
                          <a:schemeClr val="accent1"/>
                        </a:buClr>
                        <a:buSzPts val="1100"/>
                        <a:buFont typeface="Arial"/>
                        <a:buChar char="•"/>
                      </a:pPr>
                      <a:r>
                        <a:rPr lang="en-US" sz="1500" u="none" cap="none" strike="noStrike">
                          <a:latin typeface="Arial"/>
                          <a:ea typeface="Arial"/>
                          <a:cs typeface="Arial"/>
                          <a:sym typeface="Arial"/>
                        </a:rPr>
                        <a:t>Increasing use of AI as a platform for developing new capabilities such as adaptive business logic and execution</a:t>
                      </a:r>
                      <a:endParaRPr sz="1500" u="none" cap="none" strike="noStrike">
                        <a:latin typeface="Arial"/>
                        <a:ea typeface="Arial"/>
                        <a:cs typeface="Arial"/>
                        <a:sym typeface="Arial"/>
                      </a:endParaRPr>
                    </a:p>
                  </a:txBody>
                  <a:tcPr marT="45725" marB="45725" marR="91475" marL="91475" anchor="ctr">
                    <a:lnL cap="flat" cmpd="sng" w="57150">
                      <a:solidFill>
                        <a:srgbClr val="A5A5A5"/>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3"/>
                      </a:solidFill>
                      <a:prstDash val="dot"/>
                      <a:round/>
                      <a:headEnd len="sm" w="sm" type="none"/>
                      <a:tailEnd len="sm" w="sm" type="none"/>
                    </a:lnT>
                    <a:lnB cap="flat" cmpd="sng" w="12700">
                      <a:solidFill>
                        <a:schemeClr val="accent3"/>
                      </a:solidFill>
                      <a:prstDash val="dot"/>
                      <a:round/>
                      <a:headEnd len="sm" w="sm" type="none"/>
                      <a:tailEnd len="sm" w="sm" type="none"/>
                    </a:lnB>
                    <a:solidFill>
                      <a:schemeClr val="lt1"/>
                    </a:solidFill>
                  </a:tcPr>
                </a:tc>
              </a:tr>
            </a:tbl>
          </a:graphicData>
        </a:graphic>
      </p:graphicFrame>
      <p:grpSp>
        <p:nvGrpSpPr>
          <p:cNvPr id="920" name="Google Shape;920;p164"/>
          <p:cNvGrpSpPr/>
          <p:nvPr/>
        </p:nvGrpSpPr>
        <p:grpSpPr>
          <a:xfrm>
            <a:off x="3859439" y="1361407"/>
            <a:ext cx="1664175" cy="1225331"/>
            <a:chOff x="3308159" y="5267386"/>
            <a:chExt cx="1664174" cy="1225330"/>
          </a:xfrm>
        </p:grpSpPr>
        <p:sp>
          <p:nvSpPr>
            <p:cNvPr id="921" name="Google Shape;921;p164"/>
            <p:cNvSpPr txBox="1"/>
            <p:nvPr/>
          </p:nvSpPr>
          <p:spPr>
            <a:xfrm>
              <a:off x="3308159" y="6123384"/>
              <a:ext cx="1664174"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rPr b="0" i="0" lang="en-US" sz="1867" u="none" cap="none" strike="noStrike">
                  <a:solidFill>
                    <a:schemeClr val="dk1"/>
                  </a:solidFill>
                  <a:latin typeface="Verdana"/>
                  <a:ea typeface="Verdana"/>
                  <a:cs typeface="Verdana"/>
                  <a:sym typeface="Verdana"/>
                </a:rPr>
                <a:t>Cloud Native</a:t>
              </a:r>
              <a:endParaRPr b="0" i="0" sz="1467" u="none" cap="none" strike="noStrike">
                <a:solidFill>
                  <a:srgbClr val="000000"/>
                </a:solidFill>
                <a:latin typeface="Arial"/>
                <a:ea typeface="Arial"/>
                <a:cs typeface="Arial"/>
                <a:sym typeface="Arial"/>
              </a:endParaRPr>
            </a:p>
          </p:txBody>
        </p:sp>
        <p:pic>
          <p:nvPicPr>
            <p:cNvPr id="922" name="Google Shape;922;p164"/>
            <p:cNvPicPr preferRelativeResize="0"/>
            <p:nvPr/>
          </p:nvPicPr>
          <p:blipFill rotWithShape="1">
            <a:blip r:embed="rId3">
              <a:alphaModFix/>
            </a:blip>
            <a:srcRect b="0" l="0" r="0" t="0"/>
            <a:stretch/>
          </p:blipFill>
          <p:spPr>
            <a:xfrm>
              <a:off x="3765553" y="5267386"/>
              <a:ext cx="749386" cy="749386"/>
            </a:xfrm>
            <a:prstGeom prst="rect">
              <a:avLst/>
            </a:prstGeom>
            <a:noFill/>
            <a:ln>
              <a:noFill/>
            </a:ln>
          </p:spPr>
        </p:pic>
      </p:grpSp>
      <p:grpSp>
        <p:nvGrpSpPr>
          <p:cNvPr id="923" name="Google Shape;923;p164"/>
          <p:cNvGrpSpPr/>
          <p:nvPr/>
        </p:nvGrpSpPr>
        <p:grpSpPr>
          <a:xfrm>
            <a:off x="3758546" y="3184803"/>
            <a:ext cx="1865959" cy="1102565"/>
            <a:chOff x="5163020" y="5390150"/>
            <a:chExt cx="1865959" cy="1102566"/>
          </a:xfrm>
        </p:grpSpPr>
        <p:sp>
          <p:nvSpPr>
            <p:cNvPr id="924" name="Google Shape;924;p164"/>
            <p:cNvSpPr txBox="1"/>
            <p:nvPr/>
          </p:nvSpPr>
          <p:spPr>
            <a:xfrm>
              <a:off x="5163020" y="6123384"/>
              <a:ext cx="1865959"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rPr b="0" i="0" lang="en-US" sz="1867" u="none" cap="none" strike="noStrike">
                  <a:solidFill>
                    <a:schemeClr val="dk1"/>
                  </a:solidFill>
                  <a:latin typeface="Verdana"/>
                  <a:ea typeface="Verdana"/>
                  <a:cs typeface="Verdana"/>
                  <a:sym typeface="Verdana"/>
                </a:rPr>
                <a:t>Open Platform</a:t>
              </a:r>
              <a:endParaRPr b="0" i="0" sz="1467" u="none" cap="none" strike="noStrike">
                <a:solidFill>
                  <a:srgbClr val="000000"/>
                </a:solidFill>
                <a:latin typeface="Arial"/>
                <a:ea typeface="Arial"/>
                <a:cs typeface="Arial"/>
                <a:sym typeface="Arial"/>
              </a:endParaRPr>
            </a:p>
          </p:txBody>
        </p:sp>
        <p:pic>
          <p:nvPicPr>
            <p:cNvPr id="925" name="Google Shape;925;p164"/>
            <p:cNvPicPr preferRelativeResize="0"/>
            <p:nvPr/>
          </p:nvPicPr>
          <p:blipFill rotWithShape="1">
            <a:blip r:embed="rId4">
              <a:alphaModFix/>
            </a:blip>
            <a:srcRect b="0" l="0" r="0" t="0"/>
            <a:stretch/>
          </p:blipFill>
          <p:spPr>
            <a:xfrm>
              <a:off x="5753578" y="5390150"/>
              <a:ext cx="684842" cy="684842"/>
            </a:xfrm>
            <a:prstGeom prst="rect">
              <a:avLst/>
            </a:prstGeom>
            <a:noFill/>
            <a:ln>
              <a:noFill/>
            </a:ln>
          </p:spPr>
        </p:pic>
      </p:grpSp>
      <p:grpSp>
        <p:nvGrpSpPr>
          <p:cNvPr id="926" name="Google Shape;926;p164"/>
          <p:cNvGrpSpPr/>
          <p:nvPr/>
        </p:nvGrpSpPr>
        <p:grpSpPr>
          <a:xfrm>
            <a:off x="3783167" y="4742206"/>
            <a:ext cx="1816716" cy="1159999"/>
            <a:chOff x="7263723" y="5332718"/>
            <a:chExt cx="1816716" cy="1159998"/>
          </a:xfrm>
        </p:grpSpPr>
        <p:pic>
          <p:nvPicPr>
            <p:cNvPr id="927" name="Google Shape;927;p164"/>
            <p:cNvPicPr preferRelativeResize="0"/>
            <p:nvPr/>
          </p:nvPicPr>
          <p:blipFill rotWithShape="1">
            <a:blip r:embed="rId5">
              <a:alphaModFix/>
            </a:blip>
            <a:srcRect b="0" l="0" r="0" t="0"/>
            <a:stretch/>
          </p:blipFill>
          <p:spPr>
            <a:xfrm>
              <a:off x="7731920" y="5332718"/>
              <a:ext cx="787715" cy="790666"/>
            </a:xfrm>
            <a:prstGeom prst="rect">
              <a:avLst/>
            </a:prstGeom>
            <a:noFill/>
            <a:ln>
              <a:noFill/>
            </a:ln>
          </p:spPr>
        </p:pic>
        <p:sp>
          <p:nvSpPr>
            <p:cNvPr id="928" name="Google Shape;928;p164"/>
            <p:cNvSpPr txBox="1"/>
            <p:nvPr/>
          </p:nvSpPr>
          <p:spPr>
            <a:xfrm>
              <a:off x="7263723" y="6123384"/>
              <a:ext cx="1816716"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rPr b="0" i="0" lang="en-US" sz="1867" u="none" cap="none" strike="noStrike">
                  <a:solidFill>
                    <a:schemeClr val="dk1"/>
                  </a:solidFill>
                  <a:latin typeface="Verdana"/>
                  <a:ea typeface="Verdana"/>
                  <a:cs typeface="Verdana"/>
                  <a:sym typeface="Verdana"/>
                </a:rPr>
                <a:t>AI Foundation</a:t>
              </a:r>
              <a:endParaRPr b="0" i="0" sz="1467" u="none" cap="none" strike="noStrike">
                <a:solidFill>
                  <a:srgbClr val="000000"/>
                </a:solidFill>
                <a:latin typeface="Arial"/>
                <a:ea typeface="Arial"/>
                <a:cs typeface="Arial"/>
                <a:sym typeface="Arial"/>
              </a:endParaRPr>
            </a:p>
          </p:txBody>
        </p:sp>
      </p:grpSp>
      <p:grpSp>
        <p:nvGrpSpPr>
          <p:cNvPr id="929" name="Google Shape;929;p164"/>
          <p:cNvGrpSpPr/>
          <p:nvPr/>
        </p:nvGrpSpPr>
        <p:grpSpPr>
          <a:xfrm>
            <a:off x="615377" y="2424868"/>
            <a:ext cx="2983640" cy="2224779"/>
            <a:chOff x="2622932" y="496976"/>
            <a:chExt cx="6807762" cy="5076273"/>
          </a:xfrm>
        </p:grpSpPr>
        <p:sp>
          <p:nvSpPr>
            <p:cNvPr id="930" name="Google Shape;930;p164"/>
            <p:cNvSpPr txBox="1"/>
            <p:nvPr/>
          </p:nvSpPr>
          <p:spPr>
            <a:xfrm>
              <a:off x="4924723" y="496976"/>
              <a:ext cx="2735100" cy="70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67"/>
                <a:buFont typeface="Arial"/>
                <a:buNone/>
              </a:pPr>
              <a:r>
                <a:rPr b="0" i="0" lang="en-US" sz="1467" u="none" cap="none" strike="noStrike">
                  <a:solidFill>
                    <a:schemeClr val="accent2"/>
                  </a:solidFill>
                  <a:latin typeface="Verdana"/>
                  <a:ea typeface="Verdana"/>
                  <a:cs typeface="Verdana"/>
                  <a:sym typeface="Verdana"/>
                </a:rPr>
                <a:t>AUGMENT</a:t>
              </a:r>
              <a:endParaRPr b="0" i="0" sz="1467" u="none" cap="none" strike="noStrike">
                <a:solidFill>
                  <a:srgbClr val="000000"/>
                </a:solidFill>
                <a:latin typeface="Arial"/>
                <a:ea typeface="Arial"/>
                <a:cs typeface="Arial"/>
                <a:sym typeface="Arial"/>
              </a:endParaRPr>
            </a:p>
          </p:txBody>
        </p:sp>
        <p:sp>
          <p:nvSpPr>
            <p:cNvPr id="931" name="Google Shape;931;p164"/>
            <p:cNvSpPr txBox="1"/>
            <p:nvPr/>
          </p:nvSpPr>
          <p:spPr>
            <a:xfrm>
              <a:off x="2622932" y="4870949"/>
              <a:ext cx="2735100" cy="702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67"/>
                <a:buFont typeface="Arial"/>
                <a:buNone/>
              </a:pPr>
              <a:r>
                <a:rPr b="0" i="0" lang="en-US" sz="1467" u="none" cap="none" strike="noStrike">
                  <a:solidFill>
                    <a:schemeClr val="accent1"/>
                  </a:solidFill>
                  <a:latin typeface="Verdana"/>
                  <a:ea typeface="Verdana"/>
                  <a:cs typeface="Verdana"/>
                  <a:sym typeface="Verdana"/>
                </a:rPr>
                <a:t>CONNECT</a:t>
              </a:r>
              <a:endParaRPr b="0" i="0" sz="1467" u="none" cap="none" strike="noStrike">
                <a:solidFill>
                  <a:srgbClr val="000000"/>
                </a:solidFill>
                <a:latin typeface="Arial"/>
                <a:ea typeface="Arial"/>
                <a:cs typeface="Arial"/>
                <a:sym typeface="Arial"/>
              </a:endParaRPr>
            </a:p>
          </p:txBody>
        </p:sp>
        <p:sp>
          <p:nvSpPr>
            <p:cNvPr id="932" name="Google Shape;932;p164"/>
            <p:cNvSpPr txBox="1"/>
            <p:nvPr/>
          </p:nvSpPr>
          <p:spPr>
            <a:xfrm>
              <a:off x="7571594" y="4870949"/>
              <a:ext cx="1859100" cy="70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67"/>
                <a:buFont typeface="Arial"/>
                <a:buNone/>
              </a:pPr>
              <a:r>
                <a:rPr b="0" i="0" lang="en-US" sz="1467" u="none" cap="none" strike="noStrike">
                  <a:solidFill>
                    <a:srgbClr val="83BC00"/>
                  </a:solidFill>
                  <a:latin typeface="Verdana"/>
                  <a:ea typeface="Verdana"/>
                  <a:cs typeface="Verdana"/>
                  <a:sym typeface="Verdana"/>
                </a:rPr>
                <a:t>UNIFY</a:t>
              </a:r>
              <a:endParaRPr b="0" i="0" sz="1467" u="none" cap="none" strike="noStrike">
                <a:solidFill>
                  <a:srgbClr val="000000"/>
                </a:solidFill>
                <a:latin typeface="Arial"/>
                <a:ea typeface="Arial"/>
                <a:cs typeface="Arial"/>
                <a:sym typeface="Arial"/>
              </a:endParaRPr>
            </a:p>
          </p:txBody>
        </p:sp>
      </p:grpSp>
      <p:grpSp>
        <p:nvGrpSpPr>
          <p:cNvPr id="933" name="Google Shape;933;p164"/>
          <p:cNvGrpSpPr/>
          <p:nvPr/>
        </p:nvGrpSpPr>
        <p:grpSpPr>
          <a:xfrm>
            <a:off x="1338644" y="2515193"/>
            <a:ext cx="1640739" cy="2135875"/>
            <a:chOff x="1217386" y="-2352541"/>
            <a:chExt cx="10173027" cy="13243010"/>
          </a:xfrm>
        </p:grpSpPr>
        <p:sp>
          <p:nvSpPr>
            <p:cNvPr id="934" name="Google Shape;934;p164"/>
            <p:cNvSpPr/>
            <p:nvPr/>
          </p:nvSpPr>
          <p:spPr>
            <a:xfrm rot="-5400000">
              <a:off x="-649025" y="3918306"/>
              <a:ext cx="8857682" cy="5086645"/>
            </a:xfrm>
            <a:custGeom>
              <a:rect b="b" l="l" r="r" t="t"/>
              <a:pathLst>
                <a:path extrusionOk="0" h="1870761" w="3257670">
                  <a:moveTo>
                    <a:pt x="3257670" y="0"/>
                  </a:moveTo>
                  <a:lnTo>
                    <a:pt x="2800815" y="785879"/>
                  </a:lnTo>
                  <a:lnTo>
                    <a:pt x="1539467" y="785879"/>
                  </a:lnTo>
                  <a:lnTo>
                    <a:pt x="911645" y="1870761"/>
                  </a:lnTo>
                  <a:lnTo>
                    <a:pt x="0" y="1870761"/>
                  </a:lnTo>
                  <a:lnTo>
                    <a:pt x="1082610" y="0"/>
                  </a:lnTo>
                  <a:lnTo>
                    <a:pt x="325767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Verdana"/>
                <a:ea typeface="Verdana"/>
                <a:cs typeface="Verdana"/>
                <a:sym typeface="Verdana"/>
              </a:endParaRPr>
            </a:p>
          </p:txBody>
        </p:sp>
        <p:sp>
          <p:nvSpPr>
            <p:cNvPr id="935" name="Google Shape;935;p164"/>
            <p:cNvSpPr/>
            <p:nvPr/>
          </p:nvSpPr>
          <p:spPr>
            <a:xfrm flipH="1" rot="5400000">
              <a:off x="4403105" y="3918306"/>
              <a:ext cx="8857685" cy="5086642"/>
            </a:xfrm>
            <a:custGeom>
              <a:rect b="b" l="l" r="r" t="t"/>
              <a:pathLst>
                <a:path extrusionOk="0" h="1870761" w="3257670">
                  <a:moveTo>
                    <a:pt x="3257670" y="0"/>
                  </a:moveTo>
                  <a:lnTo>
                    <a:pt x="2800815" y="785879"/>
                  </a:lnTo>
                  <a:lnTo>
                    <a:pt x="1539467" y="785879"/>
                  </a:lnTo>
                  <a:lnTo>
                    <a:pt x="911645" y="1870761"/>
                  </a:lnTo>
                  <a:lnTo>
                    <a:pt x="0" y="1870761"/>
                  </a:lnTo>
                  <a:lnTo>
                    <a:pt x="1082610" y="0"/>
                  </a:lnTo>
                  <a:lnTo>
                    <a:pt x="3257670" y="0"/>
                  </a:lnTo>
                  <a:close/>
                </a:path>
              </a:pathLst>
            </a:custGeom>
            <a:solidFill>
              <a:srgbClr val="83BC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Verdana"/>
                <a:ea typeface="Verdana"/>
                <a:cs typeface="Verdana"/>
                <a:sym typeface="Verdana"/>
              </a:endParaRPr>
            </a:p>
          </p:txBody>
        </p:sp>
        <p:sp>
          <p:nvSpPr>
            <p:cNvPr id="936" name="Google Shape;936;p164"/>
            <p:cNvSpPr/>
            <p:nvPr/>
          </p:nvSpPr>
          <p:spPr>
            <a:xfrm rot="1800000">
              <a:off x="1899861" y="-491488"/>
              <a:ext cx="8808077" cy="5090017"/>
            </a:xfrm>
            <a:custGeom>
              <a:rect b="b" l="l" r="r" t="t"/>
              <a:pathLst>
                <a:path extrusionOk="0" h="1872001" w="3239426">
                  <a:moveTo>
                    <a:pt x="3239426" y="0"/>
                  </a:moveTo>
                  <a:lnTo>
                    <a:pt x="2787356" y="787160"/>
                  </a:lnTo>
                  <a:lnTo>
                    <a:pt x="1536433" y="786535"/>
                  </a:lnTo>
                  <a:lnTo>
                    <a:pt x="907601" y="1872001"/>
                  </a:lnTo>
                  <a:lnTo>
                    <a:pt x="0" y="1869666"/>
                  </a:lnTo>
                  <a:lnTo>
                    <a:pt x="1079576" y="656"/>
                  </a:lnTo>
                  <a:lnTo>
                    <a:pt x="3239426"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Verdana"/>
                <a:ea typeface="Verdana"/>
                <a:cs typeface="Verdana"/>
                <a:sym typeface="Verdana"/>
              </a:endParaRPr>
            </a:p>
          </p:txBody>
        </p:sp>
      </p:grpSp>
      <p:sp>
        <p:nvSpPr>
          <p:cNvPr id="937" name="Google Shape;937;p164"/>
          <p:cNvSpPr txBox="1"/>
          <p:nvPr>
            <p:ph idx="12" type="sldNum"/>
          </p:nvPr>
        </p:nvSpPr>
        <p:spPr>
          <a:xfrm>
            <a:off x="13847" y="6479596"/>
            <a:ext cx="509600" cy="3652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500"/>
              <a:buNone/>
            </a:pPr>
            <a:fld id="{00000000-1234-1234-1234-123412341234}" type="slidenum">
              <a:rPr lang="en-US" sz="667">
                <a:solidFill>
                  <a:srgbClr val="BFBFBF"/>
                </a:solidFill>
                <a:latin typeface="Verdana"/>
                <a:ea typeface="Verdana"/>
                <a:cs typeface="Verdana"/>
                <a:sym typeface="Verdana"/>
              </a:rPr>
              <a:t>‹#›</a:t>
            </a:fld>
            <a:endParaRPr sz="667">
              <a:solidFill>
                <a:srgbClr val="BFBFBF"/>
              </a:solidFill>
              <a:latin typeface="Verdana"/>
              <a:ea typeface="Verdana"/>
              <a:cs typeface="Verdana"/>
              <a:sym typeface="Verdana"/>
            </a:endParaRPr>
          </a:p>
        </p:txBody>
      </p:sp>
      <p:sp>
        <p:nvSpPr>
          <p:cNvPr id="938" name="Google Shape;938;p164"/>
          <p:cNvSpPr txBox="1"/>
          <p:nvPr/>
        </p:nvSpPr>
        <p:spPr>
          <a:xfrm>
            <a:off x="277100" y="6479599"/>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7"/>
              <a:buFont typeface="Arial"/>
              <a:buNone/>
            </a:pPr>
            <a:r>
              <a:rPr b="0" i="0" lang="en-US" sz="667" u="none" cap="none" strike="noStrike">
                <a:solidFill>
                  <a:srgbClr val="8D8D8D"/>
                </a:solidFill>
                <a:latin typeface="Verdana"/>
                <a:ea typeface="Verdana"/>
                <a:cs typeface="Verdana"/>
                <a:sym typeface="Verdana"/>
              </a:rPr>
              <a:t>© Copyright 2000-2019 TIBCO Software Inc.        </a:t>
            </a:r>
            <a:endParaRPr b="0" i="0" sz="667" u="none" cap="none" strike="noStrike">
              <a:solidFill>
                <a:srgbClr val="8D8D8D"/>
              </a:solidFill>
              <a:latin typeface="Verdana"/>
              <a:ea typeface="Verdana"/>
              <a:cs typeface="Verdana"/>
              <a:sym typeface="Verdan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Google Shape;943;p165"/>
          <p:cNvSpPr/>
          <p:nvPr/>
        </p:nvSpPr>
        <p:spPr>
          <a:xfrm>
            <a:off x="2122501" y="3437372"/>
            <a:ext cx="8877657" cy="2381313"/>
          </a:xfrm>
          <a:custGeom>
            <a:rect b="b" l="l" r="r" t="t"/>
            <a:pathLst>
              <a:path extrusionOk="0" h="2381314" w="8877658">
                <a:moveTo>
                  <a:pt x="7797069" y="0"/>
                </a:moveTo>
                <a:lnTo>
                  <a:pt x="8580825" y="0"/>
                </a:lnTo>
                <a:lnTo>
                  <a:pt x="8877658" y="593667"/>
                </a:lnTo>
                <a:lnTo>
                  <a:pt x="8580825" y="1187334"/>
                </a:lnTo>
                <a:lnTo>
                  <a:pt x="7806943" y="1187334"/>
                </a:lnTo>
                <a:lnTo>
                  <a:pt x="7807995" y="1189437"/>
                </a:lnTo>
                <a:lnTo>
                  <a:pt x="7511162" y="1783104"/>
                </a:lnTo>
                <a:lnTo>
                  <a:pt x="6737934" y="1783104"/>
                </a:lnTo>
                <a:lnTo>
                  <a:pt x="6442401" y="2374171"/>
                </a:lnTo>
                <a:lnTo>
                  <a:pt x="5658645" y="2374171"/>
                </a:lnTo>
                <a:lnTo>
                  <a:pt x="5363946" y="1784773"/>
                </a:lnTo>
                <a:lnTo>
                  <a:pt x="4590556" y="1784773"/>
                </a:lnTo>
                <a:lnTo>
                  <a:pt x="4591993" y="1787647"/>
                </a:lnTo>
                <a:lnTo>
                  <a:pt x="4295160" y="2381314"/>
                </a:lnTo>
                <a:lnTo>
                  <a:pt x="3511404" y="2381314"/>
                </a:lnTo>
                <a:lnTo>
                  <a:pt x="3218038" y="1794583"/>
                </a:lnTo>
                <a:lnTo>
                  <a:pt x="2439877" y="1794583"/>
                </a:lnTo>
                <a:lnTo>
                  <a:pt x="2143043" y="1200916"/>
                </a:lnTo>
                <a:lnTo>
                  <a:pt x="2146329" y="1194345"/>
                </a:lnTo>
                <a:lnTo>
                  <a:pt x="1376244" y="1194345"/>
                </a:lnTo>
                <a:lnTo>
                  <a:pt x="1377422" y="1196701"/>
                </a:lnTo>
                <a:lnTo>
                  <a:pt x="1080589" y="1790368"/>
                </a:lnTo>
                <a:lnTo>
                  <a:pt x="296834" y="1790368"/>
                </a:lnTo>
                <a:lnTo>
                  <a:pt x="0" y="1196701"/>
                </a:lnTo>
                <a:lnTo>
                  <a:pt x="296834" y="603034"/>
                </a:lnTo>
                <a:lnTo>
                  <a:pt x="1072700" y="603034"/>
                </a:lnTo>
                <a:lnTo>
                  <a:pt x="1071522" y="600678"/>
                </a:lnTo>
                <a:lnTo>
                  <a:pt x="1368355" y="7011"/>
                </a:lnTo>
                <a:lnTo>
                  <a:pt x="2152111" y="7011"/>
                </a:lnTo>
                <a:lnTo>
                  <a:pt x="2448944" y="600678"/>
                </a:lnTo>
                <a:lnTo>
                  <a:pt x="2445659" y="607249"/>
                </a:lnTo>
                <a:lnTo>
                  <a:pt x="3223633" y="607249"/>
                </a:lnTo>
                <a:lnTo>
                  <a:pt x="3516998" y="1193980"/>
                </a:lnTo>
                <a:lnTo>
                  <a:pt x="4287529" y="1193980"/>
                </a:lnTo>
                <a:lnTo>
                  <a:pt x="4286092" y="1191106"/>
                </a:lnTo>
                <a:lnTo>
                  <a:pt x="4582926" y="597439"/>
                </a:lnTo>
                <a:lnTo>
                  <a:pt x="5366682" y="597439"/>
                </a:lnTo>
                <a:lnTo>
                  <a:pt x="5661381" y="1186837"/>
                </a:lnTo>
                <a:lnTo>
                  <a:pt x="6431872" y="1186837"/>
                </a:lnTo>
                <a:lnTo>
                  <a:pt x="6727406" y="595770"/>
                </a:lnTo>
                <a:lnTo>
                  <a:pt x="7501287" y="595770"/>
                </a:lnTo>
                <a:lnTo>
                  <a:pt x="7500235" y="593667"/>
                </a:lnTo>
                <a:close/>
              </a:path>
            </a:pathLst>
          </a:custGeom>
          <a:solidFill>
            <a:srgbClr val="02A9D7">
              <a:alpha val="24313"/>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Verdana"/>
              <a:ea typeface="Verdana"/>
              <a:cs typeface="Verdana"/>
              <a:sym typeface="Verdana"/>
            </a:endParaRPr>
          </a:p>
        </p:txBody>
      </p:sp>
      <p:sp>
        <p:nvSpPr>
          <p:cNvPr id="944" name="Google Shape;944;p165"/>
          <p:cNvSpPr/>
          <p:nvPr/>
        </p:nvSpPr>
        <p:spPr>
          <a:xfrm>
            <a:off x="4273815" y="2815261"/>
            <a:ext cx="4587920" cy="1786524"/>
          </a:xfrm>
          <a:custGeom>
            <a:rect b="b" l="l" r="r" t="t"/>
            <a:pathLst>
              <a:path extrusionOk="0" h="1786524" w="4587920">
                <a:moveTo>
                  <a:pt x="296834" y="0"/>
                </a:moveTo>
                <a:lnTo>
                  <a:pt x="1080590" y="0"/>
                </a:lnTo>
                <a:lnTo>
                  <a:pt x="1375889" y="590598"/>
                </a:lnTo>
                <a:lnTo>
                  <a:pt x="2142289" y="590598"/>
                </a:lnTo>
                <a:lnTo>
                  <a:pt x="2435038" y="5101"/>
                </a:lnTo>
                <a:lnTo>
                  <a:pt x="3218794" y="5101"/>
                </a:lnTo>
                <a:lnTo>
                  <a:pt x="3515627" y="598768"/>
                </a:lnTo>
                <a:lnTo>
                  <a:pt x="3515416" y="599190"/>
                </a:lnTo>
                <a:lnTo>
                  <a:pt x="4291087" y="599190"/>
                </a:lnTo>
                <a:lnTo>
                  <a:pt x="4587920" y="1192857"/>
                </a:lnTo>
                <a:lnTo>
                  <a:pt x="4291087" y="1786524"/>
                </a:lnTo>
                <a:lnTo>
                  <a:pt x="3507331" y="1786524"/>
                </a:lnTo>
                <a:lnTo>
                  <a:pt x="3210497" y="1192857"/>
                </a:lnTo>
                <a:lnTo>
                  <a:pt x="3210708" y="1192435"/>
                </a:lnTo>
                <a:lnTo>
                  <a:pt x="2438832" y="1192435"/>
                </a:lnTo>
                <a:lnTo>
                  <a:pt x="2146084" y="1777932"/>
                </a:lnTo>
                <a:lnTo>
                  <a:pt x="1362328" y="1777932"/>
                </a:lnTo>
                <a:lnTo>
                  <a:pt x="1067029" y="1187334"/>
                </a:lnTo>
                <a:lnTo>
                  <a:pt x="296834" y="1187334"/>
                </a:lnTo>
                <a:lnTo>
                  <a:pt x="0" y="593667"/>
                </a:lnTo>
                <a:close/>
              </a:path>
            </a:pathLst>
          </a:custGeom>
          <a:solidFill>
            <a:srgbClr val="92D050">
              <a:alpha val="24313"/>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Verdana"/>
              <a:ea typeface="Verdana"/>
              <a:cs typeface="Verdana"/>
              <a:sym typeface="Verdana"/>
            </a:endParaRPr>
          </a:p>
        </p:txBody>
      </p:sp>
      <p:sp>
        <p:nvSpPr>
          <p:cNvPr id="945" name="Google Shape;945;p165"/>
          <p:cNvSpPr/>
          <p:nvPr/>
        </p:nvSpPr>
        <p:spPr>
          <a:xfrm>
            <a:off x="5351590" y="1625185"/>
            <a:ext cx="4576525" cy="2351188"/>
          </a:xfrm>
          <a:custGeom>
            <a:rect b="b" l="l" r="r" t="t"/>
            <a:pathLst>
              <a:path extrusionOk="0" h="2351188" w="4576525">
                <a:moveTo>
                  <a:pt x="1357264" y="0"/>
                </a:moveTo>
                <a:lnTo>
                  <a:pt x="2141020" y="0"/>
                </a:lnTo>
                <a:lnTo>
                  <a:pt x="2432019" y="581999"/>
                </a:lnTo>
                <a:lnTo>
                  <a:pt x="3214220" y="581999"/>
                </a:lnTo>
                <a:lnTo>
                  <a:pt x="3505147" y="1163854"/>
                </a:lnTo>
                <a:lnTo>
                  <a:pt x="4279692" y="1163854"/>
                </a:lnTo>
                <a:lnTo>
                  <a:pt x="4576525" y="1757521"/>
                </a:lnTo>
                <a:lnTo>
                  <a:pt x="4279692" y="2351188"/>
                </a:lnTo>
                <a:lnTo>
                  <a:pt x="3495936" y="2351188"/>
                </a:lnTo>
                <a:lnTo>
                  <a:pt x="3205008" y="1769333"/>
                </a:lnTo>
                <a:lnTo>
                  <a:pt x="2430464" y="1769333"/>
                </a:lnTo>
                <a:lnTo>
                  <a:pt x="2139464" y="1187334"/>
                </a:lnTo>
                <a:lnTo>
                  <a:pt x="1368561" y="1187334"/>
                </a:lnTo>
                <a:lnTo>
                  <a:pt x="1080590" y="1763277"/>
                </a:lnTo>
                <a:lnTo>
                  <a:pt x="296834" y="1763277"/>
                </a:lnTo>
                <a:lnTo>
                  <a:pt x="0" y="1169610"/>
                </a:lnTo>
                <a:lnTo>
                  <a:pt x="296834" y="575943"/>
                </a:lnTo>
                <a:lnTo>
                  <a:pt x="1069292" y="575943"/>
                </a:lnTo>
                <a:close/>
              </a:path>
            </a:pathLst>
          </a:custGeom>
          <a:solidFill>
            <a:srgbClr val="FFA300">
              <a:alpha val="23529"/>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Verdana"/>
              <a:ea typeface="Verdana"/>
              <a:cs typeface="Verdana"/>
              <a:sym typeface="Verdana"/>
            </a:endParaRPr>
          </a:p>
        </p:txBody>
      </p:sp>
      <p:sp>
        <p:nvSpPr>
          <p:cNvPr id="946" name="Google Shape;946;p165"/>
          <p:cNvSpPr/>
          <p:nvPr/>
        </p:nvSpPr>
        <p:spPr>
          <a:xfrm>
            <a:off x="1020659" y="2221078"/>
            <a:ext cx="3520824" cy="2374649"/>
          </a:xfrm>
          <a:custGeom>
            <a:rect b="b" l="l" r="r" t="t"/>
            <a:pathLst>
              <a:path extrusionOk="0" h="2374650" w="3520824">
                <a:moveTo>
                  <a:pt x="2440235" y="0"/>
                </a:moveTo>
                <a:lnTo>
                  <a:pt x="3223991" y="0"/>
                </a:lnTo>
                <a:lnTo>
                  <a:pt x="3520824" y="593667"/>
                </a:lnTo>
                <a:lnTo>
                  <a:pt x="3223991" y="1187334"/>
                </a:lnTo>
                <a:lnTo>
                  <a:pt x="2449881" y="1187334"/>
                </a:lnTo>
                <a:lnTo>
                  <a:pt x="2153365" y="1780366"/>
                </a:lnTo>
                <a:lnTo>
                  <a:pt x="1377115" y="1780366"/>
                </a:lnTo>
                <a:lnTo>
                  <a:pt x="1377423" y="1780983"/>
                </a:lnTo>
                <a:lnTo>
                  <a:pt x="1080590" y="2374650"/>
                </a:lnTo>
                <a:lnTo>
                  <a:pt x="296834" y="2374650"/>
                </a:lnTo>
                <a:lnTo>
                  <a:pt x="0" y="1780983"/>
                </a:lnTo>
                <a:lnTo>
                  <a:pt x="296834" y="1187316"/>
                </a:lnTo>
                <a:lnTo>
                  <a:pt x="1073084" y="1187316"/>
                </a:lnTo>
                <a:lnTo>
                  <a:pt x="1072775" y="1186699"/>
                </a:lnTo>
                <a:lnTo>
                  <a:pt x="1369609" y="593032"/>
                </a:lnTo>
                <a:lnTo>
                  <a:pt x="2143719" y="593032"/>
                </a:lnTo>
                <a:close/>
              </a:path>
            </a:pathLst>
          </a:custGeom>
          <a:solidFill>
            <a:srgbClr val="FFA300">
              <a:alpha val="23529"/>
            </a:srgbClr>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Verdana"/>
              <a:ea typeface="Verdana"/>
              <a:cs typeface="Verdana"/>
              <a:sym typeface="Verdana"/>
            </a:endParaRPr>
          </a:p>
        </p:txBody>
      </p:sp>
      <p:sp>
        <p:nvSpPr>
          <p:cNvPr id="947" name="Google Shape;947;p165"/>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2900"/>
              <a:buNone/>
            </a:pPr>
            <a:r>
              <a:rPr lang="en-US" sz="4000"/>
              <a:t>Market Leadership Across The Platform</a:t>
            </a:r>
            <a:endParaRPr sz="4000"/>
          </a:p>
        </p:txBody>
      </p:sp>
      <p:sp>
        <p:nvSpPr>
          <p:cNvPr id="948" name="Google Shape;948;p165"/>
          <p:cNvSpPr/>
          <p:nvPr/>
        </p:nvSpPr>
        <p:spPr>
          <a:xfrm>
            <a:off x="3294897" y="2311043"/>
            <a:ext cx="1171936" cy="1010205"/>
          </a:xfrm>
          <a:prstGeom prst="hexagon">
            <a:avLst>
              <a:gd fmla="val 25000" name="adj"/>
              <a:gd fmla="val 115470" name="vf"/>
            </a:avLst>
          </a:prstGeom>
          <a:noFill/>
          <a:ln cap="flat" cmpd="sng" w="38100">
            <a:solidFill>
              <a:schemeClr val="accent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Verdana"/>
                <a:ea typeface="Verdana"/>
                <a:cs typeface="Verdana"/>
                <a:sym typeface="Verdana"/>
              </a:rPr>
              <a:t>VAn</a:t>
            </a:r>
            <a:endParaRPr b="0" i="0" sz="1600" u="none" cap="none" strike="noStrike">
              <a:solidFill>
                <a:schemeClr val="dk1"/>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1"/>
                </a:solidFill>
                <a:latin typeface="Verdana"/>
                <a:ea typeface="Verdana"/>
                <a:cs typeface="Verdana"/>
                <a:sym typeface="Verdana"/>
              </a:rPr>
              <a:t>Visual Analytics</a:t>
            </a:r>
            <a:endParaRPr b="0" i="0" sz="1600" u="none" cap="none" strike="noStrike">
              <a:solidFill>
                <a:schemeClr val="dk1"/>
              </a:solidFill>
              <a:latin typeface="Verdana"/>
              <a:ea typeface="Verdana"/>
              <a:cs typeface="Verdana"/>
              <a:sym typeface="Verdana"/>
            </a:endParaRPr>
          </a:p>
        </p:txBody>
      </p:sp>
      <p:sp>
        <p:nvSpPr>
          <p:cNvPr id="949" name="Google Shape;949;p165"/>
          <p:cNvSpPr/>
          <p:nvPr/>
        </p:nvSpPr>
        <p:spPr>
          <a:xfrm>
            <a:off x="2223369" y="2907582"/>
            <a:ext cx="1171936" cy="1010205"/>
          </a:xfrm>
          <a:prstGeom prst="hexagon">
            <a:avLst>
              <a:gd fmla="val 25000" name="adj"/>
              <a:gd fmla="val 115470" name="vf"/>
            </a:avLst>
          </a:prstGeom>
          <a:noFill/>
          <a:ln cap="flat" cmpd="sng" w="38100">
            <a:solidFill>
              <a:schemeClr val="accent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Verdana"/>
                <a:ea typeface="Verdana"/>
                <a:cs typeface="Verdana"/>
                <a:sym typeface="Verdana"/>
              </a:rPr>
              <a:t>EAn</a:t>
            </a:r>
            <a:endParaRPr b="0" i="0" sz="1600" u="none" cap="none" strike="noStrike">
              <a:solidFill>
                <a:schemeClr val="dk1"/>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1"/>
                </a:solidFill>
                <a:latin typeface="Verdana"/>
                <a:ea typeface="Verdana"/>
                <a:cs typeface="Verdana"/>
                <a:sym typeface="Verdana"/>
              </a:rPr>
              <a:t>Embedded Analytics</a:t>
            </a:r>
            <a:endParaRPr b="0" i="0" sz="1867" u="none" cap="none" strike="noStrike">
              <a:solidFill>
                <a:schemeClr val="dk1"/>
              </a:solidFill>
              <a:latin typeface="Verdana"/>
              <a:ea typeface="Verdana"/>
              <a:cs typeface="Verdana"/>
              <a:sym typeface="Verdana"/>
            </a:endParaRPr>
          </a:p>
        </p:txBody>
      </p:sp>
      <p:sp>
        <p:nvSpPr>
          <p:cNvPr id="950" name="Google Shape;950;p165"/>
          <p:cNvSpPr/>
          <p:nvPr/>
        </p:nvSpPr>
        <p:spPr>
          <a:xfrm>
            <a:off x="1151844" y="3504123"/>
            <a:ext cx="1171936" cy="1010205"/>
          </a:xfrm>
          <a:prstGeom prst="hexagon">
            <a:avLst>
              <a:gd fmla="val 25000" name="adj"/>
              <a:gd fmla="val 115470" name="vf"/>
            </a:avLst>
          </a:prstGeom>
          <a:noFill/>
          <a:ln cap="flat" cmpd="sng" w="38100">
            <a:solidFill>
              <a:schemeClr val="accent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Verdana"/>
                <a:ea typeface="Verdana"/>
                <a:cs typeface="Verdana"/>
                <a:sym typeface="Verdana"/>
              </a:rPr>
              <a:t>ERe</a:t>
            </a:r>
            <a:endParaRPr b="0" i="0" sz="1600" u="none" cap="none" strike="noStrike">
              <a:solidFill>
                <a:schemeClr val="dk1"/>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1"/>
                </a:solidFill>
                <a:latin typeface="Verdana"/>
                <a:ea typeface="Verdana"/>
                <a:cs typeface="Verdana"/>
                <a:sym typeface="Verdana"/>
              </a:rPr>
              <a:t>Enterprise Reporting</a:t>
            </a:r>
            <a:endParaRPr b="0" i="0" sz="1467" u="none" cap="none" strike="noStrike">
              <a:solidFill>
                <a:schemeClr val="dk1"/>
              </a:solidFill>
              <a:latin typeface="Verdana"/>
              <a:ea typeface="Verdana"/>
              <a:cs typeface="Verdana"/>
              <a:sym typeface="Verdana"/>
            </a:endParaRPr>
          </a:p>
        </p:txBody>
      </p:sp>
      <p:sp>
        <p:nvSpPr>
          <p:cNvPr id="951" name="Google Shape;951;p165"/>
          <p:cNvSpPr/>
          <p:nvPr/>
        </p:nvSpPr>
        <p:spPr>
          <a:xfrm>
            <a:off x="6509477" y="4100663"/>
            <a:ext cx="1171936" cy="1010207"/>
          </a:xfrm>
          <a:prstGeom prst="hexagon">
            <a:avLst>
              <a:gd fmla="val 25000" name="adj"/>
              <a:gd fmla="val 115470" name="vf"/>
            </a:avLst>
          </a:prstGeom>
          <a:noFill/>
          <a:ln cap="flat" cmpd="sng" w="38100">
            <a:solidFill>
              <a:schemeClr val="accent1"/>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Verdana"/>
                <a:ea typeface="Verdana"/>
                <a:cs typeface="Verdana"/>
                <a:sym typeface="Verdana"/>
              </a:rPr>
              <a:t>HIn</a:t>
            </a:r>
            <a:endParaRPr b="0" i="0" sz="1600" u="none" cap="none" strike="noStrike">
              <a:solidFill>
                <a:schemeClr val="dk1"/>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1"/>
                </a:solidFill>
                <a:latin typeface="Verdana"/>
                <a:ea typeface="Verdana"/>
                <a:cs typeface="Verdana"/>
                <a:sym typeface="Verdana"/>
              </a:rPr>
              <a:t>Hybrid Integration</a:t>
            </a:r>
            <a:endParaRPr b="0" i="0" sz="1467" u="none" cap="none" strike="noStrike">
              <a:solidFill>
                <a:schemeClr val="dk1"/>
              </a:solidFill>
              <a:latin typeface="Verdana"/>
              <a:ea typeface="Verdana"/>
              <a:cs typeface="Verdana"/>
              <a:sym typeface="Verdana"/>
            </a:endParaRPr>
          </a:p>
        </p:txBody>
      </p:sp>
      <p:sp>
        <p:nvSpPr>
          <p:cNvPr id="952" name="Google Shape;952;p165"/>
          <p:cNvSpPr/>
          <p:nvPr/>
        </p:nvSpPr>
        <p:spPr>
          <a:xfrm>
            <a:off x="9724051" y="3506231"/>
            <a:ext cx="1171936" cy="1010207"/>
          </a:xfrm>
          <a:prstGeom prst="hexagon">
            <a:avLst>
              <a:gd fmla="val 25000" name="adj"/>
              <a:gd fmla="val 115470" name="vf"/>
            </a:avLst>
          </a:prstGeom>
          <a:noFill/>
          <a:ln cap="flat" cmpd="sng" w="38100">
            <a:solidFill>
              <a:schemeClr val="accent1"/>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Verdana"/>
                <a:ea typeface="Verdana"/>
                <a:cs typeface="Verdana"/>
                <a:sym typeface="Verdana"/>
              </a:rPr>
              <a:t>IoT</a:t>
            </a:r>
            <a:endParaRPr b="0" i="0" sz="1867" u="none" cap="none" strike="noStrike">
              <a:solidFill>
                <a:schemeClr val="dk1"/>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1"/>
                </a:solidFill>
                <a:latin typeface="Verdana"/>
                <a:ea typeface="Verdana"/>
                <a:cs typeface="Verdana"/>
                <a:sym typeface="Verdana"/>
              </a:rPr>
              <a:t>Internet of Things</a:t>
            </a:r>
            <a:endParaRPr b="0" i="0" sz="1600" u="none" cap="none" strike="noStrike">
              <a:solidFill>
                <a:schemeClr val="dk1"/>
              </a:solidFill>
              <a:latin typeface="Verdana"/>
              <a:ea typeface="Verdana"/>
              <a:cs typeface="Verdana"/>
              <a:sym typeface="Verdana"/>
            </a:endParaRPr>
          </a:p>
        </p:txBody>
      </p:sp>
      <p:sp>
        <p:nvSpPr>
          <p:cNvPr id="953" name="Google Shape;953;p165"/>
          <p:cNvSpPr/>
          <p:nvPr/>
        </p:nvSpPr>
        <p:spPr>
          <a:xfrm>
            <a:off x="8652529" y="4100663"/>
            <a:ext cx="1171936" cy="1010207"/>
          </a:xfrm>
          <a:prstGeom prst="hexagon">
            <a:avLst>
              <a:gd fmla="val 25000" name="adj"/>
              <a:gd fmla="val 115470" name="vf"/>
            </a:avLst>
          </a:prstGeom>
          <a:noFill/>
          <a:ln cap="flat" cmpd="sng" w="38100">
            <a:solidFill>
              <a:schemeClr val="accent1"/>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Verdana"/>
                <a:ea typeface="Verdana"/>
                <a:cs typeface="Verdana"/>
                <a:sym typeface="Verdana"/>
              </a:rPr>
              <a:t>EPs</a:t>
            </a:r>
            <a:endParaRPr b="0" i="0" sz="1600" u="none" cap="none" strike="noStrike">
              <a:solidFill>
                <a:schemeClr val="dk1"/>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1"/>
                </a:solidFill>
                <a:latin typeface="Verdana"/>
                <a:ea typeface="Verdana"/>
                <a:cs typeface="Verdana"/>
                <a:sym typeface="Verdana"/>
              </a:rPr>
              <a:t>Events Processing</a:t>
            </a:r>
            <a:endParaRPr b="0" i="0" sz="1600" u="none" cap="none" strike="noStrike">
              <a:solidFill>
                <a:schemeClr val="dk1"/>
              </a:solidFill>
              <a:latin typeface="Verdana"/>
              <a:ea typeface="Verdana"/>
              <a:cs typeface="Verdana"/>
              <a:sym typeface="Verdana"/>
            </a:endParaRPr>
          </a:p>
        </p:txBody>
      </p:sp>
      <p:sp>
        <p:nvSpPr>
          <p:cNvPr id="954" name="Google Shape;954;p165"/>
          <p:cNvSpPr/>
          <p:nvPr/>
        </p:nvSpPr>
        <p:spPr>
          <a:xfrm>
            <a:off x="7581004" y="4697206"/>
            <a:ext cx="1171936" cy="1010207"/>
          </a:xfrm>
          <a:prstGeom prst="hexagon">
            <a:avLst>
              <a:gd fmla="val 25000" name="adj"/>
              <a:gd fmla="val 115470" name="vf"/>
            </a:avLst>
          </a:prstGeom>
          <a:noFill/>
          <a:ln cap="flat" cmpd="sng" w="38100">
            <a:solidFill>
              <a:schemeClr val="accent1"/>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Verdana"/>
                <a:ea typeface="Verdana"/>
                <a:cs typeface="Verdana"/>
                <a:sym typeface="Verdana"/>
              </a:rPr>
              <a:t>API</a:t>
            </a:r>
            <a:endParaRPr b="0" i="0" sz="1600" u="none" cap="none" strike="noStrike">
              <a:solidFill>
                <a:schemeClr val="dk1"/>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1"/>
                </a:solidFill>
                <a:latin typeface="Verdana"/>
                <a:ea typeface="Verdana"/>
                <a:cs typeface="Verdana"/>
                <a:sym typeface="Verdana"/>
              </a:rPr>
              <a:t>Management</a:t>
            </a:r>
            <a:endParaRPr b="0" i="0" sz="1600" u="none" cap="none" strike="noStrike">
              <a:solidFill>
                <a:schemeClr val="dk1"/>
              </a:solidFill>
              <a:latin typeface="Verdana"/>
              <a:ea typeface="Verdana"/>
              <a:cs typeface="Verdana"/>
              <a:sym typeface="Verdana"/>
            </a:endParaRPr>
          </a:p>
        </p:txBody>
      </p:sp>
      <p:sp>
        <p:nvSpPr>
          <p:cNvPr id="955" name="Google Shape;955;p165"/>
          <p:cNvSpPr/>
          <p:nvPr/>
        </p:nvSpPr>
        <p:spPr>
          <a:xfrm>
            <a:off x="6509477" y="1714502"/>
            <a:ext cx="1171936" cy="1010207"/>
          </a:xfrm>
          <a:prstGeom prst="hexagon">
            <a:avLst>
              <a:gd fmla="val 25000" name="adj"/>
              <a:gd fmla="val 115470" name="vf"/>
            </a:avLst>
          </a:prstGeom>
          <a:noFill/>
          <a:ln cap="flat" cmpd="sng" w="38100">
            <a:solidFill>
              <a:schemeClr val="accent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Verdana"/>
                <a:ea typeface="Verdana"/>
                <a:cs typeface="Verdana"/>
                <a:sym typeface="Verdana"/>
              </a:rPr>
              <a:t>AI </a:t>
            </a:r>
            <a:endParaRPr b="0" i="0" sz="1467"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Verdana"/>
                <a:ea typeface="Verdana"/>
                <a:cs typeface="Verdana"/>
                <a:sym typeface="Verdana"/>
              </a:rPr>
              <a:t>Artificial Intelligence</a:t>
            </a:r>
            <a:endParaRPr b="0" i="0" sz="1600" u="none" cap="none" strike="noStrike">
              <a:solidFill>
                <a:schemeClr val="dk1"/>
              </a:solidFill>
              <a:latin typeface="Verdana"/>
              <a:ea typeface="Verdana"/>
              <a:cs typeface="Verdana"/>
              <a:sym typeface="Verdana"/>
            </a:endParaRPr>
          </a:p>
        </p:txBody>
      </p:sp>
      <p:sp>
        <p:nvSpPr>
          <p:cNvPr id="956" name="Google Shape;956;p165"/>
          <p:cNvSpPr/>
          <p:nvPr/>
        </p:nvSpPr>
        <p:spPr>
          <a:xfrm>
            <a:off x="8652529" y="2907584"/>
            <a:ext cx="1171936" cy="1008097"/>
          </a:xfrm>
          <a:prstGeom prst="hexagon">
            <a:avLst>
              <a:gd fmla="val 25000" name="adj"/>
              <a:gd fmla="val 115470" name="vf"/>
            </a:avLst>
          </a:prstGeom>
          <a:noFill/>
          <a:ln cap="flat" cmpd="sng" w="38100">
            <a:solidFill>
              <a:schemeClr val="accent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Verdana"/>
                <a:ea typeface="Verdana"/>
                <a:cs typeface="Verdana"/>
                <a:sym typeface="Verdana"/>
              </a:rPr>
              <a:t>SAn</a:t>
            </a:r>
            <a:endParaRPr b="0" i="0" sz="1600" u="none" cap="none" strike="noStrike">
              <a:solidFill>
                <a:schemeClr val="dk1"/>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1"/>
                </a:solidFill>
                <a:latin typeface="Verdana"/>
                <a:ea typeface="Verdana"/>
                <a:cs typeface="Verdana"/>
                <a:sym typeface="Verdana"/>
              </a:rPr>
              <a:t>Streaming</a:t>
            </a:r>
            <a:br>
              <a:rPr b="0" i="0" lang="en-US" sz="800" u="none" cap="none" strike="noStrike">
                <a:solidFill>
                  <a:schemeClr val="dk1"/>
                </a:solidFill>
                <a:latin typeface="Verdana"/>
                <a:ea typeface="Verdana"/>
                <a:cs typeface="Verdana"/>
                <a:sym typeface="Verdana"/>
              </a:rPr>
            </a:br>
            <a:r>
              <a:rPr b="0" i="0" lang="en-US" sz="800" u="none" cap="none" strike="noStrike">
                <a:solidFill>
                  <a:schemeClr val="dk1"/>
                </a:solidFill>
                <a:latin typeface="Verdana"/>
                <a:ea typeface="Verdana"/>
                <a:cs typeface="Verdana"/>
                <a:sym typeface="Verdana"/>
              </a:rPr>
              <a:t>Analytics</a:t>
            </a:r>
            <a:endParaRPr b="0" i="0" sz="1600" u="none" cap="none" strike="noStrike">
              <a:solidFill>
                <a:schemeClr val="dk1"/>
              </a:solidFill>
              <a:latin typeface="Verdana"/>
              <a:ea typeface="Verdana"/>
              <a:cs typeface="Verdana"/>
              <a:sym typeface="Verdana"/>
            </a:endParaRPr>
          </a:p>
        </p:txBody>
      </p:sp>
      <p:sp>
        <p:nvSpPr>
          <p:cNvPr id="957" name="Google Shape;957;p165"/>
          <p:cNvSpPr/>
          <p:nvPr/>
        </p:nvSpPr>
        <p:spPr>
          <a:xfrm>
            <a:off x="7581004" y="2311045"/>
            <a:ext cx="1171936" cy="1010207"/>
          </a:xfrm>
          <a:prstGeom prst="hexagon">
            <a:avLst>
              <a:gd fmla="val 25000" name="adj"/>
              <a:gd fmla="val 115470" name="vf"/>
            </a:avLst>
          </a:prstGeom>
          <a:noFill/>
          <a:ln cap="flat" cmpd="sng" w="38100">
            <a:solidFill>
              <a:schemeClr val="accent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Verdana"/>
                <a:ea typeface="Verdana"/>
                <a:cs typeface="Verdana"/>
                <a:sym typeface="Verdana"/>
              </a:rPr>
              <a:t>DS</a:t>
            </a:r>
            <a:endParaRPr b="0" i="0" sz="1600" u="none" cap="none" strike="noStrike">
              <a:solidFill>
                <a:schemeClr val="dk1"/>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1"/>
                </a:solidFill>
                <a:latin typeface="Verdana"/>
                <a:ea typeface="Verdana"/>
                <a:cs typeface="Verdana"/>
                <a:sym typeface="Verdana"/>
              </a:rPr>
              <a:t>Data Science</a:t>
            </a:r>
            <a:endParaRPr b="0" i="0" sz="1867" u="none" cap="none" strike="noStrike">
              <a:solidFill>
                <a:schemeClr val="dk1"/>
              </a:solidFill>
              <a:latin typeface="Verdana"/>
              <a:ea typeface="Verdana"/>
              <a:cs typeface="Verdana"/>
              <a:sym typeface="Verdana"/>
            </a:endParaRPr>
          </a:p>
        </p:txBody>
      </p:sp>
      <p:sp>
        <p:nvSpPr>
          <p:cNvPr id="958" name="Google Shape;958;p165"/>
          <p:cNvSpPr/>
          <p:nvPr/>
        </p:nvSpPr>
        <p:spPr>
          <a:xfrm>
            <a:off x="5437951" y="2311045"/>
            <a:ext cx="1171936" cy="1010207"/>
          </a:xfrm>
          <a:prstGeom prst="hexagon">
            <a:avLst>
              <a:gd fmla="val 25000" name="adj"/>
              <a:gd fmla="val 115470" name="vf"/>
            </a:avLst>
          </a:prstGeom>
          <a:noFill/>
          <a:ln cap="flat" cmpd="sng" w="38100">
            <a:solidFill>
              <a:schemeClr val="accent2"/>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Verdana"/>
                <a:ea typeface="Verdana"/>
                <a:cs typeface="Verdana"/>
                <a:sym typeface="Verdana"/>
              </a:rPr>
              <a:t>ML</a:t>
            </a:r>
            <a:endParaRPr b="0" i="0" sz="1600" u="none" cap="none" strike="noStrike">
              <a:solidFill>
                <a:schemeClr val="dk1"/>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1"/>
                </a:solidFill>
                <a:latin typeface="Verdana"/>
                <a:ea typeface="Verdana"/>
                <a:cs typeface="Verdana"/>
                <a:sym typeface="Verdana"/>
              </a:rPr>
              <a:t>Machine</a:t>
            </a:r>
            <a:br>
              <a:rPr b="0" i="0" lang="en-US" sz="800" u="none" cap="none" strike="noStrike">
                <a:solidFill>
                  <a:schemeClr val="dk1"/>
                </a:solidFill>
                <a:latin typeface="Verdana"/>
                <a:ea typeface="Verdana"/>
                <a:cs typeface="Verdana"/>
                <a:sym typeface="Verdana"/>
              </a:rPr>
            </a:br>
            <a:r>
              <a:rPr b="0" i="0" lang="en-US" sz="800" u="none" cap="none" strike="noStrike">
                <a:solidFill>
                  <a:schemeClr val="dk1"/>
                </a:solidFill>
                <a:latin typeface="Verdana"/>
                <a:ea typeface="Verdana"/>
                <a:cs typeface="Verdana"/>
                <a:sym typeface="Verdana"/>
              </a:rPr>
              <a:t>Learning</a:t>
            </a:r>
            <a:endParaRPr b="0" i="0" sz="1600" u="none" cap="none" strike="noStrike">
              <a:solidFill>
                <a:schemeClr val="dk1"/>
              </a:solidFill>
              <a:latin typeface="Verdana"/>
              <a:ea typeface="Verdana"/>
              <a:cs typeface="Verdana"/>
              <a:sym typeface="Verdana"/>
            </a:endParaRPr>
          </a:p>
        </p:txBody>
      </p:sp>
      <p:sp>
        <p:nvSpPr>
          <p:cNvPr id="959" name="Google Shape;959;p165"/>
          <p:cNvSpPr/>
          <p:nvPr/>
        </p:nvSpPr>
        <p:spPr>
          <a:xfrm>
            <a:off x="5437947" y="3504123"/>
            <a:ext cx="1171936" cy="1010207"/>
          </a:xfrm>
          <a:prstGeom prst="hexagon">
            <a:avLst>
              <a:gd fmla="val 25000" name="adj"/>
              <a:gd fmla="val 115470" name="vf"/>
            </a:avLst>
          </a:prstGeom>
          <a:noFill/>
          <a:ln cap="flat" cmpd="sng" w="38100">
            <a:solidFill>
              <a:srgbClr val="92D05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Verdana"/>
                <a:ea typeface="Verdana"/>
                <a:cs typeface="Verdana"/>
                <a:sym typeface="Verdana"/>
              </a:rPr>
              <a:t>SDA</a:t>
            </a:r>
            <a:endParaRPr b="0" i="0" sz="1600" u="none" cap="none" strike="noStrike">
              <a:solidFill>
                <a:schemeClr val="dk1"/>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1"/>
                </a:solidFill>
                <a:latin typeface="Verdana"/>
                <a:ea typeface="Verdana"/>
                <a:cs typeface="Verdana"/>
                <a:sym typeface="Verdana"/>
              </a:rPr>
              <a:t>Shared Data Assets</a:t>
            </a:r>
            <a:endParaRPr b="0" i="0" sz="1467" u="none" cap="none" strike="noStrike">
              <a:solidFill>
                <a:schemeClr val="dk1"/>
              </a:solidFill>
              <a:latin typeface="Verdana"/>
              <a:ea typeface="Verdana"/>
              <a:cs typeface="Verdana"/>
              <a:sym typeface="Verdana"/>
            </a:endParaRPr>
          </a:p>
        </p:txBody>
      </p:sp>
      <p:sp>
        <p:nvSpPr>
          <p:cNvPr id="960" name="Google Shape;960;p165"/>
          <p:cNvSpPr/>
          <p:nvPr/>
        </p:nvSpPr>
        <p:spPr>
          <a:xfrm>
            <a:off x="4366424" y="2907583"/>
            <a:ext cx="1171936" cy="1010207"/>
          </a:xfrm>
          <a:prstGeom prst="hexagon">
            <a:avLst>
              <a:gd fmla="val 25000" name="adj"/>
              <a:gd fmla="val 115470" name="vf"/>
            </a:avLst>
          </a:prstGeom>
          <a:noFill/>
          <a:ln cap="flat" cmpd="sng" w="38100">
            <a:solidFill>
              <a:srgbClr val="92D05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Verdana"/>
                <a:ea typeface="Verdana"/>
                <a:cs typeface="Verdana"/>
                <a:sym typeface="Verdana"/>
              </a:rPr>
              <a:t>DV</a:t>
            </a:r>
            <a:endParaRPr b="0" i="0" sz="1867" u="none" cap="none" strike="noStrike">
              <a:solidFill>
                <a:schemeClr val="dk1"/>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Verdana"/>
                <a:ea typeface="Verdana"/>
                <a:cs typeface="Verdana"/>
                <a:sym typeface="Verdana"/>
              </a:rPr>
              <a:t>Data</a:t>
            </a:r>
            <a:endParaRPr b="0" i="0" sz="1867" u="none" cap="none" strike="noStrike">
              <a:solidFill>
                <a:schemeClr val="dk1"/>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Verdana"/>
                <a:ea typeface="Verdana"/>
                <a:cs typeface="Verdana"/>
                <a:sym typeface="Verdana"/>
              </a:rPr>
              <a:t>Virtualization</a:t>
            </a:r>
            <a:endParaRPr b="0" i="0" sz="1867" u="none" cap="none" strike="noStrike">
              <a:solidFill>
                <a:schemeClr val="dk1"/>
              </a:solidFill>
              <a:latin typeface="Verdana"/>
              <a:ea typeface="Verdana"/>
              <a:cs typeface="Verdana"/>
              <a:sym typeface="Verdana"/>
            </a:endParaRPr>
          </a:p>
        </p:txBody>
      </p:sp>
      <p:sp>
        <p:nvSpPr>
          <p:cNvPr id="961" name="Google Shape;961;p165"/>
          <p:cNvSpPr/>
          <p:nvPr/>
        </p:nvSpPr>
        <p:spPr>
          <a:xfrm>
            <a:off x="6509479" y="2907583"/>
            <a:ext cx="1171936" cy="1010207"/>
          </a:xfrm>
          <a:prstGeom prst="hexagon">
            <a:avLst>
              <a:gd fmla="val 25000" name="adj"/>
              <a:gd fmla="val 115470" name="vf"/>
            </a:avLst>
          </a:prstGeom>
          <a:noFill/>
          <a:ln cap="flat" cmpd="sng" w="38100">
            <a:solidFill>
              <a:srgbClr val="92D05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Verdana"/>
                <a:ea typeface="Verdana"/>
                <a:cs typeface="Verdana"/>
                <a:sym typeface="Verdana"/>
              </a:rPr>
              <a:t>CD</a:t>
            </a:r>
            <a:endParaRPr b="0" i="0" sz="1867" u="none" cap="none" strike="noStrike">
              <a:solidFill>
                <a:schemeClr val="dk1"/>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1"/>
                </a:solidFill>
                <a:latin typeface="Verdana"/>
                <a:ea typeface="Verdana"/>
                <a:cs typeface="Verdana"/>
                <a:sym typeface="Verdana"/>
              </a:rPr>
              <a:t>ComputeDB</a:t>
            </a:r>
            <a:endParaRPr b="0" i="0" sz="800" u="none" cap="none" strike="noStrike">
              <a:solidFill>
                <a:schemeClr val="dk1"/>
              </a:solidFill>
              <a:latin typeface="Verdana"/>
              <a:ea typeface="Verdana"/>
              <a:cs typeface="Verdana"/>
              <a:sym typeface="Verdana"/>
            </a:endParaRPr>
          </a:p>
        </p:txBody>
      </p:sp>
      <p:sp>
        <p:nvSpPr>
          <p:cNvPr id="962" name="Google Shape;962;p165"/>
          <p:cNvSpPr/>
          <p:nvPr/>
        </p:nvSpPr>
        <p:spPr>
          <a:xfrm>
            <a:off x="7581000" y="3504123"/>
            <a:ext cx="1171936" cy="1010207"/>
          </a:xfrm>
          <a:prstGeom prst="hexagon">
            <a:avLst>
              <a:gd fmla="val 25000" name="adj"/>
              <a:gd fmla="val 115470" name="vf"/>
            </a:avLst>
          </a:prstGeom>
          <a:noFill/>
          <a:ln cap="flat" cmpd="sng" w="38100">
            <a:solidFill>
              <a:srgbClr val="92D05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Verdana"/>
                <a:ea typeface="Verdana"/>
                <a:cs typeface="Verdana"/>
                <a:sym typeface="Verdana"/>
              </a:rPr>
              <a:t>Gr</a:t>
            </a:r>
            <a:endParaRPr b="0" i="0" sz="1467" u="none" cap="none" strike="noStrike">
              <a:solidFill>
                <a:schemeClr val="dk1"/>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1"/>
                </a:solidFill>
                <a:latin typeface="Verdana"/>
                <a:ea typeface="Verdana"/>
                <a:cs typeface="Verdana"/>
                <a:sym typeface="Verdana"/>
              </a:rPr>
              <a:t>Graph DB</a:t>
            </a:r>
            <a:endParaRPr b="0" i="0" sz="800" u="none" cap="none" strike="noStrike">
              <a:solidFill>
                <a:schemeClr val="dk1"/>
              </a:solidFill>
              <a:latin typeface="Verdana"/>
              <a:ea typeface="Verdana"/>
              <a:cs typeface="Verdana"/>
              <a:sym typeface="Verdana"/>
            </a:endParaRPr>
          </a:p>
        </p:txBody>
      </p:sp>
      <p:sp>
        <p:nvSpPr>
          <p:cNvPr id="963" name="Google Shape;963;p165"/>
          <p:cNvSpPr/>
          <p:nvPr/>
        </p:nvSpPr>
        <p:spPr>
          <a:xfrm>
            <a:off x="5437949" y="4697206"/>
            <a:ext cx="1171936" cy="1010205"/>
          </a:xfrm>
          <a:prstGeom prst="hexagon">
            <a:avLst>
              <a:gd fmla="val 25000" name="adj"/>
              <a:gd fmla="val 115470" name="vf"/>
            </a:avLst>
          </a:prstGeom>
          <a:noFill/>
          <a:ln cap="flat" cmpd="sng" w="38100">
            <a:solidFill>
              <a:schemeClr val="accent1"/>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Verdana"/>
                <a:ea typeface="Verdana"/>
                <a:cs typeface="Verdana"/>
                <a:sym typeface="Verdana"/>
              </a:rPr>
              <a:t>MSg</a:t>
            </a:r>
            <a:endParaRPr b="0" i="0" sz="1600" u="none" cap="none" strike="noStrike">
              <a:solidFill>
                <a:schemeClr val="dk1"/>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1"/>
                </a:solidFill>
                <a:latin typeface="Verdana"/>
                <a:ea typeface="Verdana"/>
                <a:cs typeface="Verdana"/>
                <a:sym typeface="Verdana"/>
              </a:rPr>
              <a:t>Messaging</a:t>
            </a:r>
            <a:endParaRPr b="0" i="0" sz="1600" u="none" cap="none" strike="noStrike">
              <a:solidFill>
                <a:schemeClr val="dk1"/>
              </a:solidFill>
              <a:latin typeface="Verdana"/>
              <a:ea typeface="Verdana"/>
              <a:cs typeface="Verdana"/>
              <a:sym typeface="Verdana"/>
            </a:endParaRPr>
          </a:p>
        </p:txBody>
      </p:sp>
      <p:sp>
        <p:nvSpPr>
          <p:cNvPr id="964" name="Google Shape;964;p165"/>
          <p:cNvSpPr/>
          <p:nvPr/>
        </p:nvSpPr>
        <p:spPr>
          <a:xfrm>
            <a:off x="4366423" y="4100663"/>
            <a:ext cx="1171936" cy="1010205"/>
          </a:xfrm>
          <a:prstGeom prst="hexagon">
            <a:avLst>
              <a:gd fmla="val 25000" name="adj"/>
              <a:gd fmla="val 115470" name="vf"/>
            </a:avLst>
          </a:prstGeom>
          <a:noFill/>
          <a:ln cap="flat" cmpd="sng" w="38100">
            <a:solidFill>
              <a:schemeClr val="accent1"/>
            </a:solidFill>
            <a:prstDash val="solid"/>
            <a:miter lim="800000"/>
            <a:headEnd len="sm" w="sm" type="none"/>
            <a:tailEnd len="sm" w="sm" type="none"/>
          </a:ln>
        </p:spPr>
        <p:txBody>
          <a:bodyPr anchorCtr="0" anchor="ctr" bIns="45700" lIns="18250" spcFirstLastPara="1" rIns="1825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Verdana"/>
                <a:ea typeface="Verdana"/>
                <a:cs typeface="Verdana"/>
                <a:sym typeface="Verdana"/>
              </a:rPr>
              <a:t>Edg</a:t>
            </a:r>
            <a:endParaRPr b="0" i="0" sz="1600" u="none" cap="none" strike="noStrike">
              <a:solidFill>
                <a:schemeClr val="dk1"/>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1"/>
                </a:solidFill>
                <a:latin typeface="Verdana"/>
                <a:ea typeface="Verdana"/>
                <a:cs typeface="Verdana"/>
                <a:sym typeface="Verdana"/>
              </a:rPr>
              <a:t>Edge Apps</a:t>
            </a:r>
            <a:endParaRPr b="0" i="0" sz="1867" u="none" cap="none" strike="noStrike">
              <a:solidFill>
                <a:schemeClr val="dk1"/>
              </a:solidFill>
              <a:latin typeface="Verdana"/>
              <a:ea typeface="Verdana"/>
              <a:cs typeface="Verdana"/>
              <a:sym typeface="Verdana"/>
            </a:endParaRPr>
          </a:p>
        </p:txBody>
      </p:sp>
      <p:sp>
        <p:nvSpPr>
          <p:cNvPr id="965" name="Google Shape;965;p165"/>
          <p:cNvSpPr/>
          <p:nvPr/>
        </p:nvSpPr>
        <p:spPr>
          <a:xfrm>
            <a:off x="3294895" y="3504123"/>
            <a:ext cx="1171936" cy="1010205"/>
          </a:xfrm>
          <a:prstGeom prst="hexagon">
            <a:avLst>
              <a:gd fmla="val 25000" name="adj"/>
              <a:gd fmla="val 115470" name="vf"/>
            </a:avLst>
          </a:prstGeom>
          <a:noFill/>
          <a:ln cap="flat" cmpd="sng" w="38100">
            <a:solidFill>
              <a:schemeClr val="accent1"/>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Verdana"/>
                <a:ea typeface="Verdana"/>
                <a:cs typeface="Verdana"/>
                <a:sym typeface="Verdana"/>
              </a:rPr>
              <a:t>LCa</a:t>
            </a:r>
            <a:endParaRPr b="0" i="0" sz="1600" u="none" cap="none" strike="noStrike">
              <a:solidFill>
                <a:schemeClr val="dk1"/>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1"/>
                </a:solidFill>
                <a:latin typeface="Verdana"/>
                <a:ea typeface="Verdana"/>
                <a:cs typeface="Verdana"/>
                <a:sym typeface="Verdana"/>
              </a:rPr>
              <a:t>Low Code Apps</a:t>
            </a:r>
            <a:endParaRPr b="0" i="0" sz="1867" u="none" cap="none" strike="noStrike">
              <a:solidFill>
                <a:schemeClr val="dk1"/>
              </a:solidFill>
              <a:latin typeface="Verdana"/>
              <a:ea typeface="Verdana"/>
              <a:cs typeface="Verdana"/>
              <a:sym typeface="Verdana"/>
            </a:endParaRPr>
          </a:p>
        </p:txBody>
      </p:sp>
      <p:sp>
        <p:nvSpPr>
          <p:cNvPr id="966" name="Google Shape;966;p165"/>
          <p:cNvSpPr/>
          <p:nvPr/>
        </p:nvSpPr>
        <p:spPr>
          <a:xfrm>
            <a:off x="2223369" y="4100664"/>
            <a:ext cx="1171936" cy="1010205"/>
          </a:xfrm>
          <a:prstGeom prst="hexagon">
            <a:avLst>
              <a:gd fmla="val 25000" name="adj"/>
              <a:gd fmla="val 115470" name="vf"/>
            </a:avLst>
          </a:prstGeom>
          <a:noFill/>
          <a:ln cap="flat" cmpd="sng" w="38100">
            <a:solidFill>
              <a:schemeClr val="accent1"/>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Verdana"/>
                <a:ea typeface="Verdana"/>
                <a:cs typeface="Verdana"/>
                <a:sym typeface="Verdana"/>
              </a:rPr>
              <a:t>BPM</a:t>
            </a:r>
            <a:endParaRPr b="0" i="0" sz="1600" u="none" cap="none" strike="noStrike">
              <a:solidFill>
                <a:schemeClr val="dk1"/>
              </a:solidFill>
              <a:latin typeface="Verdana"/>
              <a:ea typeface="Verdana"/>
              <a:cs typeface="Verdana"/>
              <a:sym typeface="Verdana"/>
            </a:endParaRPr>
          </a:p>
          <a:p>
            <a:pPr indent="0" lvl="0" marL="0" marR="0" rtl="0" algn="ctr">
              <a:lnSpc>
                <a:spcPct val="100000"/>
              </a:lnSpc>
              <a:spcBef>
                <a:spcPts val="267"/>
              </a:spcBef>
              <a:spcAft>
                <a:spcPts val="0"/>
              </a:spcAft>
              <a:buClr>
                <a:srgbClr val="000000"/>
              </a:buClr>
              <a:buSzPts val="800"/>
              <a:buFont typeface="Arial"/>
              <a:buNone/>
            </a:pPr>
            <a:r>
              <a:rPr b="0" i="0" lang="en-US" sz="800" u="none" cap="none" strike="noStrike">
                <a:solidFill>
                  <a:schemeClr val="dk1"/>
                </a:solidFill>
                <a:latin typeface="Verdana"/>
                <a:ea typeface="Verdana"/>
                <a:cs typeface="Verdana"/>
                <a:sym typeface="Verdana"/>
              </a:rPr>
              <a:t>Business</a:t>
            </a:r>
            <a:br>
              <a:rPr b="0" i="0" lang="en-US" sz="800" u="none" cap="none" strike="noStrike">
                <a:solidFill>
                  <a:schemeClr val="dk1"/>
                </a:solidFill>
                <a:latin typeface="Verdana"/>
                <a:ea typeface="Verdana"/>
                <a:cs typeface="Verdana"/>
                <a:sym typeface="Verdana"/>
              </a:rPr>
            </a:br>
            <a:r>
              <a:rPr b="0" i="0" lang="en-US" sz="800" u="none" cap="none" strike="noStrike">
                <a:solidFill>
                  <a:schemeClr val="dk1"/>
                </a:solidFill>
                <a:latin typeface="Verdana"/>
                <a:ea typeface="Verdana"/>
                <a:cs typeface="Verdana"/>
                <a:sym typeface="Verdana"/>
              </a:rPr>
              <a:t>Processes</a:t>
            </a:r>
            <a:endParaRPr b="0" i="0" sz="1600" u="none" cap="none" strike="noStrike">
              <a:solidFill>
                <a:schemeClr val="dk1"/>
              </a:solidFill>
              <a:latin typeface="Verdana"/>
              <a:ea typeface="Verdana"/>
              <a:cs typeface="Verdana"/>
              <a:sym typeface="Verdana"/>
            </a:endParaRPr>
          </a:p>
        </p:txBody>
      </p:sp>
      <p:sp>
        <p:nvSpPr>
          <p:cNvPr id="967" name="Google Shape;967;p165"/>
          <p:cNvSpPr/>
          <p:nvPr/>
        </p:nvSpPr>
        <p:spPr>
          <a:xfrm>
            <a:off x="3298263" y="2316845"/>
            <a:ext cx="1165200" cy="1004400"/>
          </a:xfrm>
          <a:prstGeom prst="hexagon">
            <a:avLst>
              <a:gd fmla="val 25000" name="adj"/>
              <a:gd fmla="val 115470" name="vf"/>
            </a:avLst>
          </a:prstGeom>
          <a:noFill/>
          <a:ln cap="flat" cmpd="sng" w="57150">
            <a:solidFill>
              <a:srgbClr val="FF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333333"/>
              </a:solidFill>
              <a:latin typeface="Verdana"/>
              <a:ea typeface="Verdana"/>
              <a:cs typeface="Verdana"/>
              <a:sym typeface="Verdana"/>
            </a:endParaRPr>
          </a:p>
        </p:txBody>
      </p:sp>
      <p:sp>
        <p:nvSpPr>
          <p:cNvPr id="968" name="Google Shape;968;p165"/>
          <p:cNvSpPr/>
          <p:nvPr/>
        </p:nvSpPr>
        <p:spPr>
          <a:xfrm>
            <a:off x="7581000" y="2295792"/>
            <a:ext cx="1165200" cy="1004400"/>
          </a:xfrm>
          <a:prstGeom prst="hexagon">
            <a:avLst>
              <a:gd fmla="val 25000" name="adj"/>
              <a:gd fmla="val 115470" name="vf"/>
            </a:avLst>
          </a:prstGeom>
          <a:noFill/>
          <a:ln cap="flat" cmpd="sng" w="57150">
            <a:solidFill>
              <a:srgbClr val="FF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333333"/>
              </a:solidFill>
              <a:latin typeface="Verdana"/>
              <a:ea typeface="Verdana"/>
              <a:cs typeface="Verdana"/>
              <a:sym typeface="Verdana"/>
            </a:endParaRPr>
          </a:p>
        </p:txBody>
      </p:sp>
      <p:sp>
        <p:nvSpPr>
          <p:cNvPr id="969" name="Google Shape;969;p165"/>
          <p:cNvSpPr/>
          <p:nvPr/>
        </p:nvSpPr>
        <p:spPr>
          <a:xfrm>
            <a:off x="7587736" y="4683573"/>
            <a:ext cx="1165200" cy="1004400"/>
          </a:xfrm>
          <a:prstGeom prst="hexagon">
            <a:avLst>
              <a:gd fmla="val 25000" name="adj"/>
              <a:gd fmla="val 115470" name="vf"/>
            </a:avLst>
          </a:prstGeom>
          <a:noFill/>
          <a:ln cap="flat" cmpd="sng" w="57150">
            <a:solidFill>
              <a:srgbClr val="FF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333333"/>
              </a:solidFill>
              <a:latin typeface="Verdana"/>
              <a:ea typeface="Verdana"/>
              <a:cs typeface="Verdana"/>
              <a:sym typeface="Verdana"/>
            </a:endParaRPr>
          </a:p>
        </p:txBody>
      </p:sp>
      <p:sp>
        <p:nvSpPr>
          <p:cNvPr id="970" name="Google Shape;970;p165"/>
          <p:cNvSpPr/>
          <p:nvPr/>
        </p:nvSpPr>
        <p:spPr>
          <a:xfrm>
            <a:off x="8639311" y="2897147"/>
            <a:ext cx="1165200" cy="1004400"/>
          </a:xfrm>
          <a:prstGeom prst="hexagon">
            <a:avLst>
              <a:gd fmla="val 25000" name="adj"/>
              <a:gd fmla="val 115470" name="vf"/>
            </a:avLst>
          </a:prstGeom>
          <a:noFill/>
          <a:ln cap="flat" cmpd="sng" w="57150">
            <a:solidFill>
              <a:srgbClr val="FF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333333"/>
              </a:solidFill>
              <a:latin typeface="Verdana"/>
              <a:ea typeface="Verdana"/>
              <a:cs typeface="Verdana"/>
              <a:sym typeface="Verdana"/>
            </a:endParaRPr>
          </a:p>
        </p:txBody>
      </p:sp>
      <p:sp>
        <p:nvSpPr>
          <p:cNvPr id="971" name="Google Shape;971;p165"/>
          <p:cNvSpPr/>
          <p:nvPr/>
        </p:nvSpPr>
        <p:spPr>
          <a:xfrm>
            <a:off x="6509473" y="4087032"/>
            <a:ext cx="1165200" cy="1004400"/>
          </a:xfrm>
          <a:prstGeom prst="hexagon">
            <a:avLst>
              <a:gd fmla="val 25000" name="adj"/>
              <a:gd fmla="val 115470" name="vf"/>
            </a:avLst>
          </a:prstGeom>
          <a:noFill/>
          <a:ln cap="flat" cmpd="sng" w="57150">
            <a:solidFill>
              <a:srgbClr val="FF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333333"/>
              </a:solidFill>
              <a:latin typeface="Verdana"/>
              <a:ea typeface="Verdana"/>
              <a:cs typeface="Verdana"/>
              <a:sym typeface="Verdana"/>
            </a:endParaRPr>
          </a:p>
        </p:txBody>
      </p:sp>
      <p:sp>
        <p:nvSpPr>
          <p:cNvPr id="972" name="Google Shape;972;p165"/>
          <p:cNvSpPr/>
          <p:nvPr/>
        </p:nvSpPr>
        <p:spPr>
          <a:xfrm>
            <a:off x="5429908" y="3493033"/>
            <a:ext cx="1165200" cy="1004400"/>
          </a:xfrm>
          <a:prstGeom prst="hexagon">
            <a:avLst>
              <a:gd fmla="val 25000" name="adj"/>
              <a:gd fmla="val 115470" name="vf"/>
            </a:avLst>
          </a:prstGeom>
          <a:noFill/>
          <a:ln cap="flat" cmpd="sng" w="57150">
            <a:solidFill>
              <a:srgbClr val="FF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333333"/>
              </a:solidFill>
              <a:latin typeface="Verdana"/>
              <a:ea typeface="Verdana"/>
              <a:cs typeface="Verdana"/>
              <a:sym typeface="Verdana"/>
            </a:endParaRPr>
          </a:p>
        </p:txBody>
      </p:sp>
      <p:sp>
        <p:nvSpPr>
          <p:cNvPr id="973" name="Google Shape;973;p165"/>
          <p:cNvSpPr/>
          <p:nvPr/>
        </p:nvSpPr>
        <p:spPr>
          <a:xfrm>
            <a:off x="8649932" y="4096751"/>
            <a:ext cx="1165200" cy="1004400"/>
          </a:xfrm>
          <a:prstGeom prst="hexagon">
            <a:avLst>
              <a:gd fmla="val 25000" name="adj"/>
              <a:gd fmla="val 115470" name="vf"/>
            </a:avLst>
          </a:prstGeom>
          <a:noFill/>
          <a:ln cap="flat" cmpd="sng" w="57150">
            <a:solidFill>
              <a:srgbClr val="FF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333333"/>
              </a:solidFill>
              <a:latin typeface="Verdana"/>
              <a:ea typeface="Verdana"/>
              <a:cs typeface="Verdana"/>
              <a:sym typeface="Verdana"/>
            </a:endParaRPr>
          </a:p>
        </p:txBody>
      </p:sp>
      <p:sp>
        <p:nvSpPr>
          <p:cNvPr id="974" name="Google Shape;974;p165"/>
          <p:cNvSpPr/>
          <p:nvPr/>
        </p:nvSpPr>
        <p:spPr>
          <a:xfrm>
            <a:off x="5437945" y="4700108"/>
            <a:ext cx="1165200" cy="1004400"/>
          </a:xfrm>
          <a:prstGeom prst="hexagon">
            <a:avLst>
              <a:gd fmla="val 25000" name="adj"/>
              <a:gd fmla="val 115470" name="vf"/>
            </a:avLst>
          </a:prstGeom>
          <a:noFill/>
          <a:ln cap="flat" cmpd="sng" w="57150">
            <a:solidFill>
              <a:srgbClr val="FF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333333"/>
              </a:solidFill>
              <a:latin typeface="Verdana"/>
              <a:ea typeface="Verdana"/>
              <a:cs typeface="Verdana"/>
              <a:sym typeface="Verdana"/>
            </a:endParaRPr>
          </a:p>
        </p:txBody>
      </p:sp>
      <p:sp>
        <p:nvSpPr>
          <p:cNvPr id="975" name="Google Shape;975;p165"/>
          <p:cNvSpPr/>
          <p:nvPr/>
        </p:nvSpPr>
        <p:spPr>
          <a:xfrm>
            <a:off x="4376405" y="2902297"/>
            <a:ext cx="1165200" cy="1004400"/>
          </a:xfrm>
          <a:prstGeom prst="hexagon">
            <a:avLst>
              <a:gd fmla="val 25000" name="adj"/>
              <a:gd fmla="val 115470" name="vf"/>
            </a:avLst>
          </a:prstGeom>
          <a:noFill/>
          <a:ln cap="flat" cmpd="sng" w="57150">
            <a:solidFill>
              <a:srgbClr val="FF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333333"/>
              </a:solidFill>
              <a:latin typeface="Verdana"/>
              <a:ea typeface="Verdana"/>
              <a:cs typeface="Verdana"/>
              <a:sym typeface="Verdana"/>
            </a:endParaRPr>
          </a:p>
        </p:txBody>
      </p:sp>
      <p:cxnSp>
        <p:nvCxnSpPr>
          <p:cNvPr id="976" name="Google Shape;976;p165"/>
          <p:cNvCxnSpPr/>
          <p:nvPr/>
        </p:nvCxnSpPr>
        <p:spPr>
          <a:xfrm flipH="1" rot="10800000">
            <a:off x="8495101" y="1943984"/>
            <a:ext cx="251100" cy="373165"/>
          </a:xfrm>
          <a:prstGeom prst="straightConnector1">
            <a:avLst/>
          </a:prstGeom>
          <a:noFill/>
          <a:ln cap="flat" cmpd="sng" w="57150">
            <a:solidFill>
              <a:srgbClr val="FF0000"/>
            </a:solidFill>
            <a:prstDash val="solid"/>
            <a:miter lim="800000"/>
            <a:headEnd len="sm" w="sm" type="none"/>
            <a:tailEnd len="med" w="med" type="oval"/>
          </a:ln>
        </p:spPr>
      </p:cxnSp>
      <p:cxnSp>
        <p:nvCxnSpPr>
          <p:cNvPr id="977" name="Google Shape;977;p165"/>
          <p:cNvCxnSpPr/>
          <p:nvPr/>
        </p:nvCxnSpPr>
        <p:spPr>
          <a:xfrm flipH="1" rot="10800000">
            <a:off x="9573366" y="2523980"/>
            <a:ext cx="251100" cy="373165"/>
          </a:xfrm>
          <a:prstGeom prst="straightConnector1">
            <a:avLst/>
          </a:prstGeom>
          <a:noFill/>
          <a:ln cap="flat" cmpd="sng" w="57150">
            <a:solidFill>
              <a:srgbClr val="FF0000"/>
            </a:solidFill>
            <a:prstDash val="solid"/>
            <a:miter lim="800000"/>
            <a:headEnd len="sm" w="sm" type="none"/>
            <a:tailEnd len="med" w="med" type="oval"/>
          </a:ln>
        </p:spPr>
      </p:cxnSp>
      <p:cxnSp>
        <p:nvCxnSpPr>
          <p:cNvPr id="978" name="Google Shape;978;p165"/>
          <p:cNvCxnSpPr/>
          <p:nvPr/>
        </p:nvCxnSpPr>
        <p:spPr>
          <a:xfrm>
            <a:off x="9564033" y="5117949"/>
            <a:ext cx="186967" cy="325921"/>
          </a:xfrm>
          <a:prstGeom prst="straightConnector1">
            <a:avLst/>
          </a:prstGeom>
          <a:noFill/>
          <a:ln cap="flat" cmpd="sng" w="57150">
            <a:solidFill>
              <a:srgbClr val="FF0000"/>
            </a:solidFill>
            <a:prstDash val="solid"/>
            <a:miter lim="800000"/>
            <a:headEnd len="sm" w="sm" type="none"/>
            <a:tailEnd len="med" w="med" type="oval"/>
          </a:ln>
        </p:spPr>
      </p:cxnSp>
      <p:cxnSp>
        <p:nvCxnSpPr>
          <p:cNvPr id="979" name="Google Shape;979;p165"/>
          <p:cNvCxnSpPr/>
          <p:nvPr/>
        </p:nvCxnSpPr>
        <p:spPr>
          <a:xfrm>
            <a:off x="8163600" y="5704509"/>
            <a:ext cx="6736" cy="348609"/>
          </a:xfrm>
          <a:prstGeom prst="straightConnector1">
            <a:avLst/>
          </a:prstGeom>
          <a:noFill/>
          <a:ln cap="flat" cmpd="sng" w="57150">
            <a:solidFill>
              <a:srgbClr val="FF0000"/>
            </a:solidFill>
            <a:prstDash val="solid"/>
            <a:miter lim="800000"/>
            <a:headEnd len="sm" w="sm" type="none"/>
            <a:tailEnd len="med" w="med" type="oval"/>
          </a:ln>
        </p:spPr>
      </p:cxnSp>
      <p:cxnSp>
        <p:nvCxnSpPr>
          <p:cNvPr id="980" name="Google Shape;980;p165"/>
          <p:cNvCxnSpPr/>
          <p:nvPr/>
        </p:nvCxnSpPr>
        <p:spPr>
          <a:xfrm>
            <a:off x="7092072" y="5110868"/>
            <a:ext cx="0" cy="543229"/>
          </a:xfrm>
          <a:prstGeom prst="straightConnector1">
            <a:avLst/>
          </a:prstGeom>
          <a:noFill/>
          <a:ln cap="flat" cmpd="sng" w="57150">
            <a:solidFill>
              <a:srgbClr val="FF0000"/>
            </a:solidFill>
            <a:prstDash val="solid"/>
            <a:miter lim="800000"/>
            <a:headEnd len="sm" w="sm" type="none"/>
            <a:tailEnd len="med" w="med" type="oval"/>
          </a:ln>
        </p:spPr>
      </p:cxnSp>
      <p:cxnSp>
        <p:nvCxnSpPr>
          <p:cNvPr id="981" name="Google Shape;981;p165"/>
          <p:cNvCxnSpPr>
            <a:stCxn id="974" idx="2"/>
          </p:cNvCxnSpPr>
          <p:nvPr/>
        </p:nvCxnSpPr>
        <p:spPr>
          <a:xfrm flipH="1">
            <a:off x="5538145" y="5704508"/>
            <a:ext cx="150900" cy="297300"/>
          </a:xfrm>
          <a:prstGeom prst="straightConnector1">
            <a:avLst/>
          </a:prstGeom>
          <a:noFill/>
          <a:ln cap="flat" cmpd="sng" w="57150">
            <a:solidFill>
              <a:srgbClr val="FF0000"/>
            </a:solidFill>
            <a:prstDash val="solid"/>
            <a:miter lim="800000"/>
            <a:headEnd len="sm" w="sm" type="none"/>
            <a:tailEnd len="med" w="med" type="oval"/>
          </a:ln>
        </p:spPr>
      </p:cxnSp>
      <p:cxnSp>
        <p:nvCxnSpPr>
          <p:cNvPr id="982" name="Google Shape;982;p165"/>
          <p:cNvCxnSpPr/>
          <p:nvPr/>
        </p:nvCxnSpPr>
        <p:spPr>
          <a:xfrm rot="10800000">
            <a:off x="4977439" y="2032934"/>
            <a:ext cx="716092" cy="1493767"/>
          </a:xfrm>
          <a:prstGeom prst="straightConnector1">
            <a:avLst/>
          </a:prstGeom>
          <a:noFill/>
          <a:ln cap="flat" cmpd="sng" w="57150">
            <a:solidFill>
              <a:srgbClr val="FF0000"/>
            </a:solidFill>
            <a:prstDash val="solid"/>
            <a:miter lim="800000"/>
            <a:headEnd len="sm" w="sm" type="none"/>
            <a:tailEnd len="med" w="med" type="oval"/>
          </a:ln>
        </p:spPr>
      </p:cxnSp>
      <p:cxnSp>
        <p:nvCxnSpPr>
          <p:cNvPr id="983" name="Google Shape;983;p165"/>
          <p:cNvCxnSpPr/>
          <p:nvPr/>
        </p:nvCxnSpPr>
        <p:spPr>
          <a:xfrm rot="10800000">
            <a:off x="4073274" y="1800272"/>
            <a:ext cx="551037" cy="1096491"/>
          </a:xfrm>
          <a:prstGeom prst="straightConnector1">
            <a:avLst/>
          </a:prstGeom>
          <a:noFill/>
          <a:ln cap="flat" cmpd="sng" w="57150">
            <a:solidFill>
              <a:srgbClr val="FF0000"/>
            </a:solidFill>
            <a:prstDash val="solid"/>
            <a:miter lim="800000"/>
            <a:headEnd len="sm" w="sm" type="none"/>
            <a:tailEnd len="med" w="med" type="oval"/>
          </a:ln>
        </p:spPr>
      </p:cxnSp>
      <p:cxnSp>
        <p:nvCxnSpPr>
          <p:cNvPr id="984" name="Google Shape;984;p165"/>
          <p:cNvCxnSpPr/>
          <p:nvPr/>
        </p:nvCxnSpPr>
        <p:spPr>
          <a:xfrm rot="10800000">
            <a:off x="2891360" y="1382301"/>
            <a:ext cx="659960" cy="978241"/>
          </a:xfrm>
          <a:prstGeom prst="straightConnector1">
            <a:avLst/>
          </a:prstGeom>
          <a:noFill/>
          <a:ln cap="flat" cmpd="sng" w="57150">
            <a:solidFill>
              <a:srgbClr val="FF0000"/>
            </a:solidFill>
            <a:prstDash val="solid"/>
            <a:miter lim="800000"/>
            <a:headEnd len="sm" w="sm" type="none"/>
            <a:tailEnd len="med" w="med" type="oval"/>
          </a:ln>
        </p:spPr>
      </p:cxnSp>
      <p:sp>
        <p:nvSpPr>
          <p:cNvPr id="985" name="Google Shape;985;p165"/>
          <p:cNvSpPr txBox="1"/>
          <p:nvPr/>
        </p:nvSpPr>
        <p:spPr>
          <a:xfrm>
            <a:off x="8520407" y="1626592"/>
            <a:ext cx="1105600" cy="30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67"/>
              <a:buFont typeface="Arial"/>
              <a:buNone/>
            </a:pPr>
            <a:r>
              <a:rPr b="0" i="0" lang="en-US" sz="1467" u="none" cap="none" strike="noStrike">
                <a:solidFill>
                  <a:schemeClr val="dk1"/>
                </a:solidFill>
                <a:latin typeface="Verdana"/>
                <a:ea typeface="Verdana"/>
                <a:cs typeface="Verdana"/>
                <a:sym typeface="Verdana"/>
              </a:rPr>
              <a:t>LEADER</a:t>
            </a:r>
            <a:endParaRPr b="0" i="0" sz="1467" u="none" cap="none" strike="noStrike">
              <a:solidFill>
                <a:schemeClr val="dk1"/>
              </a:solidFill>
              <a:latin typeface="Verdana"/>
              <a:ea typeface="Verdana"/>
              <a:cs typeface="Verdana"/>
              <a:sym typeface="Verdana"/>
            </a:endParaRPr>
          </a:p>
        </p:txBody>
      </p:sp>
      <p:pic>
        <p:nvPicPr>
          <p:cNvPr id="986" name="Google Shape;986;p165"/>
          <p:cNvPicPr preferRelativeResize="0"/>
          <p:nvPr/>
        </p:nvPicPr>
        <p:blipFill rotWithShape="1">
          <a:blip r:embed="rId3">
            <a:alphaModFix/>
          </a:blip>
          <a:srcRect b="0" l="0" r="0" t="0"/>
          <a:stretch/>
        </p:blipFill>
        <p:spPr>
          <a:xfrm>
            <a:off x="8651497" y="1427918"/>
            <a:ext cx="830184" cy="213812"/>
          </a:xfrm>
          <a:prstGeom prst="rect">
            <a:avLst/>
          </a:prstGeom>
          <a:noFill/>
          <a:ln>
            <a:noFill/>
          </a:ln>
        </p:spPr>
      </p:pic>
      <p:sp>
        <p:nvSpPr>
          <p:cNvPr id="987" name="Google Shape;987;p165"/>
          <p:cNvSpPr txBox="1"/>
          <p:nvPr/>
        </p:nvSpPr>
        <p:spPr>
          <a:xfrm>
            <a:off x="4738345" y="6115268"/>
            <a:ext cx="1399200" cy="5844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1467"/>
              <a:buFont typeface="Arial"/>
              <a:buNone/>
            </a:pPr>
            <a:r>
              <a:rPr b="0" i="0" lang="en-US" sz="1467" u="none" cap="none" strike="noStrike">
                <a:solidFill>
                  <a:schemeClr val="dk1"/>
                </a:solidFill>
                <a:latin typeface="Verdana"/>
                <a:ea typeface="Verdana"/>
                <a:cs typeface="Verdana"/>
                <a:sym typeface="Verdana"/>
              </a:rPr>
              <a:t>Marketshare</a:t>
            </a:r>
            <a:endParaRPr b="0" i="0" sz="1467" u="none" cap="none" strike="noStrike">
              <a:solidFill>
                <a:schemeClr val="dk1"/>
              </a:solidFill>
              <a:latin typeface="Verdana"/>
              <a:ea typeface="Verdana"/>
              <a:cs typeface="Verdana"/>
              <a:sym typeface="Verdana"/>
            </a:endParaRPr>
          </a:p>
          <a:p>
            <a:pPr indent="0" lvl="0" marL="0" marR="0" rtl="0" algn="ctr">
              <a:lnSpc>
                <a:spcPct val="115000"/>
              </a:lnSpc>
              <a:spcBef>
                <a:spcPts val="0"/>
              </a:spcBef>
              <a:spcAft>
                <a:spcPts val="0"/>
              </a:spcAft>
              <a:buClr>
                <a:srgbClr val="000000"/>
              </a:buClr>
              <a:buSzPts val="1467"/>
              <a:buFont typeface="Arial"/>
              <a:buNone/>
            </a:pPr>
            <a:r>
              <a:rPr b="0" i="0" lang="en-US" sz="1467" u="none" cap="none" strike="noStrike">
                <a:solidFill>
                  <a:schemeClr val="dk1"/>
                </a:solidFill>
                <a:latin typeface="Verdana"/>
                <a:ea typeface="Verdana"/>
                <a:cs typeface="Verdana"/>
                <a:sym typeface="Verdana"/>
              </a:rPr>
              <a:t>LEADER</a:t>
            </a:r>
            <a:endParaRPr b="0" i="0" sz="1467" u="none" cap="none" strike="noStrike">
              <a:solidFill>
                <a:schemeClr val="dk1"/>
              </a:solidFill>
              <a:latin typeface="Verdana"/>
              <a:ea typeface="Verdana"/>
              <a:cs typeface="Verdana"/>
              <a:sym typeface="Verdana"/>
            </a:endParaRPr>
          </a:p>
        </p:txBody>
      </p:sp>
      <p:pic>
        <p:nvPicPr>
          <p:cNvPr id="988" name="Google Shape;988;p165"/>
          <p:cNvPicPr preferRelativeResize="0"/>
          <p:nvPr/>
        </p:nvPicPr>
        <p:blipFill rotWithShape="1">
          <a:blip r:embed="rId4">
            <a:alphaModFix/>
          </a:blip>
          <a:srcRect b="0" l="0" r="0" t="0"/>
          <a:stretch/>
        </p:blipFill>
        <p:spPr>
          <a:xfrm>
            <a:off x="6687626" y="5828963"/>
            <a:ext cx="776684" cy="206460"/>
          </a:xfrm>
          <a:prstGeom prst="rect">
            <a:avLst/>
          </a:prstGeom>
          <a:noFill/>
          <a:ln>
            <a:noFill/>
          </a:ln>
        </p:spPr>
      </p:pic>
      <p:sp>
        <p:nvSpPr>
          <p:cNvPr id="989" name="Google Shape;989;p165"/>
          <p:cNvSpPr txBox="1"/>
          <p:nvPr/>
        </p:nvSpPr>
        <p:spPr>
          <a:xfrm>
            <a:off x="6518647" y="6190408"/>
            <a:ext cx="1105600" cy="30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67"/>
              <a:buFont typeface="Arial"/>
              <a:buNone/>
            </a:pPr>
            <a:r>
              <a:rPr b="0" i="0" lang="en-US" sz="1467" u="none" cap="none" strike="noStrike">
                <a:solidFill>
                  <a:schemeClr val="dk1"/>
                </a:solidFill>
                <a:latin typeface="Verdana"/>
                <a:ea typeface="Verdana"/>
                <a:cs typeface="Verdana"/>
                <a:sym typeface="Verdana"/>
              </a:rPr>
              <a:t>LEADER</a:t>
            </a:r>
            <a:endParaRPr b="0" i="0" sz="1467" u="none" cap="none" strike="noStrike">
              <a:solidFill>
                <a:schemeClr val="dk1"/>
              </a:solidFill>
              <a:latin typeface="Consolas"/>
              <a:ea typeface="Consolas"/>
              <a:cs typeface="Consolas"/>
              <a:sym typeface="Consolas"/>
            </a:endParaRPr>
          </a:p>
        </p:txBody>
      </p:sp>
      <p:pic>
        <p:nvPicPr>
          <p:cNvPr id="990" name="Google Shape;990;p165"/>
          <p:cNvPicPr preferRelativeResize="0"/>
          <p:nvPr/>
        </p:nvPicPr>
        <p:blipFill rotWithShape="1">
          <a:blip r:embed="rId5">
            <a:alphaModFix/>
          </a:blip>
          <a:srcRect b="0" l="0" r="0" t="0"/>
          <a:stretch/>
        </p:blipFill>
        <p:spPr>
          <a:xfrm>
            <a:off x="6518647" y="6026480"/>
            <a:ext cx="1114640" cy="177576"/>
          </a:xfrm>
          <a:prstGeom prst="rect">
            <a:avLst/>
          </a:prstGeom>
          <a:noFill/>
          <a:ln>
            <a:noFill/>
          </a:ln>
        </p:spPr>
      </p:pic>
      <p:sp>
        <p:nvSpPr>
          <p:cNvPr id="991" name="Google Shape;991;p165"/>
          <p:cNvSpPr txBox="1"/>
          <p:nvPr/>
        </p:nvSpPr>
        <p:spPr>
          <a:xfrm>
            <a:off x="7674672" y="6392068"/>
            <a:ext cx="1105600" cy="30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67"/>
              <a:buFont typeface="Arial"/>
              <a:buNone/>
            </a:pPr>
            <a:r>
              <a:rPr b="0" i="0" lang="en-US" sz="1467" u="none" cap="none" strike="noStrike">
                <a:solidFill>
                  <a:schemeClr val="dk1"/>
                </a:solidFill>
                <a:latin typeface="Verdana"/>
                <a:ea typeface="Verdana"/>
                <a:cs typeface="Verdana"/>
                <a:sym typeface="Verdana"/>
              </a:rPr>
              <a:t>LEADER</a:t>
            </a:r>
            <a:endParaRPr b="0" i="0" sz="1467" u="none" cap="none" strike="noStrike">
              <a:solidFill>
                <a:schemeClr val="dk1"/>
              </a:solidFill>
              <a:latin typeface="Verdana"/>
              <a:ea typeface="Verdana"/>
              <a:cs typeface="Verdana"/>
              <a:sym typeface="Verdana"/>
            </a:endParaRPr>
          </a:p>
        </p:txBody>
      </p:sp>
      <p:pic>
        <p:nvPicPr>
          <p:cNvPr id="992" name="Google Shape;992;p165"/>
          <p:cNvPicPr preferRelativeResize="0"/>
          <p:nvPr/>
        </p:nvPicPr>
        <p:blipFill rotWithShape="1">
          <a:blip r:embed="rId3">
            <a:alphaModFix/>
          </a:blip>
          <a:srcRect b="0" l="0" r="0" t="0"/>
          <a:stretch/>
        </p:blipFill>
        <p:spPr>
          <a:xfrm>
            <a:off x="7805763" y="6193391"/>
            <a:ext cx="830184" cy="213812"/>
          </a:xfrm>
          <a:prstGeom prst="rect">
            <a:avLst/>
          </a:prstGeom>
          <a:noFill/>
          <a:ln>
            <a:noFill/>
          </a:ln>
        </p:spPr>
      </p:pic>
      <p:sp>
        <p:nvSpPr>
          <p:cNvPr id="993" name="Google Shape;993;p165"/>
          <p:cNvSpPr txBox="1"/>
          <p:nvPr/>
        </p:nvSpPr>
        <p:spPr>
          <a:xfrm>
            <a:off x="2228145" y="1001092"/>
            <a:ext cx="1266800" cy="30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67"/>
              <a:buFont typeface="Arial"/>
              <a:buNone/>
            </a:pPr>
            <a:r>
              <a:rPr b="0" i="0" lang="en-US" sz="1467" u="none" cap="none" strike="noStrike">
                <a:solidFill>
                  <a:schemeClr val="dk1"/>
                </a:solidFill>
                <a:latin typeface="Verdana"/>
                <a:ea typeface="Verdana"/>
                <a:cs typeface="Verdana"/>
                <a:sym typeface="Verdana"/>
              </a:rPr>
              <a:t>VISIONARY</a:t>
            </a:r>
            <a:endParaRPr b="0" i="0" sz="1467" u="none" cap="none" strike="noStrike">
              <a:solidFill>
                <a:schemeClr val="dk1"/>
              </a:solidFill>
              <a:latin typeface="Verdana"/>
              <a:ea typeface="Verdana"/>
              <a:cs typeface="Verdana"/>
              <a:sym typeface="Verdana"/>
            </a:endParaRPr>
          </a:p>
        </p:txBody>
      </p:sp>
      <p:pic>
        <p:nvPicPr>
          <p:cNvPr id="994" name="Google Shape;994;p165"/>
          <p:cNvPicPr preferRelativeResize="0"/>
          <p:nvPr/>
        </p:nvPicPr>
        <p:blipFill rotWithShape="1">
          <a:blip r:embed="rId3">
            <a:alphaModFix/>
          </a:blip>
          <a:srcRect b="0" l="0" r="0" t="0"/>
          <a:stretch/>
        </p:blipFill>
        <p:spPr>
          <a:xfrm>
            <a:off x="2435448" y="802415"/>
            <a:ext cx="830184" cy="213812"/>
          </a:xfrm>
          <a:prstGeom prst="rect">
            <a:avLst/>
          </a:prstGeom>
          <a:noFill/>
          <a:ln>
            <a:noFill/>
          </a:ln>
        </p:spPr>
      </p:pic>
      <p:cxnSp>
        <p:nvCxnSpPr>
          <p:cNvPr id="995" name="Google Shape;995;p165"/>
          <p:cNvCxnSpPr/>
          <p:nvPr/>
        </p:nvCxnSpPr>
        <p:spPr>
          <a:xfrm rot="10800000">
            <a:off x="2524883" y="2205959"/>
            <a:ext cx="918837" cy="378872"/>
          </a:xfrm>
          <a:prstGeom prst="straightConnector1">
            <a:avLst/>
          </a:prstGeom>
          <a:noFill/>
          <a:ln cap="flat" cmpd="sng" w="57150">
            <a:solidFill>
              <a:srgbClr val="FF0000"/>
            </a:solidFill>
            <a:prstDash val="solid"/>
            <a:miter lim="800000"/>
            <a:headEnd len="sm" w="sm" type="none"/>
            <a:tailEnd len="med" w="med" type="oval"/>
          </a:ln>
        </p:spPr>
      </p:cxnSp>
      <p:sp>
        <p:nvSpPr>
          <p:cNvPr id="996" name="Google Shape;996;p165"/>
          <p:cNvSpPr txBox="1"/>
          <p:nvPr/>
        </p:nvSpPr>
        <p:spPr>
          <a:xfrm>
            <a:off x="1467255" y="2036561"/>
            <a:ext cx="1105600" cy="30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67"/>
              <a:buFont typeface="Arial"/>
              <a:buNone/>
            </a:pPr>
            <a:r>
              <a:rPr b="0" i="0" lang="en-US" sz="1467" u="none" cap="none" strike="noStrike">
                <a:solidFill>
                  <a:schemeClr val="dk1"/>
                </a:solidFill>
                <a:latin typeface="Verdana"/>
                <a:ea typeface="Verdana"/>
                <a:cs typeface="Verdana"/>
                <a:sym typeface="Verdana"/>
              </a:rPr>
              <a:t>LEADER</a:t>
            </a:r>
            <a:endParaRPr b="0" i="0" sz="1467" u="none" cap="none" strike="noStrike">
              <a:solidFill>
                <a:schemeClr val="dk1"/>
              </a:solidFill>
              <a:latin typeface="Verdana"/>
              <a:ea typeface="Verdana"/>
              <a:cs typeface="Verdana"/>
              <a:sym typeface="Verdana"/>
            </a:endParaRPr>
          </a:p>
        </p:txBody>
      </p:sp>
      <p:pic>
        <p:nvPicPr>
          <p:cNvPr id="997" name="Google Shape;997;p165"/>
          <p:cNvPicPr preferRelativeResize="0"/>
          <p:nvPr/>
        </p:nvPicPr>
        <p:blipFill rotWithShape="1">
          <a:blip r:embed="rId5">
            <a:alphaModFix/>
          </a:blip>
          <a:srcRect b="0" l="0" r="0" t="0"/>
          <a:stretch/>
        </p:blipFill>
        <p:spPr>
          <a:xfrm>
            <a:off x="1460096" y="1848511"/>
            <a:ext cx="1114640" cy="177576"/>
          </a:xfrm>
          <a:prstGeom prst="rect">
            <a:avLst/>
          </a:prstGeom>
          <a:noFill/>
          <a:ln>
            <a:noFill/>
          </a:ln>
        </p:spPr>
      </p:pic>
      <p:sp>
        <p:nvSpPr>
          <p:cNvPr id="998" name="Google Shape;998;p165"/>
          <p:cNvSpPr txBox="1"/>
          <p:nvPr/>
        </p:nvSpPr>
        <p:spPr>
          <a:xfrm>
            <a:off x="3506821" y="1463700"/>
            <a:ext cx="1105600" cy="30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67"/>
              <a:buFont typeface="Arial"/>
              <a:buNone/>
            </a:pPr>
            <a:r>
              <a:rPr b="0" i="0" lang="en-US" sz="1467" u="none" cap="none" strike="noStrike">
                <a:solidFill>
                  <a:schemeClr val="dk1"/>
                </a:solidFill>
                <a:latin typeface="Verdana"/>
                <a:ea typeface="Verdana"/>
                <a:cs typeface="Verdana"/>
                <a:sym typeface="Verdana"/>
              </a:rPr>
              <a:t>LEADER</a:t>
            </a:r>
            <a:endParaRPr b="0" i="0" sz="1467" u="none" cap="none" strike="noStrike">
              <a:solidFill>
                <a:schemeClr val="dk1"/>
              </a:solidFill>
              <a:latin typeface="Verdana"/>
              <a:ea typeface="Verdana"/>
              <a:cs typeface="Verdana"/>
              <a:sym typeface="Verdana"/>
            </a:endParaRPr>
          </a:p>
        </p:txBody>
      </p:sp>
      <p:pic>
        <p:nvPicPr>
          <p:cNvPr id="999" name="Google Shape;999;p165"/>
          <p:cNvPicPr preferRelativeResize="0"/>
          <p:nvPr/>
        </p:nvPicPr>
        <p:blipFill rotWithShape="1">
          <a:blip r:embed="rId5">
            <a:alphaModFix/>
          </a:blip>
          <a:srcRect b="0" l="0" r="0" t="0"/>
          <a:stretch/>
        </p:blipFill>
        <p:spPr>
          <a:xfrm>
            <a:off x="3491699" y="1291333"/>
            <a:ext cx="1114640" cy="177576"/>
          </a:xfrm>
          <a:prstGeom prst="rect">
            <a:avLst/>
          </a:prstGeom>
          <a:noFill/>
          <a:ln>
            <a:noFill/>
          </a:ln>
        </p:spPr>
      </p:pic>
      <p:sp>
        <p:nvSpPr>
          <p:cNvPr id="1000" name="Google Shape;1000;p165"/>
          <p:cNvSpPr txBox="1"/>
          <p:nvPr/>
        </p:nvSpPr>
        <p:spPr>
          <a:xfrm>
            <a:off x="4495763" y="1708111"/>
            <a:ext cx="1105600" cy="30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67"/>
              <a:buFont typeface="Arial"/>
              <a:buNone/>
            </a:pPr>
            <a:r>
              <a:rPr b="0" i="0" lang="en-US" sz="1467" u="none" cap="none" strike="noStrike">
                <a:solidFill>
                  <a:schemeClr val="dk1"/>
                </a:solidFill>
                <a:latin typeface="Verdana"/>
                <a:ea typeface="Verdana"/>
                <a:cs typeface="Verdana"/>
                <a:sym typeface="Verdana"/>
              </a:rPr>
              <a:t>LEADER</a:t>
            </a:r>
            <a:endParaRPr b="0" i="0" sz="1467" u="none" cap="none" strike="noStrike">
              <a:solidFill>
                <a:schemeClr val="dk1"/>
              </a:solidFill>
              <a:latin typeface="Verdana"/>
              <a:ea typeface="Verdana"/>
              <a:cs typeface="Verdana"/>
              <a:sym typeface="Verdana"/>
            </a:endParaRPr>
          </a:p>
        </p:txBody>
      </p:sp>
      <p:pic>
        <p:nvPicPr>
          <p:cNvPr id="1001" name="Google Shape;1001;p165"/>
          <p:cNvPicPr preferRelativeResize="0"/>
          <p:nvPr/>
        </p:nvPicPr>
        <p:blipFill rotWithShape="1">
          <a:blip r:embed="rId3">
            <a:alphaModFix/>
          </a:blip>
          <a:srcRect b="0" l="0" r="0" t="0"/>
          <a:stretch/>
        </p:blipFill>
        <p:spPr>
          <a:xfrm>
            <a:off x="4626853" y="1509437"/>
            <a:ext cx="830184" cy="213812"/>
          </a:xfrm>
          <a:prstGeom prst="rect">
            <a:avLst/>
          </a:prstGeom>
          <a:noFill/>
          <a:ln>
            <a:noFill/>
          </a:ln>
        </p:spPr>
      </p:pic>
      <p:sp>
        <p:nvSpPr>
          <p:cNvPr id="1002" name="Google Shape;1002;p165"/>
          <p:cNvSpPr txBox="1"/>
          <p:nvPr/>
        </p:nvSpPr>
        <p:spPr>
          <a:xfrm>
            <a:off x="9024764" y="5511895"/>
            <a:ext cx="1399200" cy="5844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1467"/>
              <a:buFont typeface="Arial"/>
              <a:buNone/>
            </a:pPr>
            <a:r>
              <a:rPr b="0" i="0" lang="en-US" sz="1467" u="none" cap="none" strike="noStrike">
                <a:solidFill>
                  <a:schemeClr val="dk1"/>
                </a:solidFill>
                <a:latin typeface="Verdana"/>
                <a:ea typeface="Verdana"/>
                <a:cs typeface="Verdana"/>
                <a:sym typeface="Verdana"/>
              </a:rPr>
              <a:t>Marketshare</a:t>
            </a:r>
            <a:endParaRPr b="0" i="0" sz="1467" u="none" cap="none" strike="noStrike">
              <a:solidFill>
                <a:schemeClr val="dk1"/>
              </a:solidFill>
              <a:latin typeface="Verdana"/>
              <a:ea typeface="Verdana"/>
              <a:cs typeface="Verdana"/>
              <a:sym typeface="Verdana"/>
            </a:endParaRPr>
          </a:p>
          <a:p>
            <a:pPr indent="0" lvl="0" marL="0" marR="0" rtl="0" algn="ctr">
              <a:lnSpc>
                <a:spcPct val="115000"/>
              </a:lnSpc>
              <a:spcBef>
                <a:spcPts val="0"/>
              </a:spcBef>
              <a:spcAft>
                <a:spcPts val="0"/>
              </a:spcAft>
              <a:buClr>
                <a:srgbClr val="000000"/>
              </a:buClr>
              <a:buSzPts val="1467"/>
              <a:buFont typeface="Arial"/>
              <a:buNone/>
            </a:pPr>
            <a:r>
              <a:rPr b="0" i="0" lang="en-US" sz="1467" u="none" cap="none" strike="noStrike">
                <a:solidFill>
                  <a:schemeClr val="dk1"/>
                </a:solidFill>
                <a:latin typeface="Verdana"/>
                <a:ea typeface="Verdana"/>
                <a:cs typeface="Verdana"/>
                <a:sym typeface="Verdana"/>
              </a:rPr>
              <a:t>LEADER</a:t>
            </a:r>
            <a:endParaRPr b="0" i="0" sz="1467" u="none" cap="none" strike="noStrike">
              <a:solidFill>
                <a:schemeClr val="dk1"/>
              </a:solidFill>
              <a:latin typeface="Verdana"/>
              <a:ea typeface="Verdana"/>
              <a:cs typeface="Verdana"/>
              <a:sym typeface="Verdana"/>
            </a:endParaRPr>
          </a:p>
        </p:txBody>
      </p:sp>
      <p:sp>
        <p:nvSpPr>
          <p:cNvPr id="1003" name="Google Shape;1003;p165"/>
          <p:cNvSpPr txBox="1"/>
          <p:nvPr/>
        </p:nvSpPr>
        <p:spPr>
          <a:xfrm>
            <a:off x="9520161" y="2177615"/>
            <a:ext cx="1105600" cy="30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67"/>
              <a:buFont typeface="Arial"/>
              <a:buNone/>
            </a:pPr>
            <a:r>
              <a:rPr b="0" i="0" lang="en-US" sz="1467" u="none" cap="none" strike="noStrike">
                <a:solidFill>
                  <a:schemeClr val="dk1"/>
                </a:solidFill>
                <a:latin typeface="Verdana"/>
                <a:ea typeface="Verdana"/>
                <a:cs typeface="Verdana"/>
                <a:sym typeface="Verdana"/>
              </a:rPr>
              <a:t>LEADER</a:t>
            </a:r>
            <a:endParaRPr b="0" i="0" sz="1467" u="none" cap="none" strike="noStrike">
              <a:solidFill>
                <a:schemeClr val="dk1"/>
              </a:solidFill>
              <a:latin typeface="Verdana"/>
              <a:ea typeface="Verdana"/>
              <a:cs typeface="Verdana"/>
              <a:sym typeface="Verdana"/>
            </a:endParaRPr>
          </a:p>
        </p:txBody>
      </p:sp>
      <p:pic>
        <p:nvPicPr>
          <p:cNvPr id="1004" name="Google Shape;1004;p165"/>
          <p:cNvPicPr preferRelativeResize="0"/>
          <p:nvPr/>
        </p:nvPicPr>
        <p:blipFill rotWithShape="1">
          <a:blip r:embed="rId5">
            <a:alphaModFix/>
          </a:blip>
          <a:srcRect b="0" l="0" r="0" t="0"/>
          <a:stretch/>
        </p:blipFill>
        <p:spPr>
          <a:xfrm>
            <a:off x="9524225" y="2020739"/>
            <a:ext cx="1114640" cy="177576"/>
          </a:xfrm>
          <a:prstGeom prst="rect">
            <a:avLst/>
          </a:prstGeom>
          <a:noFill/>
          <a:ln>
            <a:noFill/>
          </a:ln>
        </p:spPr>
      </p:pic>
      <p:sp>
        <p:nvSpPr>
          <p:cNvPr id="1005" name="Google Shape;1005;p165"/>
          <p:cNvSpPr txBox="1"/>
          <p:nvPr/>
        </p:nvSpPr>
        <p:spPr>
          <a:xfrm>
            <a:off x="1259659" y="5539428"/>
            <a:ext cx="4209807"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accent1"/>
                </a:solidFill>
                <a:latin typeface="Verdana"/>
                <a:ea typeface="Verdana"/>
                <a:cs typeface="Verdana"/>
                <a:sym typeface="Verdana"/>
              </a:rPr>
              <a:t>CONNECT</a:t>
            </a:r>
            <a:endParaRPr b="0" i="0" sz="1867" u="none" cap="none" strike="noStrike">
              <a:solidFill>
                <a:schemeClr val="dk1"/>
              </a:solidFill>
              <a:latin typeface="Verdana"/>
              <a:ea typeface="Verdana"/>
              <a:cs typeface="Verdana"/>
              <a:sym typeface="Verdana"/>
            </a:endParaRPr>
          </a:p>
        </p:txBody>
      </p:sp>
      <p:sp>
        <p:nvSpPr>
          <p:cNvPr id="1006" name="Google Shape;1006;p165"/>
          <p:cNvSpPr txBox="1"/>
          <p:nvPr/>
        </p:nvSpPr>
        <p:spPr>
          <a:xfrm>
            <a:off x="9948624" y="2804834"/>
            <a:ext cx="3959739"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92D050"/>
                </a:solidFill>
                <a:latin typeface="Verdana"/>
                <a:ea typeface="Verdana"/>
                <a:cs typeface="Verdana"/>
                <a:sym typeface="Verdana"/>
              </a:rPr>
              <a:t>UNIFY</a:t>
            </a:r>
            <a:endParaRPr b="0" i="0" sz="1867" u="none" cap="none" strike="noStrike">
              <a:solidFill>
                <a:schemeClr val="dk1"/>
              </a:solidFill>
              <a:latin typeface="Verdana"/>
              <a:ea typeface="Verdana"/>
              <a:cs typeface="Verdana"/>
              <a:sym typeface="Verdana"/>
            </a:endParaRPr>
          </a:p>
        </p:txBody>
      </p:sp>
      <p:sp>
        <p:nvSpPr>
          <p:cNvPr id="1007" name="Google Shape;1007;p165"/>
          <p:cNvSpPr txBox="1"/>
          <p:nvPr/>
        </p:nvSpPr>
        <p:spPr>
          <a:xfrm>
            <a:off x="257732" y="2700769"/>
            <a:ext cx="4565673"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accent2"/>
                </a:solidFill>
                <a:latin typeface="Verdana"/>
                <a:ea typeface="Verdana"/>
                <a:cs typeface="Verdana"/>
                <a:sym typeface="Verdana"/>
              </a:rPr>
              <a:t>AUGMENT</a:t>
            </a:r>
            <a:endParaRPr b="0" i="0" sz="1867" u="none" cap="none" strike="noStrike">
              <a:solidFill>
                <a:schemeClr val="dk1"/>
              </a:solidFill>
              <a:latin typeface="Verdana"/>
              <a:ea typeface="Verdana"/>
              <a:cs typeface="Verdana"/>
              <a:sym typeface="Verdana"/>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006"/>
                                        </p:tgtEl>
                                        <p:attrNameLst>
                                          <p:attrName>style.visibility</p:attrName>
                                        </p:attrNameLst>
                                      </p:cBhvr>
                                      <p:to>
                                        <p:strVal val="visible"/>
                                      </p:to>
                                    </p:set>
                                    <p:anim calcmode="lin" valueType="num">
                                      <p:cBhvr additive="base">
                                        <p:cTn dur="500"/>
                                        <p:tgtEl>
                                          <p:spTgt spid="100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2"/>
          <p:cNvSpPr txBox="1"/>
          <p:nvPr>
            <p:ph type="title"/>
          </p:nvPr>
        </p:nvSpPr>
        <p:spPr>
          <a:xfrm>
            <a:off x="1034473" y="0"/>
            <a:ext cx="10515600" cy="56451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800"/>
              <a:buNone/>
            </a:pPr>
            <a:r>
              <a:rPr lang="en-US" sz="3600">
                <a:latin typeface="Arial"/>
                <a:ea typeface="Arial"/>
                <a:cs typeface="Arial"/>
                <a:sym typeface="Arial"/>
              </a:rPr>
              <a:t>Agenda &amp; Timings</a:t>
            </a:r>
            <a:endParaRPr>
              <a:latin typeface="Arial"/>
              <a:ea typeface="Arial"/>
              <a:cs typeface="Arial"/>
              <a:sym typeface="Arial"/>
            </a:endParaRPr>
          </a:p>
        </p:txBody>
      </p:sp>
      <p:graphicFrame>
        <p:nvGraphicFramePr>
          <p:cNvPr id="709" name="Google Shape;709;p2"/>
          <p:cNvGraphicFramePr/>
          <p:nvPr/>
        </p:nvGraphicFramePr>
        <p:xfrm>
          <a:off x="2032000" y="564515"/>
          <a:ext cx="3000000" cy="3000000"/>
        </p:xfrm>
        <a:graphic>
          <a:graphicData uri="http://schemas.openxmlformats.org/drawingml/2006/table">
            <a:tbl>
              <a:tblPr bandRow="1" firstRow="1">
                <a:noFill/>
                <a:tableStyleId>{2BEB4692-EE78-4343-824A-7BC3723ECF9C}</a:tableStyleId>
              </a:tblPr>
              <a:tblGrid>
                <a:gridCol w="748150"/>
                <a:gridCol w="1080650"/>
                <a:gridCol w="4267200"/>
                <a:gridCol w="2032000"/>
              </a:tblGrid>
              <a:tr h="3708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Time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Length</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Subject</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Presenter</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12:00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 Hour</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Registration, Networking &amp; Lunch</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All</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13:00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15 Minutes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Welcome &amp; Introduction to the team</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Guy Murphy/Martyn Bedford</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13:15</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30 Minutes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Driving agile innovation across the Enterprise with the TIBCO Cloud Platform and our Event Based and API-led connectivity capabilities: Opportunities, challenges of connectivity and integration in today’s reality</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Rishi Palve, Guy Murphy/Martyn Bedford</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13:45</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2 Hours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Hands-on Labs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Dave Winstone, Mark Mussett, Bryn Garton</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Experiencing the full Event Based, API-led connectivity lifecycle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Designing an API &amp; Creating a Mock Application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Implement and Test your API in the TIBCO Cloud with CI/CD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15:00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10 Minutes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Break</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Event Driven Contextual Offers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Insights via Real-time Visual Cloud Analytics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15:45</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 Hour 15 Minutes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b="1" i="1" lang="en-US" sz="1200" u="none" cap="none" strike="noStrike"/>
                        <a:t>Open Discussion or Breakout rooms</a:t>
                      </a:r>
                      <a:r>
                        <a:rPr lang="en-US" sz="1200" u="none" cap="none" strike="noStrike"/>
                        <a:t>, adopting TIBCO Cloud, real-life examples including Low Code, FaaS, Streaming, Open Source Innovation, Citizen Integrator/Developer</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Led by Guy/Martyn</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17:00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Close – Networking Reception, Refreshments, the TIBCO F1 Simulator Experience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All – in the Atrium</a:t>
                      </a:r>
                      <a:endParaRPr sz="1400" u="none" cap="none" strike="noStrike"/>
                    </a:p>
                  </a:txBody>
                  <a:tcPr marT="45725" marB="45725" marR="91450" marL="91450"/>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18"/>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3800"/>
              <a:buFont typeface="verdana"/>
              <a:buNone/>
            </a:pPr>
            <a:r>
              <a:rPr lang="en-US"/>
              <a:t>Available anywhere, everywhere</a:t>
            </a:r>
            <a:endParaRPr/>
          </a:p>
        </p:txBody>
      </p:sp>
      <p:sp>
        <p:nvSpPr>
          <p:cNvPr id="1014" name="Google Shape;1014;p18"/>
          <p:cNvSpPr txBox="1"/>
          <p:nvPr/>
        </p:nvSpPr>
        <p:spPr>
          <a:xfrm>
            <a:off x="782244" y="884472"/>
            <a:ext cx="615635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Verdana"/>
                <a:ea typeface="Verdana"/>
                <a:cs typeface="Verdana"/>
                <a:sym typeface="Verdana"/>
              </a:rPr>
              <a:t>TIBCO Connected Intelligence</a:t>
            </a:r>
            <a:endParaRPr b="0" i="0" sz="1400" u="none" cap="none" strike="noStrike">
              <a:solidFill>
                <a:srgbClr val="000000"/>
              </a:solidFill>
              <a:latin typeface="Arial"/>
              <a:ea typeface="Arial"/>
              <a:cs typeface="Arial"/>
              <a:sym typeface="Arial"/>
            </a:endParaRPr>
          </a:p>
        </p:txBody>
      </p:sp>
      <p:sp>
        <p:nvSpPr>
          <p:cNvPr id="1015" name="Google Shape;1015;p18"/>
          <p:cNvSpPr/>
          <p:nvPr/>
        </p:nvSpPr>
        <p:spPr>
          <a:xfrm>
            <a:off x="5850719" y="2187594"/>
            <a:ext cx="256694" cy="30766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grpSp>
        <p:nvGrpSpPr>
          <p:cNvPr id="1016" name="Google Shape;1016;p18"/>
          <p:cNvGrpSpPr/>
          <p:nvPr/>
        </p:nvGrpSpPr>
        <p:grpSpPr>
          <a:xfrm>
            <a:off x="2954247" y="5379886"/>
            <a:ext cx="1837464" cy="359919"/>
            <a:chOff x="9627245" y="3156665"/>
            <a:chExt cx="2583849" cy="506120"/>
          </a:xfrm>
        </p:grpSpPr>
        <p:pic>
          <p:nvPicPr>
            <p:cNvPr id="1017" name="Google Shape;1017;p18"/>
            <p:cNvPicPr preferRelativeResize="0"/>
            <p:nvPr/>
          </p:nvPicPr>
          <p:blipFill rotWithShape="1">
            <a:blip r:embed="rId3">
              <a:alphaModFix/>
            </a:blip>
            <a:srcRect b="0" l="0" r="0" t="0"/>
            <a:stretch/>
          </p:blipFill>
          <p:spPr>
            <a:xfrm>
              <a:off x="9627245" y="3156665"/>
              <a:ext cx="506119" cy="506120"/>
            </a:xfrm>
            <a:prstGeom prst="rect">
              <a:avLst/>
            </a:prstGeom>
            <a:noFill/>
            <a:ln>
              <a:noFill/>
            </a:ln>
          </p:spPr>
        </p:pic>
        <p:sp>
          <p:nvSpPr>
            <p:cNvPr id="1018" name="Google Shape;1018;p18"/>
            <p:cNvSpPr txBox="1"/>
            <p:nvPr/>
          </p:nvSpPr>
          <p:spPr>
            <a:xfrm>
              <a:off x="10092032" y="3309802"/>
              <a:ext cx="2119062" cy="3492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
                <a:buFont typeface="Verdana"/>
                <a:buNone/>
              </a:pPr>
              <a:r>
                <a:rPr b="0" i="0" lang="en-US" sz="800" u="none" cap="none" strike="noStrike">
                  <a:solidFill>
                    <a:schemeClr val="dk1"/>
                  </a:solidFill>
                  <a:latin typeface="Verdana"/>
                  <a:ea typeface="Verdana"/>
                  <a:cs typeface="Verdana"/>
                  <a:sym typeface="Verdana"/>
                </a:rPr>
                <a:t>On-premises</a:t>
              </a:r>
              <a:endParaRPr b="0" baseline="30000" i="0" sz="800" u="none" cap="none" strike="noStrike">
                <a:solidFill>
                  <a:schemeClr val="dk1"/>
                </a:solidFill>
                <a:latin typeface="Verdana"/>
                <a:ea typeface="Verdana"/>
                <a:cs typeface="Verdana"/>
                <a:sym typeface="Verdana"/>
              </a:endParaRPr>
            </a:p>
          </p:txBody>
        </p:sp>
      </p:grpSp>
      <p:grpSp>
        <p:nvGrpSpPr>
          <p:cNvPr id="1019" name="Google Shape;1019;p18"/>
          <p:cNvGrpSpPr/>
          <p:nvPr/>
        </p:nvGrpSpPr>
        <p:grpSpPr>
          <a:xfrm>
            <a:off x="1833571" y="1929934"/>
            <a:ext cx="989302" cy="357644"/>
            <a:chOff x="9519844" y="-1097279"/>
            <a:chExt cx="1391160" cy="502920"/>
          </a:xfrm>
        </p:grpSpPr>
        <p:pic>
          <p:nvPicPr>
            <p:cNvPr id="1020" name="Google Shape;1020;p18"/>
            <p:cNvPicPr preferRelativeResize="0"/>
            <p:nvPr/>
          </p:nvPicPr>
          <p:blipFill rotWithShape="1">
            <a:blip r:embed="rId4">
              <a:alphaModFix/>
            </a:blip>
            <a:srcRect b="0" l="0" r="0" t="0"/>
            <a:stretch/>
          </p:blipFill>
          <p:spPr>
            <a:xfrm>
              <a:off x="9519844" y="-1097279"/>
              <a:ext cx="502920" cy="502920"/>
            </a:xfrm>
            <a:prstGeom prst="rect">
              <a:avLst/>
            </a:prstGeom>
            <a:noFill/>
            <a:ln>
              <a:noFill/>
            </a:ln>
          </p:spPr>
        </p:pic>
        <p:sp>
          <p:nvSpPr>
            <p:cNvPr id="1021" name="Google Shape;1021;p18"/>
            <p:cNvSpPr txBox="1"/>
            <p:nvPr/>
          </p:nvSpPr>
          <p:spPr>
            <a:xfrm>
              <a:off x="9965519" y="-959201"/>
              <a:ext cx="945485" cy="27785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
                <a:buFont typeface="Verdana"/>
                <a:buNone/>
              </a:pPr>
              <a:r>
                <a:rPr b="0" i="0" lang="en-US" sz="800" u="none" cap="none" strike="noStrike">
                  <a:solidFill>
                    <a:schemeClr val="dk1"/>
                  </a:solidFill>
                  <a:latin typeface="Verdana"/>
                  <a:ea typeface="Verdana"/>
                  <a:cs typeface="Verdana"/>
                  <a:sym typeface="Verdana"/>
                </a:rPr>
                <a:t>Devices</a:t>
              </a:r>
              <a:endParaRPr b="0" baseline="30000" i="0" sz="800" u="none" cap="none" strike="noStrike">
                <a:solidFill>
                  <a:schemeClr val="dk1"/>
                </a:solidFill>
                <a:latin typeface="Verdana"/>
                <a:ea typeface="Verdana"/>
                <a:cs typeface="Verdana"/>
                <a:sym typeface="Verdana"/>
              </a:endParaRPr>
            </a:p>
          </p:txBody>
        </p:sp>
      </p:grpSp>
      <p:pic>
        <p:nvPicPr>
          <p:cNvPr id="1022" name="Google Shape;1022;p18"/>
          <p:cNvPicPr preferRelativeResize="0"/>
          <p:nvPr/>
        </p:nvPicPr>
        <p:blipFill rotWithShape="1">
          <a:blip r:embed="rId5">
            <a:alphaModFix/>
          </a:blip>
          <a:srcRect b="0" l="0" r="0" t="0"/>
          <a:stretch/>
        </p:blipFill>
        <p:spPr>
          <a:xfrm>
            <a:off x="2516718" y="2672620"/>
            <a:ext cx="920814" cy="489183"/>
          </a:xfrm>
          <a:prstGeom prst="rect">
            <a:avLst/>
          </a:prstGeom>
          <a:noFill/>
          <a:ln>
            <a:noFill/>
          </a:ln>
        </p:spPr>
      </p:pic>
      <p:pic>
        <p:nvPicPr>
          <p:cNvPr id="1023" name="Google Shape;1023;p18"/>
          <p:cNvPicPr preferRelativeResize="0"/>
          <p:nvPr/>
        </p:nvPicPr>
        <p:blipFill rotWithShape="1">
          <a:blip r:embed="rId6">
            <a:alphaModFix/>
          </a:blip>
          <a:srcRect b="0" l="0" r="0" t="0"/>
          <a:stretch/>
        </p:blipFill>
        <p:spPr>
          <a:xfrm>
            <a:off x="2179214" y="4144944"/>
            <a:ext cx="767615" cy="259634"/>
          </a:xfrm>
          <a:prstGeom prst="rect">
            <a:avLst/>
          </a:prstGeom>
          <a:noFill/>
          <a:ln>
            <a:noFill/>
          </a:ln>
        </p:spPr>
      </p:pic>
      <p:pic>
        <p:nvPicPr>
          <p:cNvPr id="1024" name="Google Shape;1024;p18"/>
          <p:cNvPicPr preferRelativeResize="0"/>
          <p:nvPr/>
        </p:nvPicPr>
        <p:blipFill rotWithShape="1">
          <a:blip r:embed="rId7">
            <a:alphaModFix/>
          </a:blip>
          <a:srcRect b="0" l="0" r="0" t="0"/>
          <a:stretch/>
        </p:blipFill>
        <p:spPr>
          <a:xfrm>
            <a:off x="1731171" y="5411284"/>
            <a:ext cx="755518" cy="461705"/>
          </a:xfrm>
          <a:prstGeom prst="rect">
            <a:avLst/>
          </a:prstGeom>
          <a:noFill/>
          <a:ln>
            <a:noFill/>
          </a:ln>
        </p:spPr>
      </p:pic>
      <p:pic>
        <p:nvPicPr>
          <p:cNvPr id="1025" name="Google Shape;1025;p18"/>
          <p:cNvPicPr preferRelativeResize="0"/>
          <p:nvPr/>
        </p:nvPicPr>
        <p:blipFill rotWithShape="1">
          <a:blip r:embed="rId8">
            <a:alphaModFix/>
          </a:blip>
          <a:srcRect b="0" l="0" r="0" t="0"/>
          <a:stretch/>
        </p:blipFill>
        <p:spPr>
          <a:xfrm>
            <a:off x="2202341" y="3384223"/>
            <a:ext cx="763533" cy="394352"/>
          </a:xfrm>
          <a:prstGeom prst="rect">
            <a:avLst/>
          </a:prstGeom>
          <a:noFill/>
          <a:ln>
            <a:noFill/>
          </a:ln>
        </p:spPr>
      </p:pic>
      <p:pic>
        <p:nvPicPr>
          <p:cNvPr id="1026" name="Google Shape;1026;p18"/>
          <p:cNvPicPr preferRelativeResize="0"/>
          <p:nvPr/>
        </p:nvPicPr>
        <p:blipFill rotWithShape="1">
          <a:blip r:embed="rId9">
            <a:alphaModFix/>
          </a:blip>
          <a:srcRect b="0" l="0" r="0" t="0"/>
          <a:stretch/>
        </p:blipFill>
        <p:spPr>
          <a:xfrm>
            <a:off x="3030068" y="2198148"/>
            <a:ext cx="999150" cy="257699"/>
          </a:xfrm>
          <a:prstGeom prst="rect">
            <a:avLst/>
          </a:prstGeom>
          <a:noFill/>
          <a:ln>
            <a:noFill/>
          </a:ln>
        </p:spPr>
      </p:pic>
      <p:grpSp>
        <p:nvGrpSpPr>
          <p:cNvPr id="1027" name="Google Shape;1027;p18"/>
          <p:cNvGrpSpPr/>
          <p:nvPr/>
        </p:nvGrpSpPr>
        <p:grpSpPr>
          <a:xfrm>
            <a:off x="811954" y="3244199"/>
            <a:ext cx="910651" cy="425062"/>
            <a:chOff x="661310" y="2784789"/>
            <a:chExt cx="910651" cy="425062"/>
          </a:xfrm>
        </p:grpSpPr>
        <p:pic>
          <p:nvPicPr>
            <p:cNvPr id="1028" name="Google Shape;1028;p18"/>
            <p:cNvPicPr preferRelativeResize="0"/>
            <p:nvPr/>
          </p:nvPicPr>
          <p:blipFill rotWithShape="1">
            <a:blip r:embed="rId10">
              <a:alphaModFix/>
            </a:blip>
            <a:srcRect b="0" l="0" r="0" t="0"/>
            <a:stretch/>
          </p:blipFill>
          <p:spPr>
            <a:xfrm>
              <a:off x="661310" y="2784789"/>
              <a:ext cx="695586" cy="425062"/>
            </a:xfrm>
            <a:prstGeom prst="rect">
              <a:avLst/>
            </a:prstGeom>
            <a:noFill/>
            <a:ln>
              <a:noFill/>
            </a:ln>
          </p:spPr>
        </p:pic>
        <p:pic>
          <p:nvPicPr>
            <p:cNvPr id="1029" name="Google Shape;1029;p18"/>
            <p:cNvPicPr preferRelativeResize="0"/>
            <p:nvPr/>
          </p:nvPicPr>
          <p:blipFill rotWithShape="1">
            <a:blip r:embed="rId11">
              <a:alphaModFix/>
            </a:blip>
            <a:srcRect b="0" l="0" r="0" t="0"/>
            <a:stretch/>
          </p:blipFill>
          <p:spPr>
            <a:xfrm>
              <a:off x="1339323" y="2834500"/>
              <a:ext cx="232638" cy="232638"/>
            </a:xfrm>
            <a:prstGeom prst="rect">
              <a:avLst/>
            </a:prstGeom>
            <a:noFill/>
            <a:ln>
              <a:noFill/>
            </a:ln>
          </p:spPr>
        </p:pic>
      </p:grpSp>
      <p:grpSp>
        <p:nvGrpSpPr>
          <p:cNvPr id="1030" name="Google Shape;1030;p18"/>
          <p:cNvGrpSpPr/>
          <p:nvPr/>
        </p:nvGrpSpPr>
        <p:grpSpPr>
          <a:xfrm>
            <a:off x="1089774" y="2526824"/>
            <a:ext cx="806798" cy="365646"/>
            <a:chOff x="974651" y="2219566"/>
            <a:chExt cx="806798" cy="365646"/>
          </a:xfrm>
        </p:grpSpPr>
        <p:pic>
          <p:nvPicPr>
            <p:cNvPr id="1031" name="Google Shape;1031;p18"/>
            <p:cNvPicPr preferRelativeResize="0"/>
            <p:nvPr/>
          </p:nvPicPr>
          <p:blipFill rotWithShape="1">
            <a:blip r:embed="rId12">
              <a:alphaModFix/>
            </a:blip>
            <a:srcRect b="0" l="0" r="0" t="0"/>
            <a:stretch/>
          </p:blipFill>
          <p:spPr>
            <a:xfrm>
              <a:off x="974651" y="2230479"/>
              <a:ext cx="806798" cy="354733"/>
            </a:xfrm>
            <a:prstGeom prst="rect">
              <a:avLst/>
            </a:prstGeom>
            <a:noFill/>
            <a:ln>
              <a:noFill/>
            </a:ln>
          </p:spPr>
        </p:pic>
        <p:pic>
          <p:nvPicPr>
            <p:cNvPr id="1032" name="Google Shape;1032;p18"/>
            <p:cNvPicPr preferRelativeResize="0"/>
            <p:nvPr/>
          </p:nvPicPr>
          <p:blipFill rotWithShape="1">
            <a:blip r:embed="rId11">
              <a:alphaModFix/>
            </a:blip>
            <a:srcRect b="0" l="0" r="0" t="0"/>
            <a:stretch/>
          </p:blipFill>
          <p:spPr>
            <a:xfrm>
              <a:off x="1531041" y="2219566"/>
              <a:ext cx="232638" cy="232638"/>
            </a:xfrm>
            <a:prstGeom prst="rect">
              <a:avLst/>
            </a:prstGeom>
            <a:noFill/>
            <a:ln>
              <a:noFill/>
            </a:ln>
          </p:spPr>
        </p:pic>
      </p:grpSp>
      <p:grpSp>
        <p:nvGrpSpPr>
          <p:cNvPr id="1033" name="Google Shape;1033;p18"/>
          <p:cNvGrpSpPr/>
          <p:nvPr/>
        </p:nvGrpSpPr>
        <p:grpSpPr>
          <a:xfrm>
            <a:off x="769537" y="3920005"/>
            <a:ext cx="980360" cy="459870"/>
            <a:chOff x="422965" y="3334679"/>
            <a:chExt cx="980360" cy="459870"/>
          </a:xfrm>
        </p:grpSpPr>
        <p:pic>
          <p:nvPicPr>
            <p:cNvPr id="1034" name="Google Shape;1034;p18"/>
            <p:cNvPicPr preferRelativeResize="0"/>
            <p:nvPr/>
          </p:nvPicPr>
          <p:blipFill rotWithShape="1">
            <a:blip r:embed="rId13">
              <a:alphaModFix/>
            </a:blip>
            <a:srcRect b="0" l="0" r="0" t="0"/>
            <a:stretch/>
          </p:blipFill>
          <p:spPr>
            <a:xfrm>
              <a:off x="422965" y="3334679"/>
              <a:ext cx="933931" cy="406057"/>
            </a:xfrm>
            <a:prstGeom prst="rect">
              <a:avLst/>
            </a:prstGeom>
            <a:noFill/>
            <a:ln>
              <a:noFill/>
            </a:ln>
          </p:spPr>
        </p:pic>
        <p:pic>
          <p:nvPicPr>
            <p:cNvPr id="1035" name="Google Shape;1035;p18"/>
            <p:cNvPicPr preferRelativeResize="0"/>
            <p:nvPr/>
          </p:nvPicPr>
          <p:blipFill rotWithShape="1">
            <a:blip r:embed="rId11">
              <a:alphaModFix/>
            </a:blip>
            <a:srcRect b="0" l="0" r="0" t="0"/>
            <a:stretch/>
          </p:blipFill>
          <p:spPr>
            <a:xfrm>
              <a:off x="1170687" y="3561911"/>
              <a:ext cx="232638" cy="232638"/>
            </a:xfrm>
            <a:prstGeom prst="rect">
              <a:avLst/>
            </a:prstGeom>
            <a:noFill/>
            <a:ln>
              <a:noFill/>
            </a:ln>
          </p:spPr>
        </p:pic>
      </p:grpSp>
      <p:grpSp>
        <p:nvGrpSpPr>
          <p:cNvPr id="1036" name="Google Shape;1036;p18"/>
          <p:cNvGrpSpPr/>
          <p:nvPr/>
        </p:nvGrpSpPr>
        <p:grpSpPr>
          <a:xfrm>
            <a:off x="1197962" y="4738315"/>
            <a:ext cx="713707" cy="390157"/>
            <a:chOff x="570619" y="4029031"/>
            <a:chExt cx="713707" cy="390157"/>
          </a:xfrm>
        </p:grpSpPr>
        <p:pic>
          <p:nvPicPr>
            <p:cNvPr id="1037" name="Google Shape;1037;p18"/>
            <p:cNvPicPr preferRelativeResize="0"/>
            <p:nvPr/>
          </p:nvPicPr>
          <p:blipFill rotWithShape="1">
            <a:blip r:embed="rId14">
              <a:alphaModFix/>
            </a:blip>
            <a:srcRect b="0" l="0" r="0" t="0"/>
            <a:stretch/>
          </p:blipFill>
          <p:spPr>
            <a:xfrm>
              <a:off x="570619" y="4029031"/>
              <a:ext cx="470484" cy="390157"/>
            </a:xfrm>
            <a:prstGeom prst="rect">
              <a:avLst/>
            </a:prstGeom>
            <a:noFill/>
            <a:ln>
              <a:noFill/>
            </a:ln>
          </p:spPr>
        </p:pic>
        <p:pic>
          <p:nvPicPr>
            <p:cNvPr id="1038" name="Google Shape;1038;p18"/>
            <p:cNvPicPr preferRelativeResize="0"/>
            <p:nvPr/>
          </p:nvPicPr>
          <p:blipFill rotWithShape="1">
            <a:blip r:embed="rId11">
              <a:alphaModFix/>
            </a:blip>
            <a:srcRect b="0" l="0" r="0" t="0"/>
            <a:stretch/>
          </p:blipFill>
          <p:spPr>
            <a:xfrm>
              <a:off x="1051688" y="4183448"/>
              <a:ext cx="232638" cy="232638"/>
            </a:xfrm>
            <a:prstGeom prst="rect">
              <a:avLst/>
            </a:prstGeom>
            <a:noFill/>
            <a:ln>
              <a:noFill/>
            </a:ln>
          </p:spPr>
        </p:pic>
      </p:grpSp>
      <p:grpSp>
        <p:nvGrpSpPr>
          <p:cNvPr id="1039" name="Google Shape;1039;p18"/>
          <p:cNvGrpSpPr/>
          <p:nvPr/>
        </p:nvGrpSpPr>
        <p:grpSpPr>
          <a:xfrm>
            <a:off x="2440507" y="4720429"/>
            <a:ext cx="1175983" cy="486410"/>
            <a:chOff x="1522453" y="4299767"/>
            <a:chExt cx="1175983" cy="486410"/>
          </a:xfrm>
        </p:grpSpPr>
        <p:sp>
          <p:nvSpPr>
            <p:cNvPr id="1040" name="Google Shape;1040;p18"/>
            <p:cNvSpPr txBox="1"/>
            <p:nvPr/>
          </p:nvSpPr>
          <p:spPr>
            <a:xfrm>
              <a:off x="1774173" y="4393268"/>
              <a:ext cx="924263" cy="34761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
                <a:buFont typeface="Verdana"/>
                <a:buNone/>
              </a:pPr>
              <a:r>
                <a:rPr b="0" i="0" lang="en-US" sz="800" u="none" cap="none" strike="noStrike">
                  <a:solidFill>
                    <a:schemeClr val="dk1"/>
                  </a:solidFill>
                  <a:latin typeface="Verdana"/>
                  <a:ea typeface="Verdana"/>
                  <a:cs typeface="Verdana"/>
                  <a:sym typeface="Verdana"/>
                </a:rPr>
                <a:t>Function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
                <a:buFont typeface="Verdana"/>
                <a:buNone/>
              </a:pPr>
              <a:r>
                <a:rPr b="0" i="0" lang="en-US" sz="800" u="none" cap="none" strike="noStrike">
                  <a:solidFill>
                    <a:schemeClr val="dk1"/>
                  </a:solidFill>
                  <a:latin typeface="Verdana"/>
                  <a:ea typeface="Verdana"/>
                  <a:cs typeface="Verdana"/>
                  <a:sym typeface="Verdana"/>
                </a:rPr>
                <a:t>as a Service</a:t>
              </a:r>
              <a:endParaRPr b="0" baseline="30000" i="0" sz="800" u="none" cap="none" strike="noStrike">
                <a:solidFill>
                  <a:schemeClr val="dk1"/>
                </a:solidFill>
                <a:latin typeface="Verdana"/>
                <a:ea typeface="Verdana"/>
                <a:cs typeface="Verdana"/>
                <a:sym typeface="Verdana"/>
              </a:endParaRPr>
            </a:p>
          </p:txBody>
        </p:sp>
        <p:pic>
          <p:nvPicPr>
            <p:cNvPr id="1041" name="Google Shape;1041;p18"/>
            <p:cNvPicPr preferRelativeResize="0"/>
            <p:nvPr/>
          </p:nvPicPr>
          <p:blipFill rotWithShape="1">
            <a:blip r:embed="rId15">
              <a:alphaModFix/>
            </a:blip>
            <a:srcRect b="0" l="0" r="0" t="0"/>
            <a:stretch/>
          </p:blipFill>
          <p:spPr>
            <a:xfrm>
              <a:off x="1522453" y="4299767"/>
              <a:ext cx="289383" cy="486410"/>
            </a:xfrm>
            <a:prstGeom prst="rect">
              <a:avLst/>
            </a:prstGeom>
            <a:noFill/>
            <a:ln>
              <a:noFill/>
            </a:ln>
          </p:spPr>
        </p:pic>
      </p:grpSp>
      <p:sp>
        <p:nvSpPr>
          <p:cNvPr id="1042" name="Google Shape;1042;p18"/>
          <p:cNvSpPr/>
          <p:nvPr/>
        </p:nvSpPr>
        <p:spPr>
          <a:xfrm>
            <a:off x="7952449" y="2275178"/>
            <a:ext cx="4239551" cy="250178"/>
          </a:xfrm>
          <a:prstGeom prst="rect">
            <a:avLst/>
          </a:prstGeom>
          <a:solidFill>
            <a:srgbClr val="5A5A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1043" name="Google Shape;1043;p18"/>
          <p:cNvSpPr/>
          <p:nvPr/>
        </p:nvSpPr>
        <p:spPr>
          <a:xfrm>
            <a:off x="7952449" y="4458624"/>
            <a:ext cx="4239551" cy="250178"/>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1044" name="Google Shape;1044;p18"/>
          <p:cNvSpPr/>
          <p:nvPr/>
        </p:nvSpPr>
        <p:spPr>
          <a:xfrm>
            <a:off x="7952450" y="3378083"/>
            <a:ext cx="4239550" cy="25017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1045" name="Google Shape;1045;p18"/>
          <p:cNvSpPr/>
          <p:nvPr/>
        </p:nvSpPr>
        <p:spPr>
          <a:xfrm>
            <a:off x="7952449" y="5569566"/>
            <a:ext cx="4239551" cy="25017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sp>
        <p:nvSpPr>
          <p:cNvPr id="1046" name="Google Shape;1046;p18"/>
          <p:cNvSpPr txBox="1"/>
          <p:nvPr/>
        </p:nvSpPr>
        <p:spPr>
          <a:xfrm>
            <a:off x="8221466" y="2221828"/>
            <a:ext cx="3970533" cy="4784987"/>
          </a:xfrm>
          <a:prstGeom prst="rect">
            <a:avLst/>
          </a:prstGeom>
          <a:noFill/>
          <a:ln>
            <a:noFill/>
          </a:ln>
        </p:spPr>
        <p:txBody>
          <a:bodyPr anchorCtr="0" anchor="t" bIns="45700" lIns="91425" spcFirstLastPara="1" rIns="91425" wrap="square" tIns="45700">
            <a:spAutoFit/>
          </a:bodyPr>
          <a:lstStyle/>
          <a:p>
            <a:pPr indent="0" lvl="0" marL="0" marR="0" rtl="0" algn="l">
              <a:lnSpc>
                <a:spcPct val="156666"/>
              </a:lnSpc>
              <a:spcBef>
                <a:spcPts val="0"/>
              </a:spcBef>
              <a:spcAft>
                <a:spcPts val="0"/>
              </a:spcAft>
              <a:buClr>
                <a:srgbClr val="000000"/>
              </a:buClr>
              <a:buSzPts val="1200"/>
              <a:buFont typeface="Arial"/>
              <a:buNone/>
            </a:pPr>
            <a:r>
              <a:rPr b="1" i="0" lang="en-US" sz="1200" u="none" cap="none" strike="noStrike">
                <a:solidFill>
                  <a:schemeClr val="lt1"/>
                </a:solidFill>
                <a:latin typeface="Verdana"/>
                <a:ea typeface="Verdana"/>
                <a:cs typeface="Verdana"/>
                <a:sym typeface="Verdana"/>
              </a:rPr>
              <a:t>Open Source</a:t>
            </a:r>
            <a:br>
              <a:rPr b="1" i="0" lang="en-US" sz="1200" u="none" cap="none" strike="noStrike">
                <a:solidFill>
                  <a:schemeClr val="lt1"/>
                </a:solidFill>
                <a:latin typeface="Verdana"/>
                <a:ea typeface="Verdana"/>
                <a:cs typeface="Verdana"/>
                <a:sym typeface="Verdana"/>
              </a:rPr>
            </a:br>
            <a:r>
              <a:rPr b="0" i="0" lang="en-US" sz="1200" u="none" cap="none" strike="noStrike">
                <a:solidFill>
                  <a:schemeClr val="dk1"/>
                </a:solidFill>
                <a:latin typeface="Verdana"/>
                <a:ea typeface="Verdana"/>
                <a:cs typeface="Verdana"/>
                <a:sym typeface="Verdana"/>
              </a:rPr>
              <a:t>Give developers easy access to core capabilities of the Connected Intelligence Cloud</a:t>
            </a:r>
            <a:endParaRPr b="0" i="0" sz="1400" u="none" cap="none" strike="noStrike">
              <a:solidFill>
                <a:srgbClr val="000000"/>
              </a:solidFill>
              <a:latin typeface="Arial"/>
              <a:ea typeface="Arial"/>
              <a:cs typeface="Arial"/>
              <a:sym typeface="Arial"/>
            </a:endParaRPr>
          </a:p>
          <a:p>
            <a:pPr indent="0" lvl="0" marL="0" marR="0" rtl="0" algn="l">
              <a:lnSpc>
                <a:spcPct val="156666"/>
              </a:lnSpc>
              <a:spcBef>
                <a:spcPts val="1800"/>
              </a:spcBef>
              <a:spcAft>
                <a:spcPts val="0"/>
              </a:spcAft>
              <a:buClr>
                <a:srgbClr val="000000"/>
              </a:buClr>
              <a:buSzPts val="1200"/>
              <a:buFont typeface="Arial"/>
              <a:buNone/>
            </a:pPr>
            <a:r>
              <a:rPr b="1" i="0" lang="en-US" sz="1200" u="none" cap="none" strike="noStrike">
                <a:solidFill>
                  <a:schemeClr val="lt1"/>
                </a:solidFill>
                <a:latin typeface="Verdana"/>
                <a:ea typeface="Verdana"/>
                <a:cs typeface="Verdana"/>
                <a:sym typeface="Verdana"/>
              </a:rPr>
              <a:t>SaaS</a:t>
            </a:r>
            <a:br>
              <a:rPr b="0" i="0" lang="en-US" sz="1200" u="none" cap="none" strike="noStrike">
                <a:solidFill>
                  <a:schemeClr val="lt1"/>
                </a:solidFill>
                <a:latin typeface="Verdana"/>
                <a:ea typeface="Verdana"/>
                <a:cs typeface="Verdana"/>
                <a:sym typeface="Verdana"/>
              </a:rPr>
            </a:br>
            <a:r>
              <a:rPr b="0" i="0" lang="en-US" sz="1200" u="none" cap="none" strike="noStrike">
                <a:solidFill>
                  <a:schemeClr val="dk1"/>
                </a:solidFill>
                <a:latin typeface="Verdana"/>
                <a:ea typeface="Verdana"/>
                <a:cs typeface="Verdana"/>
                <a:sym typeface="Verdana"/>
              </a:rPr>
              <a:t>Quickly get up and running with a fully TIBCO hosted and managed service </a:t>
            </a:r>
            <a:endParaRPr b="0" i="0" sz="1400" u="none" cap="none" strike="noStrike">
              <a:solidFill>
                <a:srgbClr val="000000"/>
              </a:solidFill>
              <a:latin typeface="Arial"/>
              <a:ea typeface="Arial"/>
              <a:cs typeface="Arial"/>
              <a:sym typeface="Arial"/>
            </a:endParaRPr>
          </a:p>
          <a:p>
            <a:pPr indent="0" lvl="0" marL="0" marR="0" rtl="0" algn="l">
              <a:lnSpc>
                <a:spcPct val="156666"/>
              </a:lnSpc>
              <a:spcBef>
                <a:spcPts val="1800"/>
              </a:spcBef>
              <a:spcAft>
                <a:spcPts val="0"/>
              </a:spcAft>
              <a:buClr>
                <a:srgbClr val="000000"/>
              </a:buClr>
              <a:buSzPts val="1200"/>
              <a:buFont typeface="Arial"/>
              <a:buNone/>
            </a:pPr>
            <a:r>
              <a:rPr b="1" i="0" lang="en-US" sz="1200" u="none" cap="none" strike="noStrike">
                <a:solidFill>
                  <a:schemeClr val="lt1"/>
                </a:solidFill>
                <a:latin typeface="Verdana"/>
                <a:ea typeface="Verdana"/>
                <a:cs typeface="Verdana"/>
                <a:sym typeface="Verdana"/>
              </a:rPr>
              <a:t>Hybrid</a:t>
            </a:r>
            <a:br>
              <a:rPr b="0" i="0" lang="en-US" sz="1200" u="none" cap="none" strike="noStrike">
                <a:solidFill>
                  <a:schemeClr val="lt1"/>
                </a:solidFill>
                <a:latin typeface="Verdana"/>
                <a:ea typeface="Verdana"/>
                <a:cs typeface="Verdana"/>
                <a:sym typeface="Verdana"/>
              </a:rPr>
            </a:br>
            <a:r>
              <a:rPr b="0" i="0" lang="en-US" sz="1200" u="none" cap="none" strike="noStrike">
                <a:solidFill>
                  <a:schemeClr val="dk1"/>
                </a:solidFill>
                <a:latin typeface="Verdana"/>
                <a:ea typeface="Verdana"/>
                <a:cs typeface="Verdana"/>
                <a:sym typeface="Verdana"/>
              </a:rPr>
              <a:t>With all options for self-host, multi-cloud, or edge deployments</a:t>
            </a:r>
            <a:endParaRPr b="0" i="0" sz="1400" u="none" cap="none" strike="noStrike">
              <a:solidFill>
                <a:srgbClr val="000000"/>
              </a:solidFill>
              <a:latin typeface="Arial"/>
              <a:ea typeface="Arial"/>
              <a:cs typeface="Arial"/>
              <a:sym typeface="Arial"/>
            </a:endParaRPr>
          </a:p>
          <a:p>
            <a:pPr indent="0" lvl="0" marL="0" marR="0" rtl="0" algn="l">
              <a:lnSpc>
                <a:spcPct val="156666"/>
              </a:lnSpc>
              <a:spcBef>
                <a:spcPts val="1800"/>
              </a:spcBef>
              <a:spcAft>
                <a:spcPts val="0"/>
              </a:spcAft>
              <a:buClr>
                <a:srgbClr val="000000"/>
              </a:buClr>
              <a:buSzPts val="1200"/>
              <a:buFont typeface="Arial"/>
              <a:buNone/>
            </a:pPr>
            <a:r>
              <a:rPr b="1" i="0" lang="en-US" sz="1200" u="none" cap="none" strike="noStrike">
                <a:solidFill>
                  <a:schemeClr val="lt1"/>
                </a:solidFill>
                <a:latin typeface="Verdana"/>
                <a:ea typeface="Verdana"/>
                <a:cs typeface="Verdana"/>
                <a:sym typeface="Verdana"/>
              </a:rPr>
              <a:t>Dynamic Cloud</a:t>
            </a:r>
            <a:br>
              <a:rPr b="0" i="0" lang="en-US" sz="1200" u="none" cap="none" strike="noStrike">
                <a:solidFill>
                  <a:schemeClr val="lt1"/>
                </a:solidFill>
                <a:latin typeface="Verdana"/>
                <a:ea typeface="Verdana"/>
                <a:cs typeface="Verdana"/>
                <a:sym typeface="Verdana"/>
              </a:rPr>
            </a:br>
            <a:r>
              <a:rPr b="0" i="0" lang="en-US" sz="1200" u="none" cap="none" strike="noStrike">
                <a:solidFill>
                  <a:schemeClr val="dk1"/>
                </a:solidFill>
                <a:latin typeface="Verdana"/>
                <a:ea typeface="Verdana"/>
                <a:cs typeface="Verdana"/>
                <a:sym typeface="Verdana"/>
              </a:rPr>
              <a:t>Optimize cost by dynamically scaling on cloud infrastructure such as Amazon Web Services</a:t>
            </a:r>
            <a:endParaRPr b="0" i="0" sz="1400" u="none" cap="none" strike="noStrike">
              <a:solidFill>
                <a:srgbClr val="000000"/>
              </a:solidFill>
              <a:latin typeface="Arial"/>
              <a:ea typeface="Arial"/>
              <a:cs typeface="Arial"/>
              <a:sym typeface="Arial"/>
            </a:endParaRPr>
          </a:p>
          <a:p>
            <a:pPr indent="0" lvl="0" marL="0" marR="0" rtl="0" algn="l">
              <a:lnSpc>
                <a:spcPct val="156666"/>
              </a:lnSpc>
              <a:spcBef>
                <a:spcPts val="1800"/>
              </a:spcBef>
              <a:spcAft>
                <a:spcPts val="0"/>
              </a:spcAft>
              <a:buClr>
                <a:srgbClr val="000000"/>
              </a:buClr>
              <a:buSzPts val="1200"/>
              <a:buFont typeface="Arial"/>
              <a:buNone/>
            </a:pPr>
            <a:r>
              <a:t/>
            </a:r>
            <a:endParaRPr b="0" i="0" sz="1200" u="none" cap="none" strike="noStrike">
              <a:solidFill>
                <a:schemeClr val="dk1"/>
              </a:solidFill>
              <a:latin typeface="Verdana"/>
              <a:ea typeface="Verdana"/>
              <a:cs typeface="Verdana"/>
              <a:sym typeface="Verdana"/>
            </a:endParaRPr>
          </a:p>
        </p:txBody>
      </p:sp>
      <p:pic>
        <p:nvPicPr>
          <p:cNvPr id="1047" name="Google Shape;1047;p18"/>
          <p:cNvPicPr preferRelativeResize="0"/>
          <p:nvPr/>
        </p:nvPicPr>
        <p:blipFill rotWithShape="1">
          <a:blip r:embed="rId16">
            <a:alphaModFix/>
          </a:blip>
          <a:srcRect b="0" l="0" r="0" t="0"/>
          <a:stretch/>
        </p:blipFill>
        <p:spPr>
          <a:xfrm>
            <a:off x="4282829" y="3138860"/>
            <a:ext cx="3361021" cy="1752600"/>
          </a:xfrm>
          <a:prstGeom prst="rect">
            <a:avLst/>
          </a:prstGeom>
          <a:noFill/>
          <a:ln>
            <a:noFill/>
          </a:ln>
        </p:spPr>
      </p:pic>
      <p:sp>
        <p:nvSpPr>
          <p:cNvPr id="1048" name="Google Shape;1048;p18"/>
          <p:cNvSpPr/>
          <p:nvPr/>
        </p:nvSpPr>
        <p:spPr>
          <a:xfrm rot="-5400000">
            <a:off x="3527004" y="3307458"/>
            <a:ext cx="2006647" cy="1557848"/>
          </a:xfrm>
          <a:prstGeom prst="blockArc">
            <a:avLst>
              <a:gd fmla="val 11885755" name="adj1"/>
              <a:gd fmla="val 20552987" name="adj2"/>
              <a:gd fmla="val 3524" name="adj3"/>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dana"/>
              <a:ea typeface="Verdana"/>
              <a:cs typeface="Verdana"/>
              <a:sym typeface="Verdana"/>
            </a:endParaRPr>
          </a:p>
        </p:txBody>
      </p:sp>
      <p:sp>
        <p:nvSpPr>
          <p:cNvPr id="1049" name="Google Shape;1049;p18"/>
          <p:cNvSpPr/>
          <p:nvPr/>
        </p:nvSpPr>
        <p:spPr>
          <a:xfrm>
            <a:off x="0" y="6084951"/>
            <a:ext cx="2237453" cy="41039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dana"/>
              <a:ea typeface="Verdana"/>
              <a:cs typeface="Verdana"/>
              <a:sym typeface="Verdana"/>
            </a:endParaRPr>
          </a:p>
        </p:txBody>
      </p:sp>
      <p:grpSp>
        <p:nvGrpSpPr>
          <p:cNvPr id="1050" name="Google Shape;1050;p18"/>
          <p:cNvGrpSpPr/>
          <p:nvPr/>
        </p:nvGrpSpPr>
        <p:grpSpPr>
          <a:xfrm>
            <a:off x="526585" y="6115095"/>
            <a:ext cx="1750344" cy="410397"/>
            <a:chOff x="2445961" y="5659851"/>
            <a:chExt cx="1750344" cy="410397"/>
          </a:xfrm>
        </p:grpSpPr>
        <p:pic>
          <p:nvPicPr>
            <p:cNvPr id="1051" name="Google Shape;1051;p18"/>
            <p:cNvPicPr preferRelativeResize="0"/>
            <p:nvPr/>
          </p:nvPicPr>
          <p:blipFill rotWithShape="1">
            <a:blip r:embed="rId17">
              <a:alphaModFix/>
            </a:blip>
            <a:srcRect b="0" l="0" r="0" t="0"/>
            <a:stretch/>
          </p:blipFill>
          <p:spPr>
            <a:xfrm>
              <a:off x="2445961" y="5661057"/>
              <a:ext cx="295518" cy="295518"/>
            </a:xfrm>
            <a:prstGeom prst="rect">
              <a:avLst/>
            </a:prstGeom>
            <a:noFill/>
            <a:ln>
              <a:noFill/>
            </a:ln>
          </p:spPr>
        </p:pic>
        <p:sp>
          <p:nvSpPr>
            <p:cNvPr id="1052" name="Google Shape;1052;p18"/>
            <p:cNvSpPr txBox="1"/>
            <p:nvPr/>
          </p:nvSpPr>
          <p:spPr>
            <a:xfrm>
              <a:off x="2742716" y="5659851"/>
              <a:ext cx="1453589" cy="4103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200"/>
                <a:buFont typeface="Verdana"/>
                <a:buNone/>
              </a:pPr>
              <a:r>
                <a:rPr b="0" i="1" lang="en-US" sz="800" u="none" cap="none" strike="noStrike">
                  <a:solidFill>
                    <a:srgbClr val="7F7F7F"/>
                  </a:solidFill>
                  <a:latin typeface="Verdana"/>
                  <a:ea typeface="Verdana"/>
                  <a:cs typeface="Verdana"/>
                  <a:sym typeface="Verdana"/>
                </a:rPr>
                <a:t>marketplaces proposing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7F7F7F"/>
                </a:buClr>
                <a:buSzPts val="200"/>
                <a:buFont typeface="Verdana"/>
                <a:buNone/>
              </a:pPr>
              <a:r>
                <a:rPr b="0" i="1" lang="en-US" sz="800" u="none" cap="none" strike="noStrike">
                  <a:solidFill>
                    <a:srgbClr val="7F7F7F"/>
                  </a:solidFill>
                  <a:latin typeface="Verdana"/>
                  <a:ea typeface="Verdana"/>
                  <a:cs typeface="Verdana"/>
                  <a:sym typeface="Verdana"/>
                </a:rPr>
                <a:t>TIBCO Cloud services</a:t>
              </a:r>
              <a:endParaRPr b="0" baseline="30000" i="1" sz="800" u="none" cap="none" strike="noStrike">
                <a:solidFill>
                  <a:srgbClr val="7F7F7F"/>
                </a:solidFill>
                <a:latin typeface="Verdana"/>
                <a:ea typeface="Verdana"/>
                <a:cs typeface="Verdana"/>
                <a:sym typeface="Verdana"/>
              </a:endParaRPr>
            </a:p>
          </p:txBody>
        </p:sp>
      </p:grpSp>
      <p:sp>
        <p:nvSpPr>
          <p:cNvPr id="1053" name="Google Shape;1053;p18"/>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pic>
        <p:nvPicPr>
          <p:cNvPr id="1059" name="Google Shape;1059;p19"/>
          <p:cNvPicPr preferRelativeResize="0"/>
          <p:nvPr/>
        </p:nvPicPr>
        <p:blipFill rotWithShape="1">
          <a:blip r:embed="rId3">
            <a:alphaModFix/>
          </a:blip>
          <a:srcRect b="0" l="0" r="0" t="0"/>
          <a:stretch/>
        </p:blipFill>
        <p:spPr>
          <a:xfrm>
            <a:off x="-8659" y="0"/>
            <a:ext cx="12200660" cy="6858000"/>
          </a:xfrm>
          <a:prstGeom prst="rect">
            <a:avLst/>
          </a:prstGeom>
          <a:noFill/>
          <a:ln>
            <a:noFill/>
          </a:ln>
        </p:spPr>
      </p:pic>
      <p:sp>
        <p:nvSpPr>
          <p:cNvPr id="1060" name="Google Shape;1060;p19"/>
          <p:cNvSpPr/>
          <p:nvPr/>
        </p:nvSpPr>
        <p:spPr>
          <a:xfrm>
            <a:off x="-8660" y="0"/>
            <a:ext cx="12200659" cy="6858000"/>
          </a:xfrm>
          <a:prstGeom prst="rect">
            <a:avLst/>
          </a:prstGeom>
          <a:solidFill>
            <a:srgbClr val="191919">
              <a:alpha val="4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Verdana"/>
              <a:ea typeface="Verdana"/>
              <a:cs typeface="Verdana"/>
              <a:sym typeface="Verdana"/>
            </a:endParaRPr>
          </a:p>
        </p:txBody>
      </p:sp>
      <p:sp>
        <p:nvSpPr>
          <p:cNvPr id="1061" name="Google Shape;1061;p19"/>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solidFill>
                  <a:schemeClr val="lt1"/>
                </a:solidFill>
              </a:rPr>
              <a:t>The BiModal approach to API development</a:t>
            </a:r>
            <a:endParaRPr/>
          </a:p>
        </p:txBody>
      </p:sp>
      <p:sp>
        <p:nvSpPr>
          <p:cNvPr id="1062" name="Google Shape;1062;p19"/>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400" u="none" cap="none" strike="noStrike">
                <a:solidFill>
                  <a:srgbClr val="000000"/>
                </a:solidFill>
                <a:latin typeface="Verdana"/>
                <a:ea typeface="Verdana"/>
                <a:cs typeface="Verdana"/>
                <a:sym typeface="Verdana"/>
              </a:rPr>
              <a:t>© Copyright 2000-2019 TIBCO Software Inc.        </a:t>
            </a:r>
            <a:endParaRPr b="0" i="0" sz="1400" u="none" cap="none" strike="noStrike">
              <a:solidFill>
                <a:srgbClr val="000000"/>
              </a:solidFill>
              <a:latin typeface="Arial"/>
              <a:ea typeface="Arial"/>
              <a:cs typeface="Arial"/>
              <a:sym typeface="Arial"/>
            </a:endParaRPr>
          </a:p>
        </p:txBody>
      </p:sp>
      <p:sp>
        <p:nvSpPr>
          <p:cNvPr id="1063" name="Google Shape;1063;p19"/>
          <p:cNvSpPr/>
          <p:nvPr/>
        </p:nvSpPr>
        <p:spPr>
          <a:xfrm>
            <a:off x="1418564" y="1828105"/>
            <a:ext cx="9121200" cy="855146"/>
          </a:xfrm>
          <a:prstGeom prst="rect">
            <a:avLst/>
          </a:prstGeom>
          <a:noFill/>
          <a:ln cap="flat" cmpd="sng" w="57150">
            <a:solidFill>
              <a:srgbClr val="CEF5F3"/>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rgbClr val="FFFFFF"/>
              </a:solidFill>
              <a:latin typeface="Arial"/>
              <a:ea typeface="Arial"/>
              <a:cs typeface="Arial"/>
              <a:sym typeface="Arial"/>
            </a:endParaRPr>
          </a:p>
        </p:txBody>
      </p:sp>
      <p:sp>
        <p:nvSpPr>
          <p:cNvPr id="1064" name="Google Shape;1064;p19"/>
          <p:cNvSpPr/>
          <p:nvPr/>
        </p:nvSpPr>
        <p:spPr>
          <a:xfrm>
            <a:off x="1418564" y="3091305"/>
            <a:ext cx="9121200" cy="855146"/>
          </a:xfrm>
          <a:prstGeom prst="rect">
            <a:avLst/>
          </a:prstGeom>
          <a:noFill/>
          <a:ln cap="flat" cmpd="sng" w="57150">
            <a:solidFill>
              <a:srgbClr val="4ED8FF"/>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rgbClr val="FFFFFF"/>
              </a:solidFill>
              <a:latin typeface="Arial"/>
              <a:ea typeface="Arial"/>
              <a:cs typeface="Arial"/>
              <a:sym typeface="Arial"/>
            </a:endParaRPr>
          </a:p>
        </p:txBody>
      </p:sp>
      <p:sp>
        <p:nvSpPr>
          <p:cNvPr id="1065" name="Google Shape;1065;p19"/>
          <p:cNvSpPr/>
          <p:nvPr/>
        </p:nvSpPr>
        <p:spPr>
          <a:xfrm>
            <a:off x="1418564" y="4354505"/>
            <a:ext cx="9121200" cy="855146"/>
          </a:xfrm>
          <a:prstGeom prst="rect">
            <a:avLst/>
          </a:prstGeom>
          <a:noFill/>
          <a:ln cap="flat" cmpd="sng" w="57150">
            <a:solidFill>
              <a:schemeClr val="accent2"/>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rgbClr val="FFFFFF"/>
              </a:solidFill>
              <a:latin typeface="Arial"/>
              <a:ea typeface="Arial"/>
              <a:cs typeface="Arial"/>
              <a:sym typeface="Arial"/>
            </a:endParaRPr>
          </a:p>
        </p:txBody>
      </p:sp>
      <p:grpSp>
        <p:nvGrpSpPr>
          <p:cNvPr id="1066" name="Google Shape;1066;p19"/>
          <p:cNvGrpSpPr/>
          <p:nvPr/>
        </p:nvGrpSpPr>
        <p:grpSpPr>
          <a:xfrm>
            <a:off x="-1" y="1201"/>
            <a:ext cx="12192001" cy="6856799"/>
            <a:chOff x="-1" y="1201"/>
            <a:chExt cx="12192001" cy="6856799"/>
          </a:xfrm>
        </p:grpSpPr>
        <p:pic>
          <p:nvPicPr>
            <p:cNvPr id="1067" name="Google Shape;1067;p19"/>
            <p:cNvPicPr preferRelativeResize="0"/>
            <p:nvPr/>
          </p:nvPicPr>
          <p:blipFill rotWithShape="1">
            <a:blip r:embed="rId4">
              <a:alphaModFix/>
            </a:blip>
            <a:srcRect b="0" l="0" r="0" t="0"/>
            <a:stretch/>
          </p:blipFill>
          <p:spPr>
            <a:xfrm>
              <a:off x="9104241" y="6339632"/>
              <a:ext cx="3087759" cy="518368"/>
            </a:xfrm>
            <a:prstGeom prst="rect">
              <a:avLst/>
            </a:prstGeom>
            <a:noFill/>
            <a:ln>
              <a:noFill/>
            </a:ln>
          </p:spPr>
        </p:pic>
        <p:pic>
          <p:nvPicPr>
            <p:cNvPr id="1068" name="Google Shape;1068;p19"/>
            <p:cNvPicPr preferRelativeResize="0"/>
            <p:nvPr/>
          </p:nvPicPr>
          <p:blipFill rotWithShape="1">
            <a:blip r:embed="rId5">
              <a:alphaModFix/>
            </a:blip>
            <a:srcRect b="0" l="0" r="0" t="0"/>
            <a:stretch/>
          </p:blipFill>
          <p:spPr>
            <a:xfrm>
              <a:off x="11021261" y="6467757"/>
              <a:ext cx="901797" cy="235697"/>
            </a:xfrm>
            <a:prstGeom prst="rect">
              <a:avLst/>
            </a:prstGeom>
            <a:noFill/>
            <a:ln>
              <a:noFill/>
            </a:ln>
          </p:spPr>
        </p:pic>
        <p:pic>
          <p:nvPicPr>
            <p:cNvPr id="1069" name="Google Shape;1069;p19"/>
            <p:cNvPicPr preferRelativeResize="0"/>
            <p:nvPr/>
          </p:nvPicPr>
          <p:blipFill rotWithShape="1">
            <a:blip r:embed="rId6">
              <a:alphaModFix/>
            </a:blip>
            <a:srcRect b="0" l="0" r="0" t="0"/>
            <a:stretch/>
          </p:blipFill>
          <p:spPr>
            <a:xfrm>
              <a:off x="-1" y="1201"/>
              <a:ext cx="927101" cy="315596"/>
            </a:xfrm>
            <a:prstGeom prst="rect">
              <a:avLst/>
            </a:prstGeom>
            <a:noFill/>
            <a:ln>
              <a:noFill/>
            </a:ln>
          </p:spPr>
        </p:pic>
      </p:grpSp>
      <p:cxnSp>
        <p:nvCxnSpPr>
          <p:cNvPr id="1070" name="Google Shape;1070;p19"/>
          <p:cNvCxnSpPr/>
          <p:nvPr/>
        </p:nvCxnSpPr>
        <p:spPr>
          <a:xfrm>
            <a:off x="685800" y="1395123"/>
            <a:ext cx="0" cy="4459577"/>
          </a:xfrm>
          <a:prstGeom prst="straightConnector1">
            <a:avLst/>
          </a:prstGeom>
          <a:noFill/>
          <a:ln cap="flat" cmpd="sng" w="28575">
            <a:solidFill>
              <a:srgbClr val="00A8D7"/>
            </a:solidFill>
            <a:prstDash val="solid"/>
            <a:round/>
            <a:headEnd len="sm" w="sm" type="none"/>
            <a:tailEnd len="sm" w="sm" type="none"/>
          </a:ln>
        </p:spPr>
      </p:cxnSp>
      <p:cxnSp>
        <p:nvCxnSpPr>
          <p:cNvPr id="1071" name="Google Shape;1071;p19"/>
          <p:cNvCxnSpPr/>
          <p:nvPr/>
        </p:nvCxnSpPr>
        <p:spPr>
          <a:xfrm>
            <a:off x="11303000" y="1395123"/>
            <a:ext cx="0" cy="4459577"/>
          </a:xfrm>
          <a:prstGeom prst="straightConnector1">
            <a:avLst/>
          </a:prstGeom>
          <a:noFill/>
          <a:ln cap="flat" cmpd="sng" w="28575">
            <a:solidFill>
              <a:srgbClr val="00A8D7"/>
            </a:solidFill>
            <a:prstDash val="solid"/>
            <a:round/>
            <a:headEnd len="sm" w="sm" type="none"/>
            <a:tailEnd len="sm" w="sm" type="none"/>
          </a:ln>
        </p:spPr>
      </p:cxnSp>
      <p:sp>
        <p:nvSpPr>
          <p:cNvPr id="1072" name="Google Shape;1072;p19"/>
          <p:cNvSpPr txBox="1"/>
          <p:nvPr/>
        </p:nvSpPr>
        <p:spPr>
          <a:xfrm rot="-5400000">
            <a:off x="148022" y="3441243"/>
            <a:ext cx="76815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Verdana"/>
                <a:ea typeface="Verdana"/>
                <a:cs typeface="Verdana"/>
                <a:sym typeface="Verdana"/>
              </a:rPr>
              <a:t>Change</a:t>
            </a:r>
            <a:endParaRPr b="0" i="0" sz="1400" u="none" cap="none" strike="noStrike">
              <a:solidFill>
                <a:srgbClr val="000000"/>
              </a:solidFill>
              <a:latin typeface="Arial"/>
              <a:ea typeface="Arial"/>
              <a:cs typeface="Arial"/>
              <a:sym typeface="Arial"/>
            </a:endParaRPr>
          </a:p>
        </p:txBody>
      </p:sp>
      <p:sp>
        <p:nvSpPr>
          <p:cNvPr id="1073" name="Google Shape;1073;p19"/>
          <p:cNvSpPr txBox="1"/>
          <p:nvPr/>
        </p:nvSpPr>
        <p:spPr>
          <a:xfrm rot="5400000">
            <a:off x="10914560" y="3441245"/>
            <a:ext cx="110228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Verdana"/>
                <a:ea typeface="Verdana"/>
                <a:cs typeface="Verdana"/>
                <a:sym typeface="Verdana"/>
              </a:rPr>
              <a:t>Governance</a:t>
            </a:r>
            <a:endParaRPr b="0" i="0" sz="1400" u="none" cap="none" strike="noStrike">
              <a:solidFill>
                <a:srgbClr val="000000"/>
              </a:solidFill>
              <a:latin typeface="Arial"/>
              <a:ea typeface="Arial"/>
              <a:cs typeface="Arial"/>
              <a:sym typeface="Arial"/>
            </a:endParaRPr>
          </a:p>
        </p:txBody>
      </p:sp>
      <p:sp>
        <p:nvSpPr>
          <p:cNvPr id="1074" name="Google Shape;1074;p19"/>
          <p:cNvSpPr txBox="1"/>
          <p:nvPr/>
        </p:nvSpPr>
        <p:spPr>
          <a:xfrm>
            <a:off x="459616" y="933458"/>
            <a:ext cx="45236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p:txBody>
      </p:sp>
      <p:sp>
        <p:nvSpPr>
          <p:cNvPr id="1075" name="Google Shape;1075;p19"/>
          <p:cNvSpPr txBox="1"/>
          <p:nvPr/>
        </p:nvSpPr>
        <p:spPr>
          <a:xfrm>
            <a:off x="497716" y="5632458"/>
            <a:ext cx="40427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Verdana"/>
                <a:ea typeface="Verdana"/>
                <a:cs typeface="Verdana"/>
                <a:sym typeface="Verdana"/>
              </a:rPr>
              <a:t>_</a:t>
            </a:r>
            <a:endParaRPr b="0" i="0" sz="1400" u="none" cap="none" strike="noStrike">
              <a:solidFill>
                <a:srgbClr val="000000"/>
              </a:solidFill>
              <a:latin typeface="Arial"/>
              <a:ea typeface="Arial"/>
              <a:cs typeface="Arial"/>
              <a:sym typeface="Arial"/>
            </a:endParaRPr>
          </a:p>
        </p:txBody>
      </p:sp>
      <p:sp>
        <p:nvSpPr>
          <p:cNvPr id="1076" name="Google Shape;1076;p19"/>
          <p:cNvSpPr txBox="1"/>
          <p:nvPr/>
        </p:nvSpPr>
        <p:spPr>
          <a:xfrm>
            <a:off x="11089516" y="933458"/>
            <a:ext cx="45236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p:txBody>
      </p:sp>
      <p:sp>
        <p:nvSpPr>
          <p:cNvPr id="1077" name="Google Shape;1077;p19"/>
          <p:cNvSpPr txBox="1"/>
          <p:nvPr/>
        </p:nvSpPr>
        <p:spPr>
          <a:xfrm>
            <a:off x="11127616" y="5632458"/>
            <a:ext cx="40427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Verdana"/>
                <a:ea typeface="Verdana"/>
                <a:cs typeface="Verdana"/>
                <a:sym typeface="Verdana"/>
              </a:rPr>
              <a:t>_</a:t>
            </a:r>
            <a:endParaRPr b="0" i="0" sz="1400" u="none" cap="none" strike="noStrike">
              <a:solidFill>
                <a:srgbClr val="000000"/>
              </a:solidFill>
              <a:latin typeface="Arial"/>
              <a:ea typeface="Arial"/>
              <a:cs typeface="Arial"/>
              <a:sym typeface="Arial"/>
            </a:endParaRPr>
          </a:p>
        </p:txBody>
      </p:sp>
      <p:sp>
        <p:nvSpPr>
          <p:cNvPr id="1078" name="Google Shape;1078;p19"/>
          <p:cNvSpPr/>
          <p:nvPr/>
        </p:nvSpPr>
        <p:spPr>
          <a:xfrm>
            <a:off x="7645400" y="2006377"/>
            <a:ext cx="2768602" cy="539073"/>
          </a:xfrm>
          <a:prstGeom prst="rect">
            <a:avLst/>
          </a:prstGeom>
          <a:solidFill>
            <a:srgbClr val="191919">
              <a:alpha val="3176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Verdana"/>
              <a:ea typeface="Verdana"/>
              <a:cs typeface="Verdana"/>
              <a:sym typeface="Verdana"/>
            </a:endParaRPr>
          </a:p>
        </p:txBody>
      </p:sp>
      <p:sp>
        <p:nvSpPr>
          <p:cNvPr id="1079" name="Google Shape;1079;p19"/>
          <p:cNvSpPr/>
          <p:nvPr/>
        </p:nvSpPr>
        <p:spPr>
          <a:xfrm>
            <a:off x="7645400" y="4520977"/>
            <a:ext cx="2768602" cy="539073"/>
          </a:xfrm>
          <a:prstGeom prst="rect">
            <a:avLst/>
          </a:prstGeom>
          <a:solidFill>
            <a:srgbClr val="191919">
              <a:alpha val="3176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Verdana"/>
              <a:ea typeface="Verdana"/>
              <a:cs typeface="Verdana"/>
              <a:sym typeface="Verdana"/>
            </a:endParaRPr>
          </a:p>
        </p:txBody>
      </p:sp>
      <p:sp>
        <p:nvSpPr>
          <p:cNvPr id="1080" name="Google Shape;1080;p19"/>
          <p:cNvSpPr/>
          <p:nvPr/>
        </p:nvSpPr>
        <p:spPr>
          <a:xfrm>
            <a:off x="7645400" y="3276377"/>
            <a:ext cx="2768602" cy="539073"/>
          </a:xfrm>
          <a:prstGeom prst="rect">
            <a:avLst/>
          </a:prstGeom>
          <a:solidFill>
            <a:srgbClr val="191919">
              <a:alpha val="3176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Verdana"/>
              <a:ea typeface="Verdana"/>
              <a:cs typeface="Verdana"/>
              <a:sym typeface="Verdana"/>
            </a:endParaRPr>
          </a:p>
        </p:txBody>
      </p:sp>
      <p:sp>
        <p:nvSpPr>
          <p:cNvPr id="1081" name="Google Shape;1081;p19"/>
          <p:cNvSpPr txBox="1"/>
          <p:nvPr/>
        </p:nvSpPr>
        <p:spPr>
          <a:xfrm>
            <a:off x="8203910" y="2101789"/>
            <a:ext cx="2210092"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Verdana"/>
                <a:ea typeface="Verdana"/>
                <a:cs typeface="Verdana"/>
                <a:sym typeface="Verdana"/>
              </a:rPr>
              <a:t>Systems of Innovation</a:t>
            </a:r>
            <a:endParaRPr b="0" i="0" sz="1400" u="none" cap="none" strike="noStrike">
              <a:solidFill>
                <a:srgbClr val="000000"/>
              </a:solidFill>
              <a:latin typeface="Arial"/>
              <a:ea typeface="Arial"/>
              <a:cs typeface="Arial"/>
              <a:sym typeface="Arial"/>
            </a:endParaRPr>
          </a:p>
        </p:txBody>
      </p:sp>
      <p:sp>
        <p:nvSpPr>
          <p:cNvPr id="1082" name="Google Shape;1082;p19"/>
          <p:cNvSpPr txBox="1"/>
          <p:nvPr/>
        </p:nvSpPr>
        <p:spPr>
          <a:xfrm>
            <a:off x="7878628" y="3364989"/>
            <a:ext cx="2535374"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Verdana"/>
                <a:ea typeface="Verdana"/>
                <a:cs typeface="Verdana"/>
                <a:sym typeface="Verdana"/>
              </a:rPr>
              <a:t>Systems of Differentiation</a:t>
            </a:r>
            <a:endParaRPr b="0" i="0" sz="1400" u="none" cap="none" strike="noStrike">
              <a:solidFill>
                <a:srgbClr val="000000"/>
              </a:solidFill>
              <a:latin typeface="Arial"/>
              <a:ea typeface="Arial"/>
              <a:cs typeface="Arial"/>
              <a:sym typeface="Arial"/>
            </a:endParaRPr>
          </a:p>
        </p:txBody>
      </p:sp>
      <p:sp>
        <p:nvSpPr>
          <p:cNvPr id="1083" name="Google Shape;1083;p19"/>
          <p:cNvSpPr txBox="1"/>
          <p:nvPr/>
        </p:nvSpPr>
        <p:spPr>
          <a:xfrm>
            <a:off x="8548171" y="4637654"/>
            <a:ext cx="1865831"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Verdana"/>
                <a:ea typeface="Verdana"/>
                <a:cs typeface="Verdana"/>
                <a:sym typeface="Verdana"/>
              </a:rPr>
              <a:t>Systems of Record</a:t>
            </a:r>
            <a:endParaRPr b="0" i="0" sz="1400" u="none" cap="none" strike="noStrike">
              <a:solidFill>
                <a:srgbClr val="000000"/>
              </a:solidFill>
              <a:latin typeface="Arial"/>
              <a:ea typeface="Arial"/>
              <a:cs typeface="Arial"/>
              <a:sym typeface="Arial"/>
            </a:endParaRPr>
          </a:p>
        </p:txBody>
      </p:sp>
      <p:sp>
        <p:nvSpPr>
          <p:cNvPr id="1084" name="Google Shape;1084;p19"/>
          <p:cNvSpPr/>
          <p:nvPr/>
        </p:nvSpPr>
        <p:spPr>
          <a:xfrm>
            <a:off x="1905112" y="1395123"/>
            <a:ext cx="2933700" cy="4186803"/>
          </a:xfrm>
          <a:prstGeom prst="triangle">
            <a:avLst>
              <a:gd fmla="val 50000" name="adj"/>
            </a:avLst>
          </a:prstGeom>
          <a:solidFill>
            <a:srgbClr val="191919">
              <a:alpha val="88627"/>
            </a:srgbClr>
          </a:solidFill>
          <a:ln cap="flat" cmpd="sng" w="38100">
            <a:solidFill>
              <a:srgbClr val="8484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Verdana"/>
              <a:ea typeface="Verdana"/>
              <a:cs typeface="Verdana"/>
              <a:sym typeface="Verdana"/>
            </a:endParaRPr>
          </a:p>
        </p:txBody>
      </p:sp>
      <p:sp>
        <p:nvSpPr>
          <p:cNvPr id="1085" name="Google Shape;1085;p19"/>
          <p:cNvSpPr/>
          <p:nvPr/>
        </p:nvSpPr>
        <p:spPr>
          <a:xfrm rot="10800000">
            <a:off x="4344665" y="1395123"/>
            <a:ext cx="2933700" cy="4186803"/>
          </a:xfrm>
          <a:prstGeom prst="triangle">
            <a:avLst>
              <a:gd fmla="val 50000" name="adj"/>
            </a:avLst>
          </a:prstGeom>
          <a:solidFill>
            <a:srgbClr val="191919">
              <a:alpha val="88627"/>
            </a:srgbClr>
          </a:solidFill>
          <a:ln cap="flat" cmpd="sng" w="38100">
            <a:solidFill>
              <a:srgbClr val="8484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Verdana"/>
              <a:ea typeface="Verdana"/>
              <a:cs typeface="Verdana"/>
              <a:sym typeface="Verdana"/>
            </a:endParaRPr>
          </a:p>
        </p:txBody>
      </p:sp>
      <p:sp>
        <p:nvSpPr>
          <p:cNvPr id="1086" name="Google Shape;1086;p19"/>
          <p:cNvSpPr txBox="1"/>
          <p:nvPr/>
        </p:nvSpPr>
        <p:spPr>
          <a:xfrm>
            <a:off x="2841323" y="2907328"/>
            <a:ext cx="986103"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Verdana"/>
                <a:ea typeface="Verdana"/>
                <a:cs typeface="Verdana"/>
                <a:sym typeface="Verdana"/>
              </a:rPr>
              <a:t>Traditional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Verdana"/>
                <a:ea typeface="Verdana"/>
                <a:cs typeface="Verdana"/>
                <a:sym typeface="Verdana"/>
              </a:rPr>
              <a:t>Workloads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Verdana"/>
                <a:ea typeface="Verdana"/>
                <a:cs typeface="Verdana"/>
                <a:sym typeface="Verdana"/>
              </a:rPr>
              <a:t>[Mode 1]</a:t>
            </a:r>
            <a:endParaRPr b="0" i="0" sz="1400" u="none" cap="none" strike="noStrike">
              <a:solidFill>
                <a:srgbClr val="000000"/>
              </a:solidFill>
              <a:latin typeface="Arial"/>
              <a:ea typeface="Arial"/>
              <a:cs typeface="Arial"/>
              <a:sym typeface="Arial"/>
            </a:endParaRPr>
          </a:p>
        </p:txBody>
      </p:sp>
      <p:sp>
        <p:nvSpPr>
          <p:cNvPr id="1087" name="Google Shape;1087;p19"/>
          <p:cNvSpPr txBox="1"/>
          <p:nvPr/>
        </p:nvSpPr>
        <p:spPr>
          <a:xfrm>
            <a:off x="2537651" y="4011978"/>
            <a:ext cx="159345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Verdana"/>
                <a:ea typeface="Verdana"/>
                <a:cs typeface="Verdana"/>
                <a:sym typeface="Verdana"/>
              </a:rPr>
              <a:t>Safety &amp; Accuracy</a:t>
            </a:r>
            <a:endParaRPr b="0" i="0" sz="1400" u="none" cap="none" strike="noStrike">
              <a:solidFill>
                <a:srgbClr val="000000"/>
              </a:solidFill>
              <a:latin typeface="Arial"/>
              <a:ea typeface="Arial"/>
              <a:cs typeface="Arial"/>
              <a:sym typeface="Arial"/>
            </a:endParaRPr>
          </a:p>
        </p:txBody>
      </p:sp>
      <p:sp>
        <p:nvSpPr>
          <p:cNvPr id="1088" name="Google Shape;1088;p19"/>
          <p:cNvSpPr txBox="1"/>
          <p:nvPr/>
        </p:nvSpPr>
        <p:spPr>
          <a:xfrm>
            <a:off x="2418646" y="4777213"/>
            <a:ext cx="1831463"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Verdana"/>
                <a:ea typeface="Verdana"/>
                <a:cs typeface="Verdana"/>
                <a:sym typeface="Verdana"/>
              </a:rPr>
              <a:t>Integration Specialist</a:t>
            </a:r>
            <a:endParaRPr b="0" i="0" sz="1400" u="none" cap="none" strike="noStrike">
              <a:solidFill>
                <a:srgbClr val="000000"/>
              </a:solidFill>
              <a:latin typeface="Arial"/>
              <a:ea typeface="Arial"/>
              <a:cs typeface="Arial"/>
              <a:sym typeface="Arial"/>
            </a:endParaRPr>
          </a:p>
        </p:txBody>
      </p:sp>
      <p:sp>
        <p:nvSpPr>
          <p:cNvPr id="1089" name="Google Shape;1089;p19"/>
          <p:cNvSpPr txBox="1"/>
          <p:nvPr/>
        </p:nvSpPr>
        <p:spPr>
          <a:xfrm>
            <a:off x="5281039" y="1853228"/>
            <a:ext cx="983474"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Verdana"/>
                <a:ea typeface="Verdana"/>
                <a:cs typeface="Verdana"/>
                <a:sym typeface="Verdana"/>
              </a:rPr>
              <a:t>Newer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Verdana"/>
                <a:ea typeface="Verdana"/>
                <a:cs typeface="Verdana"/>
                <a:sym typeface="Verdana"/>
              </a:rPr>
              <a:t>Workloads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Verdana"/>
                <a:ea typeface="Verdana"/>
                <a:cs typeface="Verdana"/>
                <a:sym typeface="Verdana"/>
              </a:rPr>
              <a:t>[Mode 2]</a:t>
            </a:r>
            <a:endParaRPr b="0" i="0" sz="1400" u="none" cap="none" strike="noStrike">
              <a:solidFill>
                <a:srgbClr val="000000"/>
              </a:solidFill>
              <a:latin typeface="Arial"/>
              <a:ea typeface="Arial"/>
              <a:cs typeface="Arial"/>
              <a:sym typeface="Arial"/>
            </a:endParaRPr>
          </a:p>
        </p:txBody>
      </p:sp>
      <p:sp>
        <p:nvSpPr>
          <p:cNvPr id="1090" name="Google Shape;1090;p19"/>
          <p:cNvSpPr txBox="1"/>
          <p:nvPr/>
        </p:nvSpPr>
        <p:spPr>
          <a:xfrm>
            <a:off x="5090126" y="2754928"/>
            <a:ext cx="136531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Verdana"/>
                <a:ea typeface="Verdana"/>
                <a:cs typeface="Verdana"/>
                <a:sym typeface="Verdana"/>
              </a:rPr>
              <a:t>Speed &amp; Agility</a:t>
            </a:r>
            <a:endParaRPr b="0" i="0" sz="1400" u="none" cap="none" strike="noStrike">
              <a:solidFill>
                <a:srgbClr val="000000"/>
              </a:solidFill>
              <a:latin typeface="Arial"/>
              <a:ea typeface="Arial"/>
              <a:cs typeface="Arial"/>
              <a:sym typeface="Arial"/>
            </a:endParaRPr>
          </a:p>
        </p:txBody>
      </p:sp>
      <p:sp>
        <p:nvSpPr>
          <p:cNvPr id="1091" name="Google Shape;1091;p19"/>
          <p:cNvSpPr txBox="1"/>
          <p:nvPr/>
        </p:nvSpPr>
        <p:spPr>
          <a:xfrm>
            <a:off x="5343011" y="3605828"/>
            <a:ext cx="85953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Verdana"/>
                <a:ea typeface="Verdana"/>
                <a:cs typeface="Verdana"/>
                <a:sym typeface="Verdana"/>
              </a:rPr>
              <a:t>Business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Verdana"/>
                <a:ea typeface="Verdana"/>
                <a:cs typeface="Verdana"/>
                <a:sym typeface="Verdana"/>
              </a:rPr>
              <a:t>Analyst</a:t>
            </a:r>
            <a:endParaRPr b="0" i="0" sz="1400" u="none" cap="none" strike="noStrike">
              <a:solidFill>
                <a:srgbClr val="000000"/>
              </a:solidFill>
              <a:latin typeface="Arial"/>
              <a:ea typeface="Arial"/>
              <a:cs typeface="Arial"/>
              <a:sym typeface="Arial"/>
            </a:endParaRPr>
          </a:p>
        </p:txBody>
      </p:sp>
      <p:sp>
        <p:nvSpPr>
          <p:cNvPr id="1092" name="Google Shape;1092;p19"/>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pic>
        <p:nvPicPr>
          <p:cNvPr id="1098" name="Google Shape;1098;p20"/>
          <p:cNvPicPr preferRelativeResize="0"/>
          <p:nvPr/>
        </p:nvPicPr>
        <p:blipFill rotWithShape="1">
          <a:blip r:embed="rId3">
            <a:alphaModFix/>
          </a:blip>
          <a:srcRect b="0" l="0" r="0" t="0"/>
          <a:stretch/>
        </p:blipFill>
        <p:spPr>
          <a:xfrm>
            <a:off x="-8659" y="0"/>
            <a:ext cx="12200660" cy="6858000"/>
          </a:xfrm>
          <a:prstGeom prst="rect">
            <a:avLst/>
          </a:prstGeom>
          <a:noFill/>
          <a:ln>
            <a:noFill/>
          </a:ln>
        </p:spPr>
      </p:pic>
      <p:sp>
        <p:nvSpPr>
          <p:cNvPr id="1099" name="Google Shape;1099;p20"/>
          <p:cNvSpPr/>
          <p:nvPr/>
        </p:nvSpPr>
        <p:spPr>
          <a:xfrm>
            <a:off x="-8660" y="0"/>
            <a:ext cx="12200659" cy="6858000"/>
          </a:xfrm>
          <a:prstGeom prst="rect">
            <a:avLst/>
          </a:prstGeom>
          <a:solidFill>
            <a:srgbClr val="191919">
              <a:alpha val="4078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Verdana"/>
              <a:ea typeface="Verdana"/>
              <a:cs typeface="Verdana"/>
              <a:sym typeface="Verdana"/>
            </a:endParaRPr>
          </a:p>
        </p:txBody>
      </p:sp>
      <p:sp>
        <p:nvSpPr>
          <p:cNvPr id="1100" name="Google Shape;1100;p20"/>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solidFill>
                  <a:schemeClr val="lt1"/>
                </a:solidFill>
              </a:rPr>
              <a:t>The BiModal approach to API development</a:t>
            </a:r>
            <a:br>
              <a:rPr lang="en-US">
                <a:solidFill>
                  <a:schemeClr val="lt1"/>
                </a:solidFill>
              </a:rPr>
            </a:br>
            <a:r>
              <a:rPr lang="en-US">
                <a:solidFill>
                  <a:schemeClr val="lt1"/>
                </a:solidFill>
              </a:rPr>
              <a:t>APIs for Differentiation and Innovation</a:t>
            </a:r>
            <a:endParaRPr/>
          </a:p>
        </p:txBody>
      </p:sp>
      <p:sp>
        <p:nvSpPr>
          <p:cNvPr id="1101" name="Google Shape;1101;p20"/>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400" u="none" cap="none" strike="noStrike">
                <a:solidFill>
                  <a:srgbClr val="000000"/>
                </a:solidFill>
                <a:latin typeface="Verdana"/>
                <a:ea typeface="Verdana"/>
                <a:cs typeface="Verdana"/>
                <a:sym typeface="Verdana"/>
              </a:rPr>
              <a:t>© Copyright 2000-2019 TIBCO Software Inc.        </a:t>
            </a:r>
            <a:endParaRPr b="0" i="0" sz="1400" u="none" cap="none" strike="noStrike">
              <a:solidFill>
                <a:srgbClr val="000000"/>
              </a:solidFill>
              <a:latin typeface="Arial"/>
              <a:ea typeface="Arial"/>
              <a:cs typeface="Arial"/>
              <a:sym typeface="Arial"/>
            </a:endParaRPr>
          </a:p>
        </p:txBody>
      </p:sp>
      <p:sp>
        <p:nvSpPr>
          <p:cNvPr id="1102" name="Google Shape;1102;p20"/>
          <p:cNvSpPr/>
          <p:nvPr/>
        </p:nvSpPr>
        <p:spPr>
          <a:xfrm>
            <a:off x="1418564" y="1828105"/>
            <a:ext cx="9121200" cy="855146"/>
          </a:xfrm>
          <a:prstGeom prst="rect">
            <a:avLst/>
          </a:prstGeom>
          <a:noFill/>
          <a:ln cap="flat" cmpd="sng" w="57150">
            <a:solidFill>
              <a:srgbClr val="CEF5F3"/>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rgbClr val="FFFFFF"/>
              </a:solidFill>
              <a:latin typeface="Arial"/>
              <a:ea typeface="Arial"/>
              <a:cs typeface="Arial"/>
              <a:sym typeface="Arial"/>
            </a:endParaRPr>
          </a:p>
        </p:txBody>
      </p:sp>
      <p:sp>
        <p:nvSpPr>
          <p:cNvPr id="1103" name="Google Shape;1103;p20"/>
          <p:cNvSpPr/>
          <p:nvPr/>
        </p:nvSpPr>
        <p:spPr>
          <a:xfrm>
            <a:off x="1418564" y="3091305"/>
            <a:ext cx="9121200" cy="855146"/>
          </a:xfrm>
          <a:prstGeom prst="rect">
            <a:avLst/>
          </a:prstGeom>
          <a:noFill/>
          <a:ln cap="flat" cmpd="sng" w="57150">
            <a:solidFill>
              <a:srgbClr val="4ED8FF"/>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rgbClr val="FFFFFF"/>
              </a:solidFill>
              <a:latin typeface="Arial"/>
              <a:ea typeface="Arial"/>
              <a:cs typeface="Arial"/>
              <a:sym typeface="Arial"/>
            </a:endParaRPr>
          </a:p>
        </p:txBody>
      </p:sp>
      <p:sp>
        <p:nvSpPr>
          <p:cNvPr id="1104" name="Google Shape;1104;p20"/>
          <p:cNvSpPr/>
          <p:nvPr/>
        </p:nvSpPr>
        <p:spPr>
          <a:xfrm>
            <a:off x="1418564" y="4354505"/>
            <a:ext cx="9121200" cy="855146"/>
          </a:xfrm>
          <a:prstGeom prst="rect">
            <a:avLst/>
          </a:prstGeom>
          <a:noFill/>
          <a:ln cap="flat" cmpd="sng" w="57150">
            <a:solidFill>
              <a:schemeClr val="accent2"/>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rgbClr val="FFFFFF"/>
              </a:solidFill>
              <a:latin typeface="Arial"/>
              <a:ea typeface="Arial"/>
              <a:cs typeface="Arial"/>
              <a:sym typeface="Arial"/>
            </a:endParaRPr>
          </a:p>
        </p:txBody>
      </p:sp>
      <p:grpSp>
        <p:nvGrpSpPr>
          <p:cNvPr id="1105" name="Google Shape;1105;p20"/>
          <p:cNvGrpSpPr/>
          <p:nvPr/>
        </p:nvGrpSpPr>
        <p:grpSpPr>
          <a:xfrm>
            <a:off x="-1" y="1201"/>
            <a:ext cx="12192001" cy="6856799"/>
            <a:chOff x="-1" y="1201"/>
            <a:chExt cx="12192001" cy="6856799"/>
          </a:xfrm>
        </p:grpSpPr>
        <p:pic>
          <p:nvPicPr>
            <p:cNvPr id="1106" name="Google Shape;1106;p20"/>
            <p:cNvPicPr preferRelativeResize="0"/>
            <p:nvPr/>
          </p:nvPicPr>
          <p:blipFill rotWithShape="1">
            <a:blip r:embed="rId4">
              <a:alphaModFix/>
            </a:blip>
            <a:srcRect b="0" l="0" r="0" t="0"/>
            <a:stretch/>
          </p:blipFill>
          <p:spPr>
            <a:xfrm>
              <a:off x="9104241" y="6339632"/>
              <a:ext cx="3087759" cy="518368"/>
            </a:xfrm>
            <a:prstGeom prst="rect">
              <a:avLst/>
            </a:prstGeom>
            <a:noFill/>
            <a:ln>
              <a:noFill/>
            </a:ln>
          </p:spPr>
        </p:pic>
        <p:pic>
          <p:nvPicPr>
            <p:cNvPr id="1107" name="Google Shape;1107;p20"/>
            <p:cNvPicPr preferRelativeResize="0"/>
            <p:nvPr/>
          </p:nvPicPr>
          <p:blipFill rotWithShape="1">
            <a:blip r:embed="rId5">
              <a:alphaModFix/>
            </a:blip>
            <a:srcRect b="0" l="0" r="0" t="0"/>
            <a:stretch/>
          </p:blipFill>
          <p:spPr>
            <a:xfrm>
              <a:off x="11021261" y="6467757"/>
              <a:ext cx="901797" cy="235697"/>
            </a:xfrm>
            <a:prstGeom prst="rect">
              <a:avLst/>
            </a:prstGeom>
            <a:noFill/>
            <a:ln>
              <a:noFill/>
            </a:ln>
          </p:spPr>
        </p:pic>
        <p:pic>
          <p:nvPicPr>
            <p:cNvPr id="1108" name="Google Shape;1108;p20"/>
            <p:cNvPicPr preferRelativeResize="0"/>
            <p:nvPr/>
          </p:nvPicPr>
          <p:blipFill rotWithShape="1">
            <a:blip r:embed="rId6">
              <a:alphaModFix/>
            </a:blip>
            <a:srcRect b="0" l="0" r="0" t="0"/>
            <a:stretch/>
          </p:blipFill>
          <p:spPr>
            <a:xfrm>
              <a:off x="-1" y="1201"/>
              <a:ext cx="927101" cy="315596"/>
            </a:xfrm>
            <a:prstGeom prst="rect">
              <a:avLst/>
            </a:prstGeom>
            <a:noFill/>
            <a:ln>
              <a:noFill/>
            </a:ln>
          </p:spPr>
        </p:pic>
      </p:grpSp>
      <p:cxnSp>
        <p:nvCxnSpPr>
          <p:cNvPr id="1109" name="Google Shape;1109;p20"/>
          <p:cNvCxnSpPr/>
          <p:nvPr/>
        </p:nvCxnSpPr>
        <p:spPr>
          <a:xfrm>
            <a:off x="685800" y="1395123"/>
            <a:ext cx="0" cy="4459577"/>
          </a:xfrm>
          <a:prstGeom prst="straightConnector1">
            <a:avLst/>
          </a:prstGeom>
          <a:noFill/>
          <a:ln cap="flat" cmpd="sng" w="28575">
            <a:solidFill>
              <a:srgbClr val="00A8D7"/>
            </a:solidFill>
            <a:prstDash val="solid"/>
            <a:round/>
            <a:headEnd len="sm" w="sm" type="none"/>
            <a:tailEnd len="sm" w="sm" type="none"/>
          </a:ln>
        </p:spPr>
      </p:cxnSp>
      <p:cxnSp>
        <p:nvCxnSpPr>
          <p:cNvPr id="1110" name="Google Shape;1110;p20"/>
          <p:cNvCxnSpPr/>
          <p:nvPr/>
        </p:nvCxnSpPr>
        <p:spPr>
          <a:xfrm>
            <a:off x="11303000" y="1395123"/>
            <a:ext cx="0" cy="4459577"/>
          </a:xfrm>
          <a:prstGeom prst="straightConnector1">
            <a:avLst/>
          </a:prstGeom>
          <a:noFill/>
          <a:ln cap="flat" cmpd="sng" w="28575">
            <a:solidFill>
              <a:srgbClr val="00A8D7"/>
            </a:solidFill>
            <a:prstDash val="solid"/>
            <a:round/>
            <a:headEnd len="sm" w="sm" type="none"/>
            <a:tailEnd len="sm" w="sm" type="none"/>
          </a:ln>
        </p:spPr>
      </p:cxnSp>
      <p:sp>
        <p:nvSpPr>
          <p:cNvPr id="1111" name="Google Shape;1111;p20"/>
          <p:cNvSpPr txBox="1"/>
          <p:nvPr/>
        </p:nvSpPr>
        <p:spPr>
          <a:xfrm rot="-5400000">
            <a:off x="148022" y="3441243"/>
            <a:ext cx="76815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Verdana"/>
                <a:ea typeface="Verdana"/>
                <a:cs typeface="Verdana"/>
                <a:sym typeface="Verdana"/>
              </a:rPr>
              <a:t>Change</a:t>
            </a:r>
            <a:endParaRPr b="0" i="0" sz="1400" u="none" cap="none" strike="noStrike">
              <a:solidFill>
                <a:srgbClr val="000000"/>
              </a:solidFill>
              <a:latin typeface="Arial"/>
              <a:ea typeface="Arial"/>
              <a:cs typeface="Arial"/>
              <a:sym typeface="Arial"/>
            </a:endParaRPr>
          </a:p>
        </p:txBody>
      </p:sp>
      <p:sp>
        <p:nvSpPr>
          <p:cNvPr id="1112" name="Google Shape;1112;p20"/>
          <p:cNvSpPr txBox="1"/>
          <p:nvPr/>
        </p:nvSpPr>
        <p:spPr>
          <a:xfrm rot="5400000">
            <a:off x="10914560" y="3441245"/>
            <a:ext cx="110228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Verdana"/>
                <a:ea typeface="Verdana"/>
                <a:cs typeface="Verdana"/>
                <a:sym typeface="Verdana"/>
              </a:rPr>
              <a:t>Governance</a:t>
            </a:r>
            <a:endParaRPr b="0" i="0" sz="1400" u="none" cap="none" strike="noStrike">
              <a:solidFill>
                <a:srgbClr val="000000"/>
              </a:solidFill>
              <a:latin typeface="Arial"/>
              <a:ea typeface="Arial"/>
              <a:cs typeface="Arial"/>
              <a:sym typeface="Arial"/>
            </a:endParaRPr>
          </a:p>
        </p:txBody>
      </p:sp>
      <p:sp>
        <p:nvSpPr>
          <p:cNvPr id="1113" name="Google Shape;1113;p20"/>
          <p:cNvSpPr txBox="1"/>
          <p:nvPr/>
        </p:nvSpPr>
        <p:spPr>
          <a:xfrm>
            <a:off x="459616" y="933458"/>
            <a:ext cx="45236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p:txBody>
      </p:sp>
      <p:sp>
        <p:nvSpPr>
          <p:cNvPr id="1114" name="Google Shape;1114;p20"/>
          <p:cNvSpPr txBox="1"/>
          <p:nvPr/>
        </p:nvSpPr>
        <p:spPr>
          <a:xfrm>
            <a:off x="497716" y="5632458"/>
            <a:ext cx="40427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Verdana"/>
                <a:ea typeface="Verdana"/>
                <a:cs typeface="Verdana"/>
                <a:sym typeface="Verdana"/>
              </a:rPr>
              <a:t>_</a:t>
            </a:r>
            <a:endParaRPr b="0" i="0" sz="1400" u="none" cap="none" strike="noStrike">
              <a:solidFill>
                <a:srgbClr val="000000"/>
              </a:solidFill>
              <a:latin typeface="Arial"/>
              <a:ea typeface="Arial"/>
              <a:cs typeface="Arial"/>
              <a:sym typeface="Arial"/>
            </a:endParaRPr>
          </a:p>
        </p:txBody>
      </p:sp>
      <p:sp>
        <p:nvSpPr>
          <p:cNvPr id="1115" name="Google Shape;1115;p20"/>
          <p:cNvSpPr txBox="1"/>
          <p:nvPr/>
        </p:nvSpPr>
        <p:spPr>
          <a:xfrm>
            <a:off x="11089516" y="933458"/>
            <a:ext cx="45236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Verdana"/>
                <a:ea typeface="Verdana"/>
                <a:cs typeface="Verdana"/>
                <a:sym typeface="Verdana"/>
              </a:rPr>
              <a:t>+</a:t>
            </a:r>
            <a:endParaRPr b="0" i="0" sz="1400" u="none" cap="none" strike="noStrike">
              <a:solidFill>
                <a:srgbClr val="000000"/>
              </a:solidFill>
              <a:latin typeface="Arial"/>
              <a:ea typeface="Arial"/>
              <a:cs typeface="Arial"/>
              <a:sym typeface="Arial"/>
            </a:endParaRPr>
          </a:p>
        </p:txBody>
      </p:sp>
      <p:sp>
        <p:nvSpPr>
          <p:cNvPr id="1116" name="Google Shape;1116;p20"/>
          <p:cNvSpPr txBox="1"/>
          <p:nvPr/>
        </p:nvSpPr>
        <p:spPr>
          <a:xfrm>
            <a:off x="11127616" y="5632458"/>
            <a:ext cx="40427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Verdana"/>
                <a:ea typeface="Verdana"/>
                <a:cs typeface="Verdana"/>
                <a:sym typeface="Verdana"/>
              </a:rPr>
              <a:t>_</a:t>
            </a:r>
            <a:endParaRPr b="0" i="0" sz="1400" u="none" cap="none" strike="noStrike">
              <a:solidFill>
                <a:srgbClr val="000000"/>
              </a:solidFill>
              <a:latin typeface="Arial"/>
              <a:ea typeface="Arial"/>
              <a:cs typeface="Arial"/>
              <a:sym typeface="Arial"/>
            </a:endParaRPr>
          </a:p>
        </p:txBody>
      </p:sp>
      <p:sp>
        <p:nvSpPr>
          <p:cNvPr id="1117" name="Google Shape;1117;p20"/>
          <p:cNvSpPr/>
          <p:nvPr/>
        </p:nvSpPr>
        <p:spPr>
          <a:xfrm>
            <a:off x="7645400" y="2006377"/>
            <a:ext cx="2768602" cy="539073"/>
          </a:xfrm>
          <a:prstGeom prst="rect">
            <a:avLst/>
          </a:prstGeom>
          <a:solidFill>
            <a:srgbClr val="191919">
              <a:alpha val="3176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Verdana"/>
              <a:ea typeface="Verdana"/>
              <a:cs typeface="Verdana"/>
              <a:sym typeface="Verdana"/>
            </a:endParaRPr>
          </a:p>
        </p:txBody>
      </p:sp>
      <p:sp>
        <p:nvSpPr>
          <p:cNvPr id="1118" name="Google Shape;1118;p20"/>
          <p:cNvSpPr/>
          <p:nvPr/>
        </p:nvSpPr>
        <p:spPr>
          <a:xfrm>
            <a:off x="7645400" y="4520977"/>
            <a:ext cx="2768602" cy="539073"/>
          </a:xfrm>
          <a:prstGeom prst="rect">
            <a:avLst/>
          </a:prstGeom>
          <a:solidFill>
            <a:srgbClr val="191919">
              <a:alpha val="3176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Verdana"/>
              <a:ea typeface="Verdana"/>
              <a:cs typeface="Verdana"/>
              <a:sym typeface="Verdana"/>
            </a:endParaRPr>
          </a:p>
        </p:txBody>
      </p:sp>
      <p:sp>
        <p:nvSpPr>
          <p:cNvPr id="1119" name="Google Shape;1119;p20"/>
          <p:cNvSpPr/>
          <p:nvPr/>
        </p:nvSpPr>
        <p:spPr>
          <a:xfrm>
            <a:off x="7645400" y="3276377"/>
            <a:ext cx="2768602" cy="539073"/>
          </a:xfrm>
          <a:prstGeom prst="rect">
            <a:avLst/>
          </a:prstGeom>
          <a:solidFill>
            <a:srgbClr val="191919">
              <a:alpha val="3176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Verdana"/>
              <a:ea typeface="Verdana"/>
              <a:cs typeface="Verdana"/>
              <a:sym typeface="Verdana"/>
            </a:endParaRPr>
          </a:p>
        </p:txBody>
      </p:sp>
      <p:sp>
        <p:nvSpPr>
          <p:cNvPr id="1120" name="Google Shape;1120;p20"/>
          <p:cNvSpPr txBox="1"/>
          <p:nvPr/>
        </p:nvSpPr>
        <p:spPr>
          <a:xfrm>
            <a:off x="8203910" y="2101789"/>
            <a:ext cx="2210092"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Verdana"/>
                <a:ea typeface="Verdana"/>
                <a:cs typeface="Verdana"/>
                <a:sym typeface="Verdana"/>
              </a:rPr>
              <a:t>Systems of Innovation</a:t>
            </a:r>
            <a:endParaRPr b="0" i="0" sz="1400" u="none" cap="none" strike="noStrike">
              <a:solidFill>
                <a:srgbClr val="000000"/>
              </a:solidFill>
              <a:latin typeface="Arial"/>
              <a:ea typeface="Arial"/>
              <a:cs typeface="Arial"/>
              <a:sym typeface="Arial"/>
            </a:endParaRPr>
          </a:p>
        </p:txBody>
      </p:sp>
      <p:sp>
        <p:nvSpPr>
          <p:cNvPr id="1121" name="Google Shape;1121;p20"/>
          <p:cNvSpPr txBox="1"/>
          <p:nvPr/>
        </p:nvSpPr>
        <p:spPr>
          <a:xfrm>
            <a:off x="7878628" y="3364989"/>
            <a:ext cx="2535374"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Verdana"/>
                <a:ea typeface="Verdana"/>
                <a:cs typeface="Verdana"/>
                <a:sym typeface="Verdana"/>
              </a:rPr>
              <a:t>Systems of Differentiation</a:t>
            </a:r>
            <a:endParaRPr b="0" i="0" sz="1400" u="none" cap="none" strike="noStrike">
              <a:solidFill>
                <a:srgbClr val="000000"/>
              </a:solidFill>
              <a:latin typeface="Arial"/>
              <a:ea typeface="Arial"/>
              <a:cs typeface="Arial"/>
              <a:sym typeface="Arial"/>
            </a:endParaRPr>
          </a:p>
        </p:txBody>
      </p:sp>
      <p:sp>
        <p:nvSpPr>
          <p:cNvPr id="1122" name="Google Shape;1122;p20"/>
          <p:cNvSpPr txBox="1"/>
          <p:nvPr/>
        </p:nvSpPr>
        <p:spPr>
          <a:xfrm>
            <a:off x="8548171" y="4637654"/>
            <a:ext cx="1865831"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Verdana"/>
                <a:ea typeface="Verdana"/>
                <a:cs typeface="Verdana"/>
                <a:sym typeface="Verdana"/>
              </a:rPr>
              <a:t>Systems of Record</a:t>
            </a:r>
            <a:endParaRPr b="0" i="0" sz="1400" u="none" cap="none" strike="noStrike">
              <a:solidFill>
                <a:srgbClr val="000000"/>
              </a:solidFill>
              <a:latin typeface="Arial"/>
              <a:ea typeface="Arial"/>
              <a:cs typeface="Arial"/>
              <a:sym typeface="Arial"/>
            </a:endParaRPr>
          </a:p>
        </p:txBody>
      </p:sp>
      <p:sp>
        <p:nvSpPr>
          <p:cNvPr id="1123" name="Google Shape;1123;p20"/>
          <p:cNvSpPr txBox="1"/>
          <p:nvPr/>
        </p:nvSpPr>
        <p:spPr>
          <a:xfrm>
            <a:off x="1847686" y="4634860"/>
            <a:ext cx="127310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Verdana"/>
                <a:ea typeface="Verdana"/>
                <a:cs typeface="Verdana"/>
                <a:sym typeface="Verdana"/>
              </a:rPr>
              <a:t>/passengers</a:t>
            </a:r>
            <a:endParaRPr b="0" i="0" sz="1400" u="none" cap="none" strike="noStrike">
              <a:solidFill>
                <a:srgbClr val="000000"/>
              </a:solidFill>
              <a:latin typeface="Arial"/>
              <a:ea typeface="Arial"/>
              <a:cs typeface="Arial"/>
              <a:sym typeface="Arial"/>
            </a:endParaRPr>
          </a:p>
        </p:txBody>
      </p:sp>
      <p:sp>
        <p:nvSpPr>
          <p:cNvPr id="1124" name="Google Shape;1124;p20"/>
          <p:cNvSpPr txBox="1"/>
          <p:nvPr/>
        </p:nvSpPr>
        <p:spPr>
          <a:xfrm>
            <a:off x="3393022" y="4663998"/>
            <a:ext cx="1372492"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Verdana"/>
                <a:ea typeface="Verdana"/>
                <a:cs typeface="Verdana"/>
                <a:sym typeface="Verdana"/>
              </a:rPr>
              <a:t>/reservations</a:t>
            </a:r>
            <a:endParaRPr b="0" i="0" sz="1400" u="none" cap="none" strike="noStrike">
              <a:solidFill>
                <a:srgbClr val="000000"/>
              </a:solidFill>
              <a:latin typeface="Arial"/>
              <a:ea typeface="Arial"/>
              <a:cs typeface="Arial"/>
              <a:sym typeface="Arial"/>
            </a:endParaRPr>
          </a:p>
        </p:txBody>
      </p:sp>
      <p:sp>
        <p:nvSpPr>
          <p:cNvPr id="1125" name="Google Shape;1125;p20"/>
          <p:cNvSpPr txBox="1"/>
          <p:nvPr/>
        </p:nvSpPr>
        <p:spPr>
          <a:xfrm>
            <a:off x="4877157" y="4663998"/>
            <a:ext cx="84029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Verdana"/>
                <a:ea typeface="Verdana"/>
                <a:cs typeface="Verdana"/>
                <a:sym typeface="Verdana"/>
              </a:rPr>
              <a:t>/flights</a:t>
            </a:r>
            <a:endParaRPr b="0" i="0" sz="1400" u="none" cap="none" strike="noStrike">
              <a:solidFill>
                <a:srgbClr val="000000"/>
              </a:solidFill>
              <a:latin typeface="Arial"/>
              <a:ea typeface="Arial"/>
              <a:cs typeface="Arial"/>
              <a:sym typeface="Arial"/>
            </a:endParaRPr>
          </a:p>
        </p:txBody>
      </p:sp>
      <p:sp>
        <p:nvSpPr>
          <p:cNvPr id="1126" name="Google Shape;1126;p20"/>
          <p:cNvSpPr txBox="1"/>
          <p:nvPr/>
        </p:nvSpPr>
        <p:spPr>
          <a:xfrm>
            <a:off x="2438437" y="3306641"/>
            <a:ext cx="118173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Verdana"/>
                <a:ea typeface="Verdana"/>
                <a:cs typeface="Verdana"/>
                <a:sym typeface="Verdana"/>
              </a:rPr>
              <a:t>/itineraries</a:t>
            </a:r>
            <a:endParaRPr b="0" i="0" sz="1400" u="none" cap="none" strike="noStrike">
              <a:solidFill>
                <a:srgbClr val="000000"/>
              </a:solidFill>
              <a:latin typeface="Arial"/>
              <a:ea typeface="Arial"/>
              <a:cs typeface="Arial"/>
              <a:sym typeface="Arial"/>
            </a:endParaRPr>
          </a:p>
        </p:txBody>
      </p:sp>
      <p:sp>
        <p:nvSpPr>
          <p:cNvPr id="1127" name="Google Shape;1127;p20"/>
          <p:cNvSpPr txBox="1"/>
          <p:nvPr/>
        </p:nvSpPr>
        <p:spPr>
          <a:xfrm>
            <a:off x="5767494" y="4664329"/>
            <a:ext cx="764954"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Verdana"/>
                <a:ea typeface="Verdana"/>
                <a:cs typeface="Verdana"/>
                <a:sym typeface="Verdana"/>
              </a:rPr>
              <a:t>/gates</a:t>
            </a:r>
            <a:endParaRPr b="0" i="0" sz="1400" u="none" cap="none" strike="noStrike">
              <a:solidFill>
                <a:srgbClr val="000000"/>
              </a:solidFill>
              <a:latin typeface="Arial"/>
              <a:ea typeface="Arial"/>
              <a:cs typeface="Arial"/>
              <a:sym typeface="Arial"/>
            </a:endParaRPr>
          </a:p>
        </p:txBody>
      </p:sp>
      <p:sp>
        <p:nvSpPr>
          <p:cNvPr id="1128" name="Google Shape;1128;p20"/>
          <p:cNvSpPr txBox="1"/>
          <p:nvPr/>
        </p:nvSpPr>
        <p:spPr>
          <a:xfrm>
            <a:off x="6618847" y="4682268"/>
            <a:ext cx="1019831"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Verdana"/>
                <a:ea typeface="Verdana"/>
                <a:cs typeface="Verdana"/>
                <a:sym typeface="Verdana"/>
              </a:rPr>
              <a:t>/retailers</a:t>
            </a:r>
            <a:endParaRPr b="0" i="0" sz="1400" u="none" cap="none" strike="noStrike">
              <a:solidFill>
                <a:srgbClr val="000000"/>
              </a:solidFill>
              <a:latin typeface="Arial"/>
              <a:ea typeface="Arial"/>
              <a:cs typeface="Arial"/>
              <a:sym typeface="Arial"/>
            </a:endParaRPr>
          </a:p>
        </p:txBody>
      </p:sp>
      <p:sp>
        <p:nvSpPr>
          <p:cNvPr id="1129" name="Google Shape;1129;p20"/>
          <p:cNvSpPr txBox="1"/>
          <p:nvPr/>
        </p:nvSpPr>
        <p:spPr>
          <a:xfrm>
            <a:off x="4852069" y="2110607"/>
            <a:ext cx="798617"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Verdana"/>
                <a:ea typeface="Verdana"/>
                <a:cs typeface="Verdana"/>
                <a:sym typeface="Verdana"/>
              </a:rPr>
              <a:t>/offers</a:t>
            </a:r>
            <a:endParaRPr b="0" i="0" sz="1400" u="none" cap="none" strike="noStrike">
              <a:solidFill>
                <a:srgbClr val="000000"/>
              </a:solidFill>
              <a:latin typeface="Arial"/>
              <a:ea typeface="Arial"/>
              <a:cs typeface="Arial"/>
              <a:sym typeface="Arial"/>
            </a:endParaRPr>
          </a:p>
        </p:txBody>
      </p:sp>
      <p:cxnSp>
        <p:nvCxnSpPr>
          <p:cNvPr id="1130" name="Google Shape;1130;p20"/>
          <p:cNvCxnSpPr>
            <a:stCxn id="1123" idx="0"/>
            <a:endCxn id="1126" idx="2"/>
          </p:cNvCxnSpPr>
          <p:nvPr/>
        </p:nvCxnSpPr>
        <p:spPr>
          <a:xfrm flipH="1" rot="10800000">
            <a:off x="2484238" y="3583660"/>
            <a:ext cx="545100" cy="1051200"/>
          </a:xfrm>
          <a:prstGeom prst="straightConnector1">
            <a:avLst/>
          </a:prstGeom>
          <a:noFill/>
          <a:ln cap="flat" cmpd="sng" w="22225">
            <a:solidFill>
              <a:schemeClr val="lt1"/>
            </a:solidFill>
            <a:prstDash val="solid"/>
            <a:round/>
            <a:headEnd len="sm" w="sm" type="none"/>
            <a:tailEnd len="med" w="med" type="triangle"/>
          </a:ln>
        </p:spPr>
      </p:cxnSp>
      <p:cxnSp>
        <p:nvCxnSpPr>
          <p:cNvPr id="1131" name="Google Shape;1131;p20"/>
          <p:cNvCxnSpPr>
            <a:stCxn id="1124" idx="0"/>
            <a:endCxn id="1126" idx="2"/>
          </p:cNvCxnSpPr>
          <p:nvPr/>
        </p:nvCxnSpPr>
        <p:spPr>
          <a:xfrm rot="10800000">
            <a:off x="3029268" y="3583698"/>
            <a:ext cx="1050000" cy="1080300"/>
          </a:xfrm>
          <a:prstGeom prst="straightConnector1">
            <a:avLst/>
          </a:prstGeom>
          <a:noFill/>
          <a:ln cap="flat" cmpd="sng" w="22225">
            <a:solidFill>
              <a:schemeClr val="lt1"/>
            </a:solidFill>
            <a:prstDash val="solid"/>
            <a:round/>
            <a:headEnd len="sm" w="sm" type="none"/>
            <a:tailEnd len="med" w="med" type="triangle"/>
          </a:ln>
        </p:spPr>
      </p:cxnSp>
      <p:cxnSp>
        <p:nvCxnSpPr>
          <p:cNvPr id="1132" name="Google Shape;1132;p20"/>
          <p:cNvCxnSpPr>
            <a:stCxn id="1125" idx="0"/>
          </p:cNvCxnSpPr>
          <p:nvPr/>
        </p:nvCxnSpPr>
        <p:spPr>
          <a:xfrm rot="10800000">
            <a:off x="3284905" y="3571398"/>
            <a:ext cx="2012400" cy="1092600"/>
          </a:xfrm>
          <a:prstGeom prst="straightConnector1">
            <a:avLst/>
          </a:prstGeom>
          <a:noFill/>
          <a:ln cap="flat" cmpd="sng" w="22225">
            <a:solidFill>
              <a:schemeClr val="lt1"/>
            </a:solidFill>
            <a:prstDash val="solid"/>
            <a:round/>
            <a:headEnd len="sm" w="sm" type="none"/>
            <a:tailEnd len="med" w="med" type="triangle"/>
          </a:ln>
        </p:spPr>
      </p:cxnSp>
      <p:cxnSp>
        <p:nvCxnSpPr>
          <p:cNvPr id="1133" name="Google Shape;1133;p20"/>
          <p:cNvCxnSpPr>
            <a:stCxn id="1126" idx="0"/>
            <a:endCxn id="1129" idx="2"/>
          </p:cNvCxnSpPr>
          <p:nvPr/>
        </p:nvCxnSpPr>
        <p:spPr>
          <a:xfrm flipH="1" rot="10800000">
            <a:off x="3029304" y="2387741"/>
            <a:ext cx="2222100" cy="918900"/>
          </a:xfrm>
          <a:prstGeom prst="straightConnector1">
            <a:avLst/>
          </a:prstGeom>
          <a:noFill/>
          <a:ln cap="flat" cmpd="sng" w="22225">
            <a:solidFill>
              <a:schemeClr val="lt1"/>
            </a:solidFill>
            <a:prstDash val="solid"/>
            <a:round/>
            <a:headEnd len="sm" w="sm" type="none"/>
            <a:tailEnd len="med" w="med" type="triangle"/>
          </a:ln>
        </p:spPr>
      </p:cxnSp>
      <p:cxnSp>
        <p:nvCxnSpPr>
          <p:cNvPr id="1134" name="Google Shape;1134;p20"/>
          <p:cNvCxnSpPr>
            <a:stCxn id="1127" idx="0"/>
            <a:endCxn id="1129" idx="2"/>
          </p:cNvCxnSpPr>
          <p:nvPr/>
        </p:nvCxnSpPr>
        <p:spPr>
          <a:xfrm rot="10800000">
            <a:off x="5251471" y="2387629"/>
            <a:ext cx="898500" cy="2276700"/>
          </a:xfrm>
          <a:prstGeom prst="straightConnector1">
            <a:avLst/>
          </a:prstGeom>
          <a:noFill/>
          <a:ln cap="flat" cmpd="sng" w="22225">
            <a:solidFill>
              <a:schemeClr val="lt1"/>
            </a:solidFill>
            <a:prstDash val="solid"/>
            <a:round/>
            <a:headEnd len="sm" w="sm" type="none"/>
            <a:tailEnd len="med" w="med" type="triangle"/>
          </a:ln>
        </p:spPr>
      </p:cxnSp>
      <p:cxnSp>
        <p:nvCxnSpPr>
          <p:cNvPr id="1135" name="Google Shape;1135;p20"/>
          <p:cNvCxnSpPr>
            <a:stCxn id="1128" idx="0"/>
            <a:endCxn id="1129" idx="2"/>
          </p:cNvCxnSpPr>
          <p:nvPr/>
        </p:nvCxnSpPr>
        <p:spPr>
          <a:xfrm rot="10800000">
            <a:off x="5251362" y="2387568"/>
            <a:ext cx="1877400" cy="2294700"/>
          </a:xfrm>
          <a:prstGeom prst="straightConnector1">
            <a:avLst/>
          </a:prstGeom>
          <a:noFill/>
          <a:ln cap="flat" cmpd="sng" w="22225">
            <a:solidFill>
              <a:schemeClr val="lt1"/>
            </a:solidFill>
            <a:prstDash val="solid"/>
            <a:round/>
            <a:headEnd len="sm" w="sm" type="none"/>
            <a:tailEnd len="med" w="med" type="triangle"/>
          </a:ln>
        </p:spPr>
      </p:cxnSp>
      <p:sp>
        <p:nvSpPr>
          <p:cNvPr id="1136" name="Google Shape;1136;p20"/>
          <p:cNvSpPr/>
          <p:nvPr/>
        </p:nvSpPr>
        <p:spPr>
          <a:xfrm>
            <a:off x="1434401" y="5607590"/>
            <a:ext cx="1957354" cy="707174"/>
          </a:xfrm>
          <a:prstGeom prst="rect">
            <a:avLst/>
          </a:prstGeom>
          <a:noFill/>
          <a:ln cap="flat" cmpd="sng" w="57150">
            <a:solidFill>
              <a:srgbClr val="007B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Airline Reservation System</a:t>
            </a:r>
            <a:endParaRPr b="0" i="0" sz="1400" u="none" cap="none" strike="noStrike">
              <a:solidFill>
                <a:srgbClr val="000000"/>
              </a:solidFill>
              <a:latin typeface="Arial"/>
              <a:ea typeface="Arial"/>
              <a:cs typeface="Arial"/>
              <a:sym typeface="Arial"/>
            </a:endParaRPr>
          </a:p>
        </p:txBody>
      </p:sp>
      <p:sp>
        <p:nvSpPr>
          <p:cNvPr id="1137" name="Google Shape;1137;p20"/>
          <p:cNvSpPr/>
          <p:nvPr/>
        </p:nvSpPr>
        <p:spPr>
          <a:xfrm>
            <a:off x="3792559" y="5607590"/>
            <a:ext cx="1957354" cy="707174"/>
          </a:xfrm>
          <a:prstGeom prst="rect">
            <a:avLst/>
          </a:prstGeom>
          <a:noFill/>
          <a:ln cap="flat" cmpd="sng" w="57150">
            <a:solidFill>
              <a:srgbClr val="007B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Air Traffic Control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System</a:t>
            </a:r>
            <a:endParaRPr b="0" i="0" sz="1400" u="none" cap="none" strike="noStrike">
              <a:solidFill>
                <a:srgbClr val="000000"/>
              </a:solidFill>
              <a:latin typeface="Arial"/>
              <a:ea typeface="Arial"/>
              <a:cs typeface="Arial"/>
              <a:sym typeface="Arial"/>
            </a:endParaRPr>
          </a:p>
        </p:txBody>
      </p:sp>
      <p:sp>
        <p:nvSpPr>
          <p:cNvPr id="1138" name="Google Shape;1138;p20"/>
          <p:cNvSpPr/>
          <p:nvPr/>
        </p:nvSpPr>
        <p:spPr>
          <a:xfrm>
            <a:off x="6193317" y="5607590"/>
            <a:ext cx="1957354" cy="707174"/>
          </a:xfrm>
          <a:prstGeom prst="rect">
            <a:avLst/>
          </a:prstGeom>
          <a:noFill/>
          <a:ln cap="flat" cmpd="sng" w="57150">
            <a:solidFill>
              <a:srgbClr val="007B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Airport Operations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System</a:t>
            </a:r>
            <a:endParaRPr b="0" i="0" sz="1400" u="none" cap="none" strike="noStrike">
              <a:solidFill>
                <a:srgbClr val="000000"/>
              </a:solidFill>
              <a:latin typeface="Arial"/>
              <a:ea typeface="Arial"/>
              <a:cs typeface="Arial"/>
              <a:sym typeface="Arial"/>
            </a:endParaRPr>
          </a:p>
        </p:txBody>
      </p:sp>
      <p:sp>
        <p:nvSpPr>
          <p:cNvPr id="1139" name="Google Shape;1139;p20"/>
          <p:cNvSpPr/>
          <p:nvPr/>
        </p:nvSpPr>
        <p:spPr>
          <a:xfrm>
            <a:off x="8582410" y="5607590"/>
            <a:ext cx="1957354" cy="707174"/>
          </a:xfrm>
          <a:prstGeom prst="rect">
            <a:avLst/>
          </a:prstGeom>
          <a:noFill/>
          <a:ln cap="flat" cmpd="sng" w="57150">
            <a:solidFill>
              <a:srgbClr val="007B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Airport Retail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System</a:t>
            </a:r>
            <a:endParaRPr b="0" i="0" sz="1400" u="none" cap="none" strike="noStrike">
              <a:solidFill>
                <a:srgbClr val="000000"/>
              </a:solidFill>
              <a:latin typeface="Arial"/>
              <a:ea typeface="Arial"/>
              <a:cs typeface="Arial"/>
              <a:sym typeface="Arial"/>
            </a:endParaRPr>
          </a:p>
        </p:txBody>
      </p:sp>
      <p:cxnSp>
        <p:nvCxnSpPr>
          <p:cNvPr id="1140" name="Google Shape;1140;p20"/>
          <p:cNvCxnSpPr>
            <a:stCxn id="1136" idx="0"/>
            <a:endCxn id="1123" idx="2"/>
          </p:cNvCxnSpPr>
          <p:nvPr/>
        </p:nvCxnSpPr>
        <p:spPr>
          <a:xfrm flipH="1" rot="10800000">
            <a:off x="2413078" y="4911890"/>
            <a:ext cx="71100" cy="695700"/>
          </a:xfrm>
          <a:prstGeom prst="straightConnector1">
            <a:avLst/>
          </a:prstGeom>
          <a:noFill/>
          <a:ln cap="flat" cmpd="sng" w="22225">
            <a:solidFill>
              <a:schemeClr val="lt1"/>
            </a:solidFill>
            <a:prstDash val="solid"/>
            <a:round/>
            <a:headEnd len="sm" w="sm" type="none"/>
            <a:tailEnd len="med" w="med" type="triangle"/>
          </a:ln>
        </p:spPr>
      </p:cxnSp>
      <p:cxnSp>
        <p:nvCxnSpPr>
          <p:cNvPr id="1141" name="Google Shape;1141;p20"/>
          <p:cNvCxnSpPr>
            <a:stCxn id="1136" idx="0"/>
            <a:endCxn id="1124" idx="2"/>
          </p:cNvCxnSpPr>
          <p:nvPr/>
        </p:nvCxnSpPr>
        <p:spPr>
          <a:xfrm flipH="1" rot="10800000">
            <a:off x="2413078" y="4940990"/>
            <a:ext cx="1666200" cy="666600"/>
          </a:xfrm>
          <a:prstGeom prst="straightConnector1">
            <a:avLst/>
          </a:prstGeom>
          <a:noFill/>
          <a:ln cap="flat" cmpd="sng" w="22225">
            <a:solidFill>
              <a:schemeClr val="lt1"/>
            </a:solidFill>
            <a:prstDash val="solid"/>
            <a:round/>
            <a:headEnd len="sm" w="sm" type="none"/>
            <a:tailEnd len="med" w="med" type="triangle"/>
          </a:ln>
        </p:spPr>
      </p:cxnSp>
      <p:cxnSp>
        <p:nvCxnSpPr>
          <p:cNvPr id="1142" name="Google Shape;1142;p20"/>
          <p:cNvCxnSpPr>
            <a:stCxn id="1137" idx="0"/>
            <a:endCxn id="1125" idx="2"/>
          </p:cNvCxnSpPr>
          <p:nvPr/>
        </p:nvCxnSpPr>
        <p:spPr>
          <a:xfrm flipH="1" rot="10800000">
            <a:off x="4771236" y="4940990"/>
            <a:ext cx="526200" cy="666600"/>
          </a:xfrm>
          <a:prstGeom prst="straightConnector1">
            <a:avLst/>
          </a:prstGeom>
          <a:noFill/>
          <a:ln cap="flat" cmpd="sng" w="22225">
            <a:solidFill>
              <a:schemeClr val="lt1"/>
            </a:solidFill>
            <a:prstDash val="solid"/>
            <a:round/>
            <a:headEnd len="sm" w="sm" type="none"/>
            <a:tailEnd len="med" w="med" type="triangle"/>
          </a:ln>
        </p:spPr>
      </p:cxnSp>
      <p:cxnSp>
        <p:nvCxnSpPr>
          <p:cNvPr id="1143" name="Google Shape;1143;p20"/>
          <p:cNvCxnSpPr>
            <a:stCxn id="1138" idx="0"/>
            <a:endCxn id="1127" idx="2"/>
          </p:cNvCxnSpPr>
          <p:nvPr/>
        </p:nvCxnSpPr>
        <p:spPr>
          <a:xfrm rot="10800000">
            <a:off x="6149894" y="4941290"/>
            <a:ext cx="1022100" cy="666300"/>
          </a:xfrm>
          <a:prstGeom prst="straightConnector1">
            <a:avLst/>
          </a:prstGeom>
          <a:noFill/>
          <a:ln cap="flat" cmpd="sng" w="22225">
            <a:solidFill>
              <a:schemeClr val="lt1"/>
            </a:solidFill>
            <a:prstDash val="solid"/>
            <a:round/>
            <a:headEnd len="sm" w="sm" type="none"/>
            <a:tailEnd len="med" w="med" type="triangle"/>
          </a:ln>
        </p:spPr>
      </p:cxnSp>
      <p:cxnSp>
        <p:nvCxnSpPr>
          <p:cNvPr id="1144" name="Google Shape;1144;p20"/>
          <p:cNvCxnSpPr>
            <a:stCxn id="1139" idx="0"/>
            <a:endCxn id="1128" idx="2"/>
          </p:cNvCxnSpPr>
          <p:nvPr/>
        </p:nvCxnSpPr>
        <p:spPr>
          <a:xfrm rot="10800000">
            <a:off x="7128687" y="4959290"/>
            <a:ext cx="2432400" cy="648300"/>
          </a:xfrm>
          <a:prstGeom prst="straightConnector1">
            <a:avLst/>
          </a:prstGeom>
          <a:noFill/>
          <a:ln cap="flat" cmpd="sng" w="22225">
            <a:solidFill>
              <a:schemeClr val="lt1"/>
            </a:solidFill>
            <a:prstDash val="solid"/>
            <a:round/>
            <a:headEnd len="sm" w="sm" type="none"/>
            <a:tailEnd len="med" w="med" type="triangle"/>
          </a:ln>
        </p:spPr>
      </p:cxnSp>
      <p:sp>
        <p:nvSpPr>
          <p:cNvPr id="1145" name="Google Shape;1145;p20"/>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pic>
        <p:nvPicPr>
          <p:cNvPr id="1151" name="Google Shape;1151;p21"/>
          <p:cNvPicPr preferRelativeResize="0"/>
          <p:nvPr/>
        </p:nvPicPr>
        <p:blipFill rotWithShape="1">
          <a:blip r:embed="rId3">
            <a:alphaModFix/>
          </a:blip>
          <a:srcRect b="0" l="0" r="0" t="0"/>
          <a:stretch/>
        </p:blipFill>
        <p:spPr>
          <a:xfrm>
            <a:off x="-1" y="-1"/>
            <a:ext cx="12192001" cy="6876177"/>
          </a:xfrm>
          <a:prstGeom prst="rect">
            <a:avLst/>
          </a:prstGeom>
          <a:noFill/>
          <a:ln>
            <a:noFill/>
          </a:ln>
        </p:spPr>
      </p:pic>
      <p:sp>
        <p:nvSpPr>
          <p:cNvPr id="1152" name="Google Shape;1152;p21"/>
          <p:cNvSpPr/>
          <p:nvPr/>
        </p:nvSpPr>
        <p:spPr>
          <a:xfrm>
            <a:off x="-1" y="0"/>
            <a:ext cx="12192000" cy="6876176"/>
          </a:xfrm>
          <a:prstGeom prst="rect">
            <a:avLst/>
          </a:prstGeom>
          <a:solidFill>
            <a:schemeClr val="lt1">
              <a:alpha val="77647"/>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Verdana"/>
              <a:ea typeface="Verdana"/>
              <a:cs typeface="Verdana"/>
              <a:sym typeface="Verdana"/>
            </a:endParaRPr>
          </a:p>
        </p:txBody>
      </p:sp>
      <p:sp>
        <p:nvSpPr>
          <p:cNvPr id="1153" name="Google Shape;1153;p21"/>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sz="3200"/>
              <a:t>API-Led Strategy Is the Connective Tissue of Digital Business</a:t>
            </a:r>
            <a:endParaRPr/>
          </a:p>
        </p:txBody>
      </p:sp>
      <p:grpSp>
        <p:nvGrpSpPr>
          <p:cNvPr id="1154" name="Google Shape;1154;p21"/>
          <p:cNvGrpSpPr/>
          <p:nvPr/>
        </p:nvGrpSpPr>
        <p:grpSpPr>
          <a:xfrm>
            <a:off x="3690865" y="2885701"/>
            <a:ext cx="1673565" cy="2452352"/>
            <a:chOff x="3690865" y="2885701"/>
            <a:chExt cx="1673565" cy="2452352"/>
          </a:xfrm>
        </p:grpSpPr>
        <p:cxnSp>
          <p:nvCxnSpPr>
            <p:cNvPr id="1155" name="Google Shape;1155;p21"/>
            <p:cNvCxnSpPr/>
            <p:nvPr/>
          </p:nvCxnSpPr>
          <p:spPr>
            <a:xfrm rot="10800000">
              <a:off x="3690865" y="4087401"/>
              <a:ext cx="1424828" cy="309200"/>
            </a:xfrm>
            <a:prstGeom prst="straightConnector1">
              <a:avLst/>
            </a:prstGeom>
            <a:noFill/>
            <a:ln cap="rnd" cmpd="sng" w="12700">
              <a:solidFill>
                <a:srgbClr val="A5A5A5"/>
              </a:solidFill>
              <a:prstDash val="solid"/>
              <a:miter lim="8000"/>
              <a:headEnd len="sm" w="sm" type="none"/>
              <a:tailEnd len="sm" w="sm" type="none"/>
            </a:ln>
          </p:spPr>
        </p:cxnSp>
        <p:cxnSp>
          <p:nvCxnSpPr>
            <p:cNvPr id="1156" name="Google Shape;1156;p21"/>
            <p:cNvCxnSpPr/>
            <p:nvPr/>
          </p:nvCxnSpPr>
          <p:spPr>
            <a:xfrm rot="10800000">
              <a:off x="4066553" y="2885701"/>
              <a:ext cx="1297877" cy="906770"/>
            </a:xfrm>
            <a:prstGeom prst="straightConnector1">
              <a:avLst/>
            </a:prstGeom>
            <a:noFill/>
            <a:ln cap="rnd" cmpd="sng" w="12700">
              <a:solidFill>
                <a:srgbClr val="A5A5A5"/>
              </a:solidFill>
              <a:prstDash val="solid"/>
              <a:miter lim="8000"/>
              <a:headEnd len="sm" w="sm" type="none"/>
              <a:tailEnd len="sm" w="sm" type="none"/>
            </a:ln>
          </p:spPr>
        </p:cxnSp>
        <p:cxnSp>
          <p:nvCxnSpPr>
            <p:cNvPr id="1157" name="Google Shape;1157;p21"/>
            <p:cNvCxnSpPr/>
            <p:nvPr/>
          </p:nvCxnSpPr>
          <p:spPr>
            <a:xfrm flipH="1">
              <a:off x="4102945" y="4682029"/>
              <a:ext cx="1198120" cy="656024"/>
            </a:xfrm>
            <a:prstGeom prst="straightConnector1">
              <a:avLst/>
            </a:prstGeom>
            <a:noFill/>
            <a:ln cap="rnd" cmpd="sng" w="12700">
              <a:solidFill>
                <a:srgbClr val="A5A5A5"/>
              </a:solidFill>
              <a:prstDash val="solid"/>
              <a:miter lim="8000"/>
              <a:headEnd len="sm" w="sm" type="none"/>
              <a:tailEnd len="sm" w="sm" type="none"/>
            </a:ln>
          </p:spPr>
        </p:cxnSp>
      </p:grpSp>
      <p:grpSp>
        <p:nvGrpSpPr>
          <p:cNvPr id="1158" name="Google Shape;1158;p21"/>
          <p:cNvGrpSpPr/>
          <p:nvPr/>
        </p:nvGrpSpPr>
        <p:grpSpPr>
          <a:xfrm>
            <a:off x="6635856" y="2905441"/>
            <a:ext cx="1618960" cy="2453781"/>
            <a:chOff x="6635856" y="2905441"/>
            <a:chExt cx="1618960" cy="2453781"/>
          </a:xfrm>
        </p:grpSpPr>
        <p:cxnSp>
          <p:nvCxnSpPr>
            <p:cNvPr id="1159" name="Google Shape;1159;p21"/>
            <p:cNvCxnSpPr/>
            <p:nvPr/>
          </p:nvCxnSpPr>
          <p:spPr>
            <a:xfrm flipH="1" rot="10800000">
              <a:off x="6635856" y="2905441"/>
              <a:ext cx="1273027" cy="969554"/>
            </a:xfrm>
            <a:prstGeom prst="straightConnector1">
              <a:avLst/>
            </a:prstGeom>
            <a:noFill/>
            <a:ln cap="rnd" cmpd="sng" w="12700">
              <a:solidFill>
                <a:srgbClr val="A5A5A5"/>
              </a:solidFill>
              <a:prstDash val="solid"/>
              <a:miter lim="8000"/>
              <a:headEnd len="sm" w="sm" type="none"/>
              <a:tailEnd len="sm" w="sm" type="none"/>
            </a:ln>
          </p:spPr>
        </p:cxnSp>
        <p:cxnSp>
          <p:nvCxnSpPr>
            <p:cNvPr id="1160" name="Google Shape;1160;p21"/>
            <p:cNvCxnSpPr/>
            <p:nvPr/>
          </p:nvCxnSpPr>
          <p:spPr>
            <a:xfrm flipH="1" rot="10800000">
              <a:off x="6814176" y="4153495"/>
              <a:ext cx="1440640" cy="243106"/>
            </a:xfrm>
            <a:prstGeom prst="straightConnector1">
              <a:avLst/>
            </a:prstGeom>
            <a:noFill/>
            <a:ln cap="rnd" cmpd="sng" w="12700">
              <a:solidFill>
                <a:srgbClr val="A5A5A5"/>
              </a:solidFill>
              <a:prstDash val="solid"/>
              <a:miter lim="8000"/>
              <a:headEnd len="sm" w="sm" type="none"/>
              <a:tailEnd len="sm" w="sm" type="none"/>
            </a:ln>
          </p:spPr>
        </p:cxnSp>
        <p:cxnSp>
          <p:nvCxnSpPr>
            <p:cNvPr id="1161" name="Google Shape;1161;p21"/>
            <p:cNvCxnSpPr/>
            <p:nvPr/>
          </p:nvCxnSpPr>
          <p:spPr>
            <a:xfrm>
              <a:off x="6725893" y="4765834"/>
              <a:ext cx="1233332" cy="593388"/>
            </a:xfrm>
            <a:prstGeom prst="straightConnector1">
              <a:avLst/>
            </a:prstGeom>
            <a:noFill/>
            <a:ln cap="rnd" cmpd="sng" w="12700">
              <a:solidFill>
                <a:srgbClr val="A5A5A5"/>
              </a:solidFill>
              <a:prstDash val="solid"/>
              <a:miter lim="8000"/>
              <a:headEnd len="sm" w="sm" type="none"/>
              <a:tailEnd len="sm" w="sm" type="none"/>
            </a:ln>
          </p:spPr>
        </p:cxnSp>
      </p:grpSp>
      <p:grpSp>
        <p:nvGrpSpPr>
          <p:cNvPr id="1162" name="Google Shape;1162;p21"/>
          <p:cNvGrpSpPr/>
          <p:nvPr/>
        </p:nvGrpSpPr>
        <p:grpSpPr>
          <a:xfrm>
            <a:off x="-1" y="1201"/>
            <a:ext cx="12192001" cy="6856799"/>
            <a:chOff x="-1" y="1201"/>
            <a:chExt cx="12192001" cy="6856799"/>
          </a:xfrm>
        </p:grpSpPr>
        <p:pic>
          <p:nvPicPr>
            <p:cNvPr id="1163" name="Google Shape;1163;p21"/>
            <p:cNvPicPr preferRelativeResize="0"/>
            <p:nvPr/>
          </p:nvPicPr>
          <p:blipFill rotWithShape="1">
            <a:blip r:embed="rId4">
              <a:alphaModFix/>
            </a:blip>
            <a:srcRect b="0" l="0" r="0" t="0"/>
            <a:stretch/>
          </p:blipFill>
          <p:spPr>
            <a:xfrm>
              <a:off x="9104241" y="6339632"/>
              <a:ext cx="3087759" cy="518368"/>
            </a:xfrm>
            <a:prstGeom prst="rect">
              <a:avLst/>
            </a:prstGeom>
            <a:noFill/>
            <a:ln>
              <a:noFill/>
            </a:ln>
          </p:spPr>
        </p:pic>
        <p:pic>
          <p:nvPicPr>
            <p:cNvPr id="1164" name="Google Shape;1164;p21"/>
            <p:cNvPicPr preferRelativeResize="0"/>
            <p:nvPr/>
          </p:nvPicPr>
          <p:blipFill rotWithShape="1">
            <a:blip r:embed="rId5">
              <a:alphaModFix/>
            </a:blip>
            <a:srcRect b="0" l="0" r="0" t="0"/>
            <a:stretch/>
          </p:blipFill>
          <p:spPr>
            <a:xfrm>
              <a:off x="11021261" y="6467757"/>
              <a:ext cx="901797" cy="235697"/>
            </a:xfrm>
            <a:prstGeom prst="rect">
              <a:avLst/>
            </a:prstGeom>
            <a:noFill/>
            <a:ln>
              <a:noFill/>
            </a:ln>
          </p:spPr>
        </p:pic>
        <p:pic>
          <p:nvPicPr>
            <p:cNvPr id="1165" name="Google Shape;1165;p21"/>
            <p:cNvPicPr preferRelativeResize="0"/>
            <p:nvPr/>
          </p:nvPicPr>
          <p:blipFill rotWithShape="1">
            <a:blip r:embed="rId6">
              <a:alphaModFix/>
            </a:blip>
            <a:srcRect b="0" l="0" r="0" t="0"/>
            <a:stretch/>
          </p:blipFill>
          <p:spPr>
            <a:xfrm>
              <a:off x="-1" y="1201"/>
              <a:ext cx="927101" cy="315596"/>
            </a:xfrm>
            <a:prstGeom prst="rect">
              <a:avLst/>
            </a:prstGeom>
            <a:noFill/>
            <a:ln>
              <a:noFill/>
            </a:ln>
          </p:spPr>
        </p:pic>
      </p:grpSp>
      <p:grpSp>
        <p:nvGrpSpPr>
          <p:cNvPr id="1166" name="Google Shape;1166;p21"/>
          <p:cNvGrpSpPr/>
          <p:nvPr/>
        </p:nvGrpSpPr>
        <p:grpSpPr>
          <a:xfrm>
            <a:off x="5259402" y="3748907"/>
            <a:ext cx="1285177" cy="1305183"/>
            <a:chOff x="5259402" y="3748907"/>
            <a:chExt cx="1285177" cy="1305183"/>
          </a:xfrm>
        </p:grpSpPr>
        <p:pic>
          <p:nvPicPr>
            <p:cNvPr id="1167" name="Google Shape;1167;p21"/>
            <p:cNvPicPr preferRelativeResize="0"/>
            <p:nvPr/>
          </p:nvPicPr>
          <p:blipFill rotWithShape="1">
            <a:blip r:embed="rId7">
              <a:alphaModFix/>
            </a:blip>
            <a:srcRect b="0" l="0" r="0" t="0"/>
            <a:stretch/>
          </p:blipFill>
          <p:spPr>
            <a:xfrm>
              <a:off x="5580879" y="3748907"/>
              <a:ext cx="816864" cy="816864"/>
            </a:xfrm>
            <a:prstGeom prst="rect">
              <a:avLst/>
            </a:prstGeom>
            <a:noFill/>
            <a:ln>
              <a:noFill/>
            </a:ln>
          </p:spPr>
        </p:pic>
        <p:sp>
          <p:nvSpPr>
            <p:cNvPr id="1168" name="Google Shape;1168;p21"/>
            <p:cNvSpPr txBox="1"/>
            <p:nvPr/>
          </p:nvSpPr>
          <p:spPr>
            <a:xfrm>
              <a:off x="5259402" y="4727439"/>
              <a:ext cx="1285177" cy="32665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799"/>
                <a:buFont typeface="Arial"/>
                <a:buNone/>
              </a:pPr>
              <a:r>
                <a:rPr b="1" i="0" lang="en-US" sz="1400" u="none" cap="none" strike="noStrike">
                  <a:solidFill>
                    <a:srgbClr val="000000"/>
                  </a:solidFill>
                  <a:latin typeface="Verdana"/>
                  <a:ea typeface="Verdana"/>
                  <a:cs typeface="Verdana"/>
                  <a:sym typeface="Verdana"/>
                </a:rPr>
                <a:t>API Platform</a:t>
              </a:r>
              <a:endParaRPr b="1" i="0" sz="1400" u="none" cap="none" strike="noStrike">
                <a:solidFill>
                  <a:srgbClr val="000000"/>
                </a:solidFill>
                <a:latin typeface="Verdana"/>
                <a:ea typeface="Verdana"/>
                <a:cs typeface="Verdana"/>
                <a:sym typeface="Verdana"/>
              </a:endParaRPr>
            </a:p>
          </p:txBody>
        </p:sp>
      </p:grpSp>
      <p:grpSp>
        <p:nvGrpSpPr>
          <p:cNvPr id="1169" name="Google Shape;1169;p21"/>
          <p:cNvGrpSpPr/>
          <p:nvPr/>
        </p:nvGrpSpPr>
        <p:grpSpPr>
          <a:xfrm>
            <a:off x="892615" y="1539281"/>
            <a:ext cx="5445599" cy="4432555"/>
            <a:chOff x="892615" y="1539281"/>
            <a:chExt cx="5445599" cy="4432555"/>
          </a:xfrm>
        </p:grpSpPr>
        <p:sp>
          <p:nvSpPr>
            <p:cNvPr id="1170" name="Google Shape;1170;p21"/>
            <p:cNvSpPr txBox="1"/>
            <p:nvPr/>
          </p:nvSpPr>
          <p:spPr>
            <a:xfrm>
              <a:off x="1821205" y="1539281"/>
              <a:ext cx="4517009" cy="492442"/>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Verdana"/>
                  <a:ea typeface="Verdana"/>
                  <a:cs typeface="Verdana"/>
                  <a:sym typeface="Verdana"/>
                </a:rPr>
                <a:t>App Dev &amp; Integration</a:t>
              </a:r>
              <a:endParaRPr b="0" i="0" sz="1400" u="none" cap="none" strike="noStrike">
                <a:solidFill>
                  <a:srgbClr val="000000"/>
                </a:solidFill>
                <a:latin typeface="Arial"/>
                <a:ea typeface="Arial"/>
                <a:cs typeface="Arial"/>
                <a:sym typeface="Arial"/>
              </a:endParaRPr>
            </a:p>
          </p:txBody>
        </p:sp>
        <p:pic>
          <p:nvPicPr>
            <p:cNvPr id="1171" name="Google Shape;1171;p21"/>
            <p:cNvPicPr preferRelativeResize="0"/>
            <p:nvPr/>
          </p:nvPicPr>
          <p:blipFill rotWithShape="1">
            <a:blip r:embed="rId8">
              <a:alphaModFix/>
            </a:blip>
            <a:srcRect b="0" l="0" r="0" t="0"/>
            <a:stretch/>
          </p:blipFill>
          <p:spPr>
            <a:xfrm>
              <a:off x="3273037" y="5154950"/>
              <a:ext cx="716106" cy="716106"/>
            </a:xfrm>
            <a:prstGeom prst="rect">
              <a:avLst/>
            </a:prstGeom>
            <a:noFill/>
            <a:ln>
              <a:noFill/>
            </a:ln>
          </p:spPr>
        </p:pic>
        <p:pic>
          <p:nvPicPr>
            <p:cNvPr id="1172" name="Google Shape;1172;p21"/>
            <p:cNvPicPr preferRelativeResize="0"/>
            <p:nvPr/>
          </p:nvPicPr>
          <p:blipFill rotWithShape="1">
            <a:blip r:embed="rId9">
              <a:alphaModFix/>
            </a:blip>
            <a:srcRect b="0" l="0" r="0" t="0"/>
            <a:stretch/>
          </p:blipFill>
          <p:spPr>
            <a:xfrm>
              <a:off x="2768895" y="3643121"/>
              <a:ext cx="816864" cy="813816"/>
            </a:xfrm>
            <a:prstGeom prst="rect">
              <a:avLst/>
            </a:prstGeom>
            <a:noFill/>
            <a:ln>
              <a:noFill/>
            </a:ln>
          </p:spPr>
        </p:pic>
        <p:pic>
          <p:nvPicPr>
            <p:cNvPr id="1173" name="Google Shape;1173;p21"/>
            <p:cNvPicPr preferRelativeResize="0"/>
            <p:nvPr/>
          </p:nvPicPr>
          <p:blipFill rotWithShape="1">
            <a:blip r:embed="rId7">
              <a:alphaModFix/>
            </a:blip>
            <a:srcRect b="0" l="0" r="0" t="0"/>
            <a:stretch/>
          </p:blipFill>
          <p:spPr>
            <a:xfrm>
              <a:off x="3235595" y="2204874"/>
              <a:ext cx="816864" cy="816864"/>
            </a:xfrm>
            <a:prstGeom prst="rect">
              <a:avLst/>
            </a:prstGeom>
            <a:noFill/>
            <a:ln>
              <a:noFill/>
            </a:ln>
          </p:spPr>
        </p:pic>
        <p:sp>
          <p:nvSpPr>
            <p:cNvPr id="1174" name="Google Shape;1174;p21"/>
            <p:cNvSpPr txBox="1"/>
            <p:nvPr/>
          </p:nvSpPr>
          <p:spPr>
            <a:xfrm>
              <a:off x="957025" y="2229508"/>
              <a:ext cx="2048061" cy="55399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Verdana"/>
                  <a:ea typeface="Verdana"/>
                  <a:cs typeface="Verdana"/>
                  <a:sym typeface="Verdana"/>
                </a:rPr>
                <a:t>Internal Agility</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Standardize services</a:t>
              </a:r>
              <a:endParaRPr b="0" i="0" sz="1400" u="none" cap="none" strike="noStrike">
                <a:solidFill>
                  <a:srgbClr val="000000"/>
                </a:solidFill>
                <a:latin typeface="Arial"/>
                <a:ea typeface="Arial"/>
                <a:cs typeface="Arial"/>
                <a:sym typeface="Arial"/>
              </a:endParaRPr>
            </a:p>
          </p:txBody>
        </p:sp>
        <p:sp>
          <p:nvSpPr>
            <p:cNvPr id="1175" name="Google Shape;1175;p21"/>
            <p:cNvSpPr txBox="1"/>
            <p:nvPr/>
          </p:nvSpPr>
          <p:spPr>
            <a:xfrm>
              <a:off x="892615" y="3678519"/>
              <a:ext cx="1649812" cy="7694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Verdana"/>
                  <a:ea typeface="Verdana"/>
                  <a:cs typeface="Verdana"/>
                  <a:sym typeface="Verdana"/>
                </a:rPr>
                <a:t>Cloud-native</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Microservices &amp;</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microgateways</a:t>
              </a:r>
              <a:endParaRPr b="0" i="0" sz="1400" u="none" cap="none" strike="noStrike">
                <a:solidFill>
                  <a:srgbClr val="000000"/>
                </a:solidFill>
                <a:latin typeface="Verdana"/>
                <a:ea typeface="Verdana"/>
                <a:cs typeface="Verdana"/>
                <a:sym typeface="Verdana"/>
              </a:endParaRPr>
            </a:p>
          </p:txBody>
        </p:sp>
        <p:sp>
          <p:nvSpPr>
            <p:cNvPr id="1176" name="Google Shape;1176;p21"/>
            <p:cNvSpPr txBox="1"/>
            <p:nvPr/>
          </p:nvSpPr>
          <p:spPr>
            <a:xfrm>
              <a:off x="1475209" y="5202395"/>
              <a:ext cx="1595309" cy="7694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Verdana"/>
                  <a:ea typeface="Verdana"/>
                  <a:cs typeface="Verdana"/>
                  <a:sym typeface="Verdana"/>
                </a:rPr>
                <a:t>Integration</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SaaS and</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Hybrid Services</a:t>
              </a:r>
              <a:endParaRPr b="0" i="0" sz="1400" u="none" cap="none" strike="noStrike">
                <a:solidFill>
                  <a:srgbClr val="000000"/>
                </a:solidFill>
                <a:latin typeface="Arial"/>
                <a:ea typeface="Arial"/>
                <a:cs typeface="Arial"/>
                <a:sym typeface="Arial"/>
              </a:endParaRPr>
            </a:p>
          </p:txBody>
        </p:sp>
      </p:grpSp>
      <p:grpSp>
        <p:nvGrpSpPr>
          <p:cNvPr id="1177" name="Google Shape;1177;p21"/>
          <p:cNvGrpSpPr/>
          <p:nvPr/>
        </p:nvGrpSpPr>
        <p:grpSpPr>
          <a:xfrm>
            <a:off x="7166004" y="1544426"/>
            <a:ext cx="4895482" cy="4387699"/>
            <a:chOff x="7166004" y="1544426"/>
            <a:chExt cx="4895482" cy="4387699"/>
          </a:xfrm>
        </p:grpSpPr>
        <p:sp>
          <p:nvSpPr>
            <p:cNvPr id="1178" name="Google Shape;1178;p21"/>
            <p:cNvSpPr txBox="1"/>
            <p:nvPr/>
          </p:nvSpPr>
          <p:spPr>
            <a:xfrm>
              <a:off x="7166004" y="1544426"/>
              <a:ext cx="3807531" cy="737447"/>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867"/>
                <a:buFont typeface="Arial"/>
                <a:buNone/>
              </a:pPr>
              <a:r>
                <a:rPr b="1" i="0" lang="en-US" sz="1867" u="none" cap="none" strike="noStrike">
                  <a:solidFill>
                    <a:srgbClr val="000000"/>
                  </a:solidFill>
                  <a:latin typeface="Verdana"/>
                  <a:ea typeface="Verdana"/>
                  <a:cs typeface="Verdana"/>
                  <a:sym typeface="Verdana"/>
                </a:rPr>
                <a:t>Digital Business Platform</a:t>
              </a:r>
              <a:endParaRPr b="0" i="0" sz="1400" u="none" cap="none" strike="noStrike">
                <a:solidFill>
                  <a:srgbClr val="000000"/>
                </a:solidFill>
                <a:latin typeface="Arial"/>
                <a:ea typeface="Arial"/>
                <a:cs typeface="Arial"/>
                <a:sym typeface="Arial"/>
              </a:endParaRPr>
            </a:p>
          </p:txBody>
        </p:sp>
        <p:pic>
          <p:nvPicPr>
            <p:cNvPr id="1179" name="Google Shape;1179;p21"/>
            <p:cNvPicPr preferRelativeResize="0"/>
            <p:nvPr/>
          </p:nvPicPr>
          <p:blipFill rotWithShape="1">
            <a:blip r:embed="rId10">
              <a:alphaModFix/>
            </a:blip>
            <a:srcRect b="0" l="0" r="0" t="0"/>
            <a:stretch/>
          </p:blipFill>
          <p:spPr>
            <a:xfrm>
              <a:off x="7931003" y="2250161"/>
              <a:ext cx="816864" cy="816864"/>
            </a:xfrm>
            <a:prstGeom prst="rect">
              <a:avLst/>
            </a:prstGeom>
            <a:noFill/>
            <a:ln>
              <a:noFill/>
            </a:ln>
          </p:spPr>
        </p:pic>
        <p:pic>
          <p:nvPicPr>
            <p:cNvPr id="1180" name="Google Shape;1180;p21"/>
            <p:cNvPicPr preferRelativeResize="0"/>
            <p:nvPr/>
          </p:nvPicPr>
          <p:blipFill rotWithShape="1">
            <a:blip r:embed="rId11">
              <a:alphaModFix/>
            </a:blip>
            <a:srcRect b="0" l="0" r="0" t="0"/>
            <a:stretch/>
          </p:blipFill>
          <p:spPr>
            <a:xfrm>
              <a:off x="8252906" y="3588606"/>
              <a:ext cx="816864" cy="813816"/>
            </a:xfrm>
            <a:prstGeom prst="rect">
              <a:avLst/>
            </a:prstGeom>
            <a:noFill/>
            <a:ln>
              <a:noFill/>
            </a:ln>
          </p:spPr>
        </p:pic>
        <p:pic>
          <p:nvPicPr>
            <p:cNvPr id="1181" name="Google Shape;1181;p21"/>
            <p:cNvPicPr preferRelativeResize="0"/>
            <p:nvPr/>
          </p:nvPicPr>
          <p:blipFill rotWithShape="1">
            <a:blip r:embed="rId12">
              <a:alphaModFix/>
            </a:blip>
            <a:srcRect b="0" l="0" r="0" t="0"/>
            <a:stretch/>
          </p:blipFill>
          <p:spPr>
            <a:xfrm>
              <a:off x="7973629" y="5122897"/>
              <a:ext cx="725143" cy="727859"/>
            </a:xfrm>
            <a:prstGeom prst="rect">
              <a:avLst/>
            </a:prstGeom>
            <a:noFill/>
            <a:ln>
              <a:noFill/>
            </a:ln>
          </p:spPr>
        </p:pic>
        <p:sp>
          <p:nvSpPr>
            <p:cNvPr id="1182" name="Google Shape;1182;p21"/>
            <p:cNvSpPr txBox="1"/>
            <p:nvPr/>
          </p:nvSpPr>
          <p:spPr>
            <a:xfrm>
              <a:off x="8964646" y="2318421"/>
              <a:ext cx="1683474"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Verdana"/>
                  <a:ea typeface="Verdana"/>
                  <a:cs typeface="Verdana"/>
                  <a:sym typeface="Verdana"/>
                </a:rPr>
                <a:t>Channel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Verdana"/>
                  <a:ea typeface="Verdana"/>
                  <a:cs typeface="Verdana"/>
                  <a:sym typeface="Verdana"/>
                </a:rPr>
                <a:t>Expansion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New Distribution</a:t>
              </a:r>
              <a:endParaRPr b="0" i="0" sz="1400" u="none" cap="none" strike="noStrike">
                <a:solidFill>
                  <a:srgbClr val="000000"/>
                </a:solidFill>
                <a:latin typeface="Arial"/>
                <a:ea typeface="Arial"/>
                <a:cs typeface="Arial"/>
                <a:sym typeface="Arial"/>
              </a:endParaRPr>
            </a:p>
          </p:txBody>
        </p:sp>
        <p:sp>
          <p:nvSpPr>
            <p:cNvPr id="1183" name="Google Shape;1183;p21"/>
            <p:cNvSpPr txBox="1"/>
            <p:nvPr/>
          </p:nvSpPr>
          <p:spPr>
            <a:xfrm>
              <a:off x="9347613" y="3686999"/>
              <a:ext cx="2303889"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Verdana"/>
                  <a:ea typeface="Verdana"/>
                  <a:cs typeface="Verdana"/>
                  <a:sym typeface="Verdana"/>
                </a:rPr>
                <a:t>B2B &amp; B2C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Verdana"/>
                  <a:ea typeface="Verdana"/>
                  <a:cs typeface="Verdana"/>
                  <a:sym typeface="Verdana"/>
                </a:rPr>
                <a:t>Innovation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Partner Collaboration</a:t>
              </a:r>
              <a:endParaRPr b="0" i="0" sz="1400" u="none" cap="none" strike="noStrike">
                <a:solidFill>
                  <a:srgbClr val="000000"/>
                </a:solidFill>
                <a:latin typeface="Arial"/>
                <a:ea typeface="Arial"/>
                <a:cs typeface="Arial"/>
                <a:sym typeface="Arial"/>
              </a:endParaRPr>
            </a:p>
          </p:txBody>
        </p:sp>
        <p:sp>
          <p:nvSpPr>
            <p:cNvPr id="1184" name="Google Shape;1184;p21"/>
            <p:cNvSpPr txBox="1"/>
            <p:nvPr/>
          </p:nvSpPr>
          <p:spPr>
            <a:xfrm>
              <a:off x="8867983" y="5131906"/>
              <a:ext cx="3193503"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Verdana"/>
                  <a:ea typeface="Verdana"/>
                  <a:cs typeface="Verdana"/>
                  <a:sym typeface="Verdana"/>
                </a:rPr>
                <a:t>New Business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Verdana"/>
                  <a:ea typeface="Verdana"/>
                  <a:cs typeface="Verdana"/>
                  <a:sym typeface="Verdana"/>
                </a:rPr>
                <a:t>Models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Becoming an ecosystem platform</a:t>
              </a:r>
              <a:endParaRPr b="0" i="0" sz="1400" u="none" cap="none" strike="noStrike">
                <a:solidFill>
                  <a:srgbClr val="000000"/>
                </a:solidFill>
                <a:latin typeface="Arial"/>
                <a:ea typeface="Arial"/>
                <a:cs typeface="Arial"/>
                <a:sym typeface="Arial"/>
              </a:endParaRPr>
            </a:p>
          </p:txBody>
        </p:sp>
      </p:grpSp>
      <p:sp>
        <p:nvSpPr>
          <p:cNvPr id="1185" name="Google Shape;1185;p21"/>
          <p:cNvSpPr/>
          <p:nvPr/>
        </p:nvSpPr>
        <p:spPr>
          <a:xfrm>
            <a:off x="3066392" y="5236966"/>
            <a:ext cx="5553946" cy="1743385"/>
          </a:xfrm>
          <a:prstGeom prst="trapezoid">
            <a:avLst>
              <a:gd fmla="val 132628" name="adj"/>
            </a:avLst>
          </a:prstGeom>
          <a:gradFill>
            <a:gsLst>
              <a:gs pos="0">
                <a:srgbClr val="C5C5C5"/>
              </a:gs>
              <a:gs pos="16000">
                <a:srgbClr val="D0D0D0">
                  <a:alpha val="43529"/>
                </a:srgbClr>
              </a:gs>
              <a:gs pos="99000">
                <a:srgbClr val="EDEDED">
                  <a:alpha val="14509"/>
                </a:srgbClr>
              </a:gs>
              <a:gs pos="100000">
                <a:srgbClr val="EDEDED">
                  <a:alpha val="14509"/>
                </a:srgbClr>
              </a:gs>
            </a:gsLst>
            <a:lin ang="16200000" scaled="0"/>
          </a:gradFill>
          <a:ln>
            <a:noFill/>
          </a:ln>
          <a:effectLst>
            <a:outerShdw blurRad="40000" rotWithShape="0" dir="5400000" dist="20000">
              <a:srgbClr val="000000">
                <a:alpha val="3647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Verdana"/>
                <a:ea typeface="Verdana"/>
                <a:cs typeface="Verdana"/>
                <a:sym typeface="Verdana"/>
              </a:rPr>
              <a:t>Enterprise Data, Services, and Applications</a:t>
            </a:r>
            <a:endParaRPr b="0" i="0" sz="1400" u="none" cap="none" strike="noStrike">
              <a:solidFill>
                <a:srgbClr val="000000"/>
              </a:solidFill>
              <a:latin typeface="Arial"/>
              <a:ea typeface="Arial"/>
              <a:cs typeface="Arial"/>
              <a:sym typeface="Arial"/>
            </a:endParaRPr>
          </a:p>
        </p:txBody>
      </p:sp>
      <p:sp>
        <p:nvSpPr>
          <p:cNvPr id="1186" name="Google Shape;1186;p21"/>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152"/>
                                        </p:tgtEl>
                                        <p:attrNameLst>
                                          <p:attrName>style.visibility</p:attrName>
                                        </p:attrNameLst>
                                      </p:cBhvr>
                                      <p:to>
                                        <p:strVal val="visible"/>
                                      </p:to>
                                    </p:set>
                                    <p:animEffect filter="fade" transition="in">
                                      <p:cBhvr>
                                        <p:cTn dur="500"/>
                                        <p:tgtEl>
                                          <p:spTgt spid="11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66"/>
                                        </p:tgtEl>
                                        <p:attrNameLst>
                                          <p:attrName>style.visibility</p:attrName>
                                        </p:attrNameLst>
                                      </p:cBhvr>
                                      <p:to>
                                        <p:strVal val="visible"/>
                                      </p:to>
                                    </p:set>
                                    <p:animEffect filter="fade" transition="in">
                                      <p:cBhvr>
                                        <p:cTn dur="500"/>
                                        <p:tgtEl>
                                          <p:spTgt spid="116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54"/>
                                        </p:tgtEl>
                                        <p:attrNameLst>
                                          <p:attrName>style.visibility</p:attrName>
                                        </p:attrNameLst>
                                      </p:cBhvr>
                                      <p:to>
                                        <p:strVal val="visible"/>
                                      </p:to>
                                    </p:set>
                                    <p:animEffect filter="fade" transition="in">
                                      <p:cBhvr>
                                        <p:cTn dur="500"/>
                                        <p:tgtEl>
                                          <p:spTgt spid="115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169"/>
                                        </p:tgtEl>
                                        <p:attrNameLst>
                                          <p:attrName>style.visibility</p:attrName>
                                        </p:attrNameLst>
                                      </p:cBhvr>
                                      <p:to>
                                        <p:strVal val="visible"/>
                                      </p:to>
                                    </p:set>
                                    <p:animEffect filter="fade" transition="in">
                                      <p:cBhvr>
                                        <p:cTn dur="500"/>
                                        <p:tgtEl>
                                          <p:spTgt spid="1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8"/>
                                        </p:tgtEl>
                                        <p:attrNameLst>
                                          <p:attrName>style.visibility</p:attrName>
                                        </p:attrNameLst>
                                      </p:cBhvr>
                                      <p:to>
                                        <p:strVal val="visible"/>
                                      </p:to>
                                    </p:set>
                                    <p:animEffect filter="fade" transition="in">
                                      <p:cBhvr>
                                        <p:cTn dur="500"/>
                                        <p:tgtEl>
                                          <p:spTgt spid="115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77"/>
                                        </p:tgtEl>
                                        <p:attrNameLst>
                                          <p:attrName>style.visibility</p:attrName>
                                        </p:attrNameLst>
                                      </p:cBhvr>
                                      <p:to>
                                        <p:strVal val="visible"/>
                                      </p:to>
                                    </p:set>
                                    <p:animEffect filter="fade" transition="in">
                                      <p:cBhvr>
                                        <p:cTn dur="500"/>
                                        <p:tgtEl>
                                          <p:spTgt spid="117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85"/>
                                        </p:tgtEl>
                                        <p:attrNameLst>
                                          <p:attrName>style.visibility</p:attrName>
                                        </p:attrNameLst>
                                      </p:cBhvr>
                                      <p:to>
                                        <p:strVal val="visible"/>
                                      </p:to>
                                    </p:set>
                                    <p:animEffect filter="fade" transition="in">
                                      <p:cBhvr>
                                        <p:cTn dur="500"/>
                                        <p:tgtEl>
                                          <p:spTgt spid="1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22"/>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sz="3200"/>
              <a:t>TIBCO Connected Intelligence Cloud</a:t>
            </a:r>
            <a:endParaRPr/>
          </a:p>
        </p:txBody>
      </p:sp>
      <p:grpSp>
        <p:nvGrpSpPr>
          <p:cNvPr id="1193" name="Google Shape;1193;p22"/>
          <p:cNvGrpSpPr/>
          <p:nvPr/>
        </p:nvGrpSpPr>
        <p:grpSpPr>
          <a:xfrm>
            <a:off x="831350" y="1641932"/>
            <a:ext cx="9849849" cy="692972"/>
            <a:chOff x="659646" y="2483921"/>
            <a:chExt cx="9849849" cy="692972"/>
          </a:xfrm>
        </p:grpSpPr>
        <p:pic>
          <p:nvPicPr>
            <p:cNvPr id="1194" name="Google Shape;1194;p22"/>
            <p:cNvPicPr preferRelativeResize="0"/>
            <p:nvPr/>
          </p:nvPicPr>
          <p:blipFill rotWithShape="1">
            <a:blip r:embed="rId3">
              <a:alphaModFix/>
            </a:blip>
            <a:srcRect b="0" l="0" r="0" t="0"/>
            <a:stretch/>
          </p:blipFill>
          <p:spPr>
            <a:xfrm>
              <a:off x="659646" y="2483921"/>
              <a:ext cx="2392996" cy="692972"/>
            </a:xfrm>
            <a:prstGeom prst="rect">
              <a:avLst/>
            </a:prstGeom>
            <a:noFill/>
            <a:ln>
              <a:noFill/>
            </a:ln>
          </p:spPr>
        </p:pic>
        <p:grpSp>
          <p:nvGrpSpPr>
            <p:cNvPr id="1195" name="Google Shape;1195;p22"/>
            <p:cNvGrpSpPr/>
            <p:nvPr/>
          </p:nvGrpSpPr>
          <p:grpSpPr>
            <a:xfrm>
              <a:off x="5959233" y="2509769"/>
              <a:ext cx="2201969" cy="523220"/>
              <a:chOff x="7521197" y="2595806"/>
              <a:chExt cx="2201969" cy="523220"/>
            </a:xfrm>
          </p:grpSpPr>
          <p:pic>
            <p:nvPicPr>
              <p:cNvPr id="1196" name="Google Shape;1196;p22"/>
              <p:cNvPicPr preferRelativeResize="0"/>
              <p:nvPr/>
            </p:nvPicPr>
            <p:blipFill rotWithShape="1">
              <a:blip r:embed="rId4">
                <a:alphaModFix/>
              </a:blip>
              <a:srcRect b="0" l="0" r="0" t="0"/>
              <a:stretch/>
            </p:blipFill>
            <p:spPr>
              <a:xfrm>
                <a:off x="7521197" y="2615547"/>
                <a:ext cx="489485" cy="487462"/>
              </a:xfrm>
              <a:prstGeom prst="rect">
                <a:avLst/>
              </a:prstGeom>
              <a:noFill/>
              <a:ln>
                <a:noFill/>
              </a:ln>
            </p:spPr>
          </p:pic>
          <p:sp>
            <p:nvSpPr>
              <p:cNvPr id="1197" name="Google Shape;1197;p22"/>
              <p:cNvSpPr/>
              <p:nvPr/>
            </p:nvSpPr>
            <p:spPr>
              <a:xfrm>
                <a:off x="8115033" y="2595806"/>
                <a:ext cx="160813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33"/>
                  </a:buClr>
                  <a:buSzPts val="1400"/>
                  <a:buFont typeface="Arial"/>
                  <a:buNone/>
                </a:pPr>
                <a:r>
                  <a:rPr b="0" i="0" lang="en-US" sz="1400" u="none" cap="none" strike="noStrike">
                    <a:solidFill>
                      <a:srgbClr val="333333"/>
                    </a:solidFill>
                    <a:latin typeface="Verdana"/>
                    <a:ea typeface="Verdana"/>
                    <a:cs typeface="Verdana"/>
                    <a:sym typeface="Verdana"/>
                  </a:rPr>
                  <a:t>Advanced 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400"/>
                  <a:buFont typeface="Arial"/>
                  <a:buNone/>
                </a:pPr>
                <a:r>
                  <a:rPr b="0" i="0" lang="en-US" sz="1400" u="none" cap="none" strike="noStrike">
                    <a:solidFill>
                      <a:srgbClr val="333333"/>
                    </a:solidFill>
                    <a:latin typeface="Verdana"/>
                    <a:ea typeface="Verdana"/>
                    <a:cs typeface="Verdana"/>
                    <a:sym typeface="Verdana"/>
                  </a:rPr>
                  <a:t>Visualization</a:t>
                </a:r>
                <a:endParaRPr b="0" i="0" sz="1400" u="none" cap="none" strike="noStrike">
                  <a:solidFill>
                    <a:srgbClr val="000000"/>
                  </a:solidFill>
                  <a:latin typeface="Arial"/>
                  <a:ea typeface="Arial"/>
                  <a:cs typeface="Arial"/>
                  <a:sym typeface="Arial"/>
                </a:endParaRPr>
              </a:p>
            </p:txBody>
          </p:sp>
        </p:grpSp>
        <p:grpSp>
          <p:nvGrpSpPr>
            <p:cNvPr id="1198" name="Google Shape;1198;p22"/>
            <p:cNvGrpSpPr/>
            <p:nvPr/>
          </p:nvGrpSpPr>
          <p:grpSpPr>
            <a:xfrm>
              <a:off x="8759661" y="2509227"/>
              <a:ext cx="1749834" cy="541716"/>
              <a:chOff x="6824441" y="3602136"/>
              <a:chExt cx="1749834" cy="541716"/>
            </a:xfrm>
          </p:grpSpPr>
          <p:pic>
            <p:nvPicPr>
              <p:cNvPr id="1199" name="Google Shape;1199;p22"/>
              <p:cNvPicPr preferRelativeResize="0"/>
              <p:nvPr/>
            </p:nvPicPr>
            <p:blipFill rotWithShape="1">
              <a:blip r:embed="rId5">
                <a:alphaModFix/>
              </a:blip>
              <a:srcRect b="0" l="0" r="0" t="0"/>
              <a:stretch/>
            </p:blipFill>
            <p:spPr>
              <a:xfrm>
                <a:off x="6824441" y="3602136"/>
                <a:ext cx="524663" cy="524663"/>
              </a:xfrm>
              <a:prstGeom prst="rect">
                <a:avLst/>
              </a:prstGeom>
              <a:noFill/>
              <a:ln>
                <a:noFill/>
              </a:ln>
            </p:spPr>
          </p:pic>
          <p:sp>
            <p:nvSpPr>
              <p:cNvPr id="1200" name="Google Shape;1200;p22"/>
              <p:cNvSpPr/>
              <p:nvPr/>
            </p:nvSpPr>
            <p:spPr>
              <a:xfrm>
                <a:off x="7453455" y="3620632"/>
                <a:ext cx="112082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33"/>
                  </a:buClr>
                  <a:buSzPts val="1400"/>
                  <a:buFont typeface="Arial"/>
                  <a:buNone/>
                </a:pPr>
                <a:r>
                  <a:rPr b="0" i="0" lang="en-US" sz="1400" u="none" cap="none" strike="noStrike">
                    <a:solidFill>
                      <a:srgbClr val="333333"/>
                    </a:solidFill>
                    <a:latin typeface="Verdana"/>
                    <a:ea typeface="Verdana"/>
                    <a:cs typeface="Verdana"/>
                    <a:sym typeface="Verdana"/>
                  </a:rPr>
                  <a:t>Streaming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400"/>
                  <a:buFont typeface="Arial"/>
                  <a:buNone/>
                </a:pPr>
                <a:r>
                  <a:rPr b="0" i="0" lang="en-US" sz="1400" u="none" cap="none" strike="noStrike">
                    <a:solidFill>
                      <a:srgbClr val="333333"/>
                    </a:solidFill>
                    <a:latin typeface="Verdana"/>
                    <a:ea typeface="Verdana"/>
                    <a:cs typeface="Verdana"/>
                    <a:sym typeface="Verdana"/>
                  </a:rPr>
                  <a:t>Analytics</a:t>
                </a:r>
                <a:endParaRPr b="0" i="0" sz="1400" u="none" cap="none" strike="noStrike">
                  <a:solidFill>
                    <a:srgbClr val="000000"/>
                  </a:solidFill>
                  <a:latin typeface="Arial"/>
                  <a:ea typeface="Arial"/>
                  <a:cs typeface="Arial"/>
                  <a:sym typeface="Arial"/>
                </a:endParaRPr>
              </a:p>
            </p:txBody>
          </p:sp>
        </p:grpSp>
        <p:grpSp>
          <p:nvGrpSpPr>
            <p:cNvPr id="1201" name="Google Shape;1201;p22"/>
            <p:cNvGrpSpPr/>
            <p:nvPr/>
          </p:nvGrpSpPr>
          <p:grpSpPr>
            <a:xfrm>
              <a:off x="3605827" y="2509769"/>
              <a:ext cx="1911602" cy="523220"/>
              <a:chOff x="5431162" y="4551115"/>
              <a:chExt cx="1911602" cy="523220"/>
            </a:xfrm>
          </p:grpSpPr>
          <p:pic>
            <p:nvPicPr>
              <p:cNvPr id="1202" name="Google Shape;1202;p22"/>
              <p:cNvPicPr preferRelativeResize="0"/>
              <p:nvPr/>
            </p:nvPicPr>
            <p:blipFill rotWithShape="1">
              <a:blip r:embed="rId6">
                <a:alphaModFix/>
              </a:blip>
              <a:srcRect b="0" l="0" r="0" t="0"/>
              <a:stretch/>
            </p:blipFill>
            <p:spPr>
              <a:xfrm>
                <a:off x="5431162" y="4569069"/>
                <a:ext cx="457201" cy="454868"/>
              </a:xfrm>
              <a:prstGeom prst="rect">
                <a:avLst/>
              </a:prstGeom>
              <a:noFill/>
              <a:ln>
                <a:noFill/>
              </a:ln>
            </p:spPr>
          </p:pic>
          <p:sp>
            <p:nvSpPr>
              <p:cNvPr id="1203" name="Google Shape;1203;p22"/>
              <p:cNvSpPr/>
              <p:nvPr/>
            </p:nvSpPr>
            <p:spPr>
              <a:xfrm>
                <a:off x="5992714" y="4551115"/>
                <a:ext cx="135005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33"/>
                  </a:buClr>
                  <a:buSzPts val="1400"/>
                  <a:buFont typeface="Arial"/>
                  <a:buNone/>
                </a:pPr>
                <a:r>
                  <a:rPr b="0" i="0" lang="en-US" sz="1400" u="none" cap="none" strike="noStrike">
                    <a:solidFill>
                      <a:srgbClr val="333333"/>
                    </a:solidFill>
                    <a:latin typeface="Verdana"/>
                    <a:ea typeface="Verdana"/>
                    <a:cs typeface="Verdana"/>
                    <a:sym typeface="Verdana"/>
                  </a:rPr>
                  <a:t>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400"/>
                  <a:buFont typeface="Arial"/>
                  <a:buNone/>
                </a:pPr>
                <a:r>
                  <a:rPr b="0" i="0" lang="en-US" sz="1400" u="none" cap="none" strike="noStrike">
                    <a:solidFill>
                      <a:srgbClr val="333333"/>
                    </a:solidFill>
                    <a:latin typeface="Verdana"/>
                    <a:ea typeface="Verdana"/>
                    <a:cs typeface="Verdana"/>
                    <a:sym typeface="Verdana"/>
                  </a:rPr>
                  <a:t>Management</a:t>
                </a:r>
                <a:endParaRPr b="0" i="0" sz="1400" u="none" cap="none" strike="noStrike">
                  <a:solidFill>
                    <a:srgbClr val="000000"/>
                  </a:solidFill>
                  <a:latin typeface="Arial"/>
                  <a:ea typeface="Arial"/>
                  <a:cs typeface="Arial"/>
                  <a:sym typeface="Arial"/>
                </a:endParaRPr>
              </a:p>
            </p:txBody>
          </p:sp>
        </p:grpSp>
      </p:grpSp>
      <p:grpSp>
        <p:nvGrpSpPr>
          <p:cNvPr id="1204" name="Google Shape;1204;p22"/>
          <p:cNvGrpSpPr/>
          <p:nvPr/>
        </p:nvGrpSpPr>
        <p:grpSpPr>
          <a:xfrm>
            <a:off x="780486" y="4626922"/>
            <a:ext cx="10662604" cy="694314"/>
            <a:chOff x="1058232" y="4214942"/>
            <a:chExt cx="10662604" cy="694314"/>
          </a:xfrm>
        </p:grpSpPr>
        <p:pic>
          <p:nvPicPr>
            <p:cNvPr id="1205" name="Google Shape;1205;p22"/>
            <p:cNvPicPr preferRelativeResize="0"/>
            <p:nvPr/>
          </p:nvPicPr>
          <p:blipFill rotWithShape="1">
            <a:blip r:embed="rId7">
              <a:alphaModFix/>
            </a:blip>
            <a:srcRect b="0" l="0" r="0" t="0"/>
            <a:stretch/>
          </p:blipFill>
          <p:spPr>
            <a:xfrm>
              <a:off x="9323202" y="4214942"/>
              <a:ext cx="2397634" cy="694314"/>
            </a:xfrm>
            <a:prstGeom prst="rect">
              <a:avLst/>
            </a:prstGeom>
            <a:noFill/>
            <a:ln>
              <a:noFill/>
            </a:ln>
          </p:spPr>
        </p:pic>
        <p:grpSp>
          <p:nvGrpSpPr>
            <p:cNvPr id="1206" name="Google Shape;1206;p22"/>
            <p:cNvGrpSpPr/>
            <p:nvPr/>
          </p:nvGrpSpPr>
          <p:grpSpPr>
            <a:xfrm>
              <a:off x="1058232" y="4288666"/>
              <a:ext cx="2340542" cy="523220"/>
              <a:chOff x="5175856" y="1825346"/>
              <a:chExt cx="2340542" cy="523220"/>
            </a:xfrm>
          </p:grpSpPr>
          <p:pic>
            <p:nvPicPr>
              <p:cNvPr id="1207" name="Google Shape;1207;p22"/>
              <p:cNvPicPr preferRelativeResize="0"/>
              <p:nvPr/>
            </p:nvPicPr>
            <p:blipFill rotWithShape="1">
              <a:blip r:embed="rId8">
                <a:alphaModFix/>
              </a:blip>
              <a:srcRect b="0" l="0" r="0" t="0"/>
              <a:stretch/>
            </p:blipFill>
            <p:spPr>
              <a:xfrm>
                <a:off x="5175856" y="1829144"/>
                <a:ext cx="455691" cy="457200"/>
              </a:xfrm>
              <a:prstGeom prst="rect">
                <a:avLst/>
              </a:prstGeom>
              <a:noFill/>
              <a:ln>
                <a:noFill/>
              </a:ln>
            </p:spPr>
          </p:pic>
          <p:sp>
            <p:nvSpPr>
              <p:cNvPr id="1208" name="Google Shape;1208;p22"/>
              <p:cNvSpPr/>
              <p:nvPr/>
            </p:nvSpPr>
            <p:spPr>
              <a:xfrm>
                <a:off x="5796055" y="1825346"/>
                <a:ext cx="172034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33"/>
                  </a:buClr>
                  <a:buSzPts val="1400"/>
                  <a:buFont typeface="Arial"/>
                  <a:buNone/>
                </a:pPr>
                <a:r>
                  <a:rPr b="0" i="0" lang="en-US" sz="1400" u="none" cap="none" strike="noStrike">
                    <a:solidFill>
                      <a:srgbClr val="333333"/>
                    </a:solidFill>
                    <a:latin typeface="Verdana"/>
                    <a:ea typeface="Verdana"/>
                    <a:cs typeface="Verdana"/>
                    <a:sym typeface="Verdana"/>
                  </a:rPr>
                  <a:t>Integration and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400"/>
                  <a:buFont typeface="Arial"/>
                  <a:buNone/>
                </a:pPr>
                <a:r>
                  <a:rPr b="0" i="0" lang="en-US" sz="1400" u="none" cap="none" strike="noStrike">
                    <a:solidFill>
                      <a:srgbClr val="333333"/>
                    </a:solidFill>
                    <a:latin typeface="Verdana"/>
                    <a:ea typeface="Verdana"/>
                    <a:cs typeface="Verdana"/>
                    <a:sym typeface="Verdana"/>
                  </a:rPr>
                  <a:t>API Management</a:t>
                </a:r>
                <a:endParaRPr b="0" i="0" sz="1400" u="none" cap="none" strike="noStrike">
                  <a:solidFill>
                    <a:srgbClr val="000000"/>
                  </a:solidFill>
                  <a:latin typeface="Arial"/>
                  <a:ea typeface="Arial"/>
                  <a:cs typeface="Arial"/>
                  <a:sym typeface="Arial"/>
                </a:endParaRPr>
              </a:p>
            </p:txBody>
          </p:sp>
        </p:grpSp>
        <p:grpSp>
          <p:nvGrpSpPr>
            <p:cNvPr id="1209" name="Google Shape;1209;p22"/>
            <p:cNvGrpSpPr/>
            <p:nvPr/>
          </p:nvGrpSpPr>
          <p:grpSpPr>
            <a:xfrm>
              <a:off x="3826677" y="4313793"/>
              <a:ext cx="2376938" cy="523220"/>
              <a:chOff x="6054844" y="2714443"/>
              <a:chExt cx="2376938" cy="523220"/>
            </a:xfrm>
          </p:grpSpPr>
          <p:pic>
            <p:nvPicPr>
              <p:cNvPr id="1210" name="Google Shape;1210;p22"/>
              <p:cNvPicPr preferRelativeResize="0"/>
              <p:nvPr/>
            </p:nvPicPr>
            <p:blipFill rotWithShape="1">
              <a:blip r:embed="rId9">
                <a:alphaModFix/>
              </a:blip>
              <a:srcRect b="0" l="0" r="0" t="0"/>
              <a:stretch/>
            </p:blipFill>
            <p:spPr>
              <a:xfrm>
                <a:off x="6054844" y="2718398"/>
                <a:ext cx="457201" cy="456173"/>
              </a:xfrm>
              <a:prstGeom prst="rect">
                <a:avLst/>
              </a:prstGeom>
              <a:noFill/>
              <a:ln>
                <a:noFill/>
              </a:ln>
            </p:spPr>
          </p:pic>
          <p:sp>
            <p:nvSpPr>
              <p:cNvPr id="1211" name="Google Shape;1211;p22"/>
              <p:cNvSpPr/>
              <p:nvPr/>
            </p:nvSpPr>
            <p:spPr>
              <a:xfrm>
                <a:off x="6624802" y="2714443"/>
                <a:ext cx="180698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33"/>
                  </a:buClr>
                  <a:buSzPts val="1400"/>
                  <a:buFont typeface="Arial"/>
                  <a:buNone/>
                </a:pPr>
                <a:r>
                  <a:rPr b="0" i="0" lang="en-US" sz="1400" u="none" cap="none" strike="noStrike">
                    <a:solidFill>
                      <a:srgbClr val="333333"/>
                    </a:solidFill>
                    <a:latin typeface="Verdana"/>
                    <a:ea typeface="Verdana"/>
                    <a:cs typeface="Verdana"/>
                    <a:sym typeface="Verdana"/>
                  </a:rPr>
                  <a:t>Messaging and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400"/>
                  <a:buFont typeface="Arial"/>
                  <a:buNone/>
                </a:pPr>
                <a:r>
                  <a:rPr b="0" i="0" lang="en-US" sz="1400" u="none" cap="none" strike="noStrike">
                    <a:solidFill>
                      <a:srgbClr val="333333"/>
                    </a:solidFill>
                    <a:latin typeface="Verdana"/>
                    <a:ea typeface="Verdana"/>
                    <a:cs typeface="Verdana"/>
                    <a:sym typeface="Verdana"/>
                  </a:rPr>
                  <a:t>Events Processing</a:t>
                </a:r>
                <a:endParaRPr b="0" i="0" sz="1400" u="none" cap="none" strike="noStrike">
                  <a:solidFill>
                    <a:srgbClr val="000000"/>
                  </a:solidFill>
                  <a:latin typeface="Arial"/>
                  <a:ea typeface="Arial"/>
                  <a:cs typeface="Arial"/>
                  <a:sym typeface="Arial"/>
                </a:endParaRPr>
              </a:p>
            </p:txBody>
          </p:sp>
        </p:grpSp>
        <p:grpSp>
          <p:nvGrpSpPr>
            <p:cNvPr id="1212" name="Google Shape;1212;p22"/>
            <p:cNvGrpSpPr/>
            <p:nvPr/>
          </p:nvGrpSpPr>
          <p:grpSpPr>
            <a:xfrm>
              <a:off x="6497470" y="4287945"/>
              <a:ext cx="2113182" cy="523941"/>
              <a:chOff x="7380289" y="3601415"/>
              <a:chExt cx="2113182" cy="523941"/>
            </a:xfrm>
          </p:grpSpPr>
          <p:pic>
            <p:nvPicPr>
              <p:cNvPr id="1213" name="Google Shape;1213;p22"/>
              <p:cNvPicPr preferRelativeResize="0"/>
              <p:nvPr/>
            </p:nvPicPr>
            <p:blipFill rotWithShape="1">
              <a:blip r:embed="rId10">
                <a:alphaModFix/>
              </a:blip>
              <a:srcRect b="0" l="0" r="0" t="0"/>
              <a:stretch/>
            </p:blipFill>
            <p:spPr>
              <a:xfrm>
                <a:off x="7380289" y="3601415"/>
                <a:ext cx="515898" cy="515898"/>
              </a:xfrm>
              <a:prstGeom prst="rect">
                <a:avLst/>
              </a:prstGeom>
              <a:noFill/>
              <a:ln>
                <a:noFill/>
              </a:ln>
            </p:spPr>
          </p:pic>
          <p:sp>
            <p:nvSpPr>
              <p:cNvPr id="1214" name="Google Shape;1214;p22"/>
              <p:cNvSpPr/>
              <p:nvPr/>
            </p:nvSpPr>
            <p:spPr>
              <a:xfrm>
                <a:off x="7987705" y="3602136"/>
                <a:ext cx="150576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3333"/>
                  </a:buClr>
                  <a:buSzPts val="1400"/>
                  <a:buFont typeface="Arial"/>
                  <a:buNone/>
                </a:pPr>
                <a:r>
                  <a:rPr b="0" i="0" lang="en-US" sz="1400" u="none" cap="none" strike="noStrike">
                    <a:solidFill>
                      <a:srgbClr val="333333"/>
                    </a:solidFill>
                    <a:latin typeface="Verdana"/>
                    <a:ea typeface="Verdana"/>
                    <a:cs typeface="Verdana"/>
                    <a:sym typeface="Verdana"/>
                  </a:rPr>
                  <a:t>Digital Process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400"/>
                  <a:buFont typeface="Arial"/>
                  <a:buNone/>
                </a:pPr>
                <a:r>
                  <a:rPr b="0" i="0" lang="en-US" sz="1400" u="none" cap="none" strike="noStrike">
                    <a:solidFill>
                      <a:srgbClr val="333333"/>
                    </a:solidFill>
                    <a:latin typeface="Verdana"/>
                    <a:ea typeface="Verdana"/>
                    <a:cs typeface="Verdana"/>
                    <a:sym typeface="Verdana"/>
                  </a:rPr>
                  <a:t>Automation</a:t>
                </a:r>
                <a:endParaRPr b="0" i="0" sz="1400" u="none" cap="none" strike="noStrike">
                  <a:solidFill>
                    <a:srgbClr val="000000"/>
                  </a:solidFill>
                  <a:latin typeface="Arial"/>
                  <a:ea typeface="Arial"/>
                  <a:cs typeface="Arial"/>
                  <a:sym typeface="Arial"/>
                </a:endParaRPr>
              </a:p>
            </p:txBody>
          </p:sp>
        </p:grpSp>
      </p:grpSp>
      <p:sp>
        <p:nvSpPr>
          <p:cNvPr id="1215" name="Google Shape;1215;p22"/>
          <p:cNvSpPr/>
          <p:nvPr/>
        </p:nvSpPr>
        <p:spPr>
          <a:xfrm flipH="1">
            <a:off x="-2532502" y="2472243"/>
            <a:ext cx="13807955" cy="62138"/>
          </a:xfrm>
          <a:prstGeom prst="rect">
            <a:avLst/>
          </a:prstGeom>
          <a:gradFill>
            <a:gsLst>
              <a:gs pos="0">
                <a:schemeClr val="accent2"/>
              </a:gs>
              <a:gs pos="75000">
                <a:schemeClr val="lt1"/>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Verdana"/>
              <a:ea typeface="Verdana"/>
              <a:cs typeface="Verdana"/>
              <a:sym typeface="Verdana"/>
            </a:endParaRPr>
          </a:p>
        </p:txBody>
      </p:sp>
      <p:sp>
        <p:nvSpPr>
          <p:cNvPr id="1216" name="Google Shape;1216;p22"/>
          <p:cNvSpPr/>
          <p:nvPr/>
        </p:nvSpPr>
        <p:spPr>
          <a:xfrm flipH="1" rot="10800000">
            <a:off x="638613" y="4426459"/>
            <a:ext cx="14337921" cy="94109"/>
          </a:xfrm>
          <a:prstGeom prst="rect">
            <a:avLst/>
          </a:prstGeom>
          <a:gradFill>
            <a:gsLst>
              <a:gs pos="0">
                <a:schemeClr val="accent1"/>
              </a:gs>
              <a:gs pos="75000">
                <a:schemeClr val="lt1"/>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Verdana"/>
              <a:ea typeface="Verdana"/>
              <a:cs typeface="Verdana"/>
              <a:sym typeface="Verdana"/>
            </a:endParaRPr>
          </a:p>
        </p:txBody>
      </p:sp>
      <p:pic>
        <p:nvPicPr>
          <p:cNvPr id="1217" name="Google Shape;1217;p22"/>
          <p:cNvPicPr preferRelativeResize="0"/>
          <p:nvPr/>
        </p:nvPicPr>
        <p:blipFill rotWithShape="1">
          <a:blip r:embed="rId11">
            <a:alphaModFix/>
          </a:blip>
          <a:srcRect b="0" l="0" r="0" t="0"/>
          <a:stretch/>
        </p:blipFill>
        <p:spPr>
          <a:xfrm>
            <a:off x="7093127" y="2471341"/>
            <a:ext cx="4437761" cy="2044954"/>
          </a:xfrm>
          <a:prstGeom prst="rect">
            <a:avLst/>
          </a:prstGeom>
          <a:noFill/>
          <a:ln>
            <a:noFill/>
          </a:ln>
        </p:spPr>
      </p:pic>
      <p:sp>
        <p:nvSpPr>
          <p:cNvPr id="1218" name="Google Shape;1218;p22"/>
          <p:cNvSpPr/>
          <p:nvPr/>
        </p:nvSpPr>
        <p:spPr>
          <a:xfrm>
            <a:off x="638612" y="1034475"/>
            <a:ext cx="10934100" cy="4450663"/>
          </a:xfrm>
          <a:prstGeom prst="rect">
            <a:avLst/>
          </a:prstGeom>
          <a:noFill/>
          <a:ln cap="flat" cmpd="sng" w="76200">
            <a:solidFill>
              <a:srgbClr val="00A8D4"/>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Capabilities</a:t>
            </a:r>
            <a:endParaRPr b="1" i="0" sz="2000" u="none" cap="none" strike="noStrike">
              <a:solidFill>
                <a:srgbClr val="000000"/>
              </a:solidFill>
              <a:latin typeface="Arial"/>
              <a:ea typeface="Arial"/>
              <a:cs typeface="Arial"/>
              <a:sym typeface="Arial"/>
            </a:endParaRPr>
          </a:p>
        </p:txBody>
      </p:sp>
      <p:sp>
        <p:nvSpPr>
          <p:cNvPr id="1219" name="Google Shape;1219;p22"/>
          <p:cNvSpPr/>
          <p:nvPr/>
        </p:nvSpPr>
        <p:spPr>
          <a:xfrm>
            <a:off x="638612" y="5397401"/>
            <a:ext cx="10934100" cy="868500"/>
          </a:xfrm>
          <a:prstGeom prst="rect">
            <a:avLst/>
          </a:prstGeom>
          <a:solidFill>
            <a:srgbClr val="00A8D4"/>
          </a:solidFill>
          <a:ln cap="flat" cmpd="sng" w="76200">
            <a:solidFill>
              <a:srgbClr val="00A8D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22"/>
          <p:cNvSpPr txBox="1"/>
          <p:nvPr/>
        </p:nvSpPr>
        <p:spPr>
          <a:xfrm>
            <a:off x="5643892" y="5577076"/>
            <a:ext cx="2250600" cy="52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Open Sans"/>
                <a:ea typeface="Open Sans"/>
                <a:cs typeface="Open Sans"/>
                <a:sym typeface="Open Sans"/>
              </a:rPr>
              <a:t>Platform</a:t>
            </a:r>
            <a:endParaRPr b="0" i="0" sz="3000" u="none" cap="none" strike="noStrike">
              <a:solidFill>
                <a:srgbClr val="FFFFFF"/>
              </a:solidFill>
              <a:latin typeface="Open Sans"/>
              <a:ea typeface="Open Sans"/>
              <a:cs typeface="Open Sans"/>
              <a:sym typeface="Open Sans"/>
            </a:endParaRPr>
          </a:p>
        </p:txBody>
      </p:sp>
      <p:pic>
        <p:nvPicPr>
          <p:cNvPr id="1221" name="Google Shape;1221;p22"/>
          <p:cNvPicPr preferRelativeResize="0"/>
          <p:nvPr/>
        </p:nvPicPr>
        <p:blipFill rotWithShape="1">
          <a:blip r:embed="rId12">
            <a:alphaModFix/>
          </a:blip>
          <a:srcRect b="0" l="0" r="0" t="0"/>
          <a:stretch/>
        </p:blipFill>
        <p:spPr>
          <a:xfrm>
            <a:off x="1463062" y="5669013"/>
            <a:ext cx="4191046" cy="404700"/>
          </a:xfrm>
          <a:prstGeom prst="rect">
            <a:avLst/>
          </a:prstGeom>
          <a:noFill/>
          <a:ln>
            <a:noFill/>
          </a:ln>
        </p:spPr>
      </p:pic>
      <p:pic>
        <p:nvPicPr>
          <p:cNvPr id="1222" name="Google Shape;1222;p22"/>
          <p:cNvPicPr preferRelativeResize="0"/>
          <p:nvPr/>
        </p:nvPicPr>
        <p:blipFill rotWithShape="1">
          <a:blip r:embed="rId13">
            <a:alphaModFix/>
          </a:blip>
          <a:srcRect b="0" l="0" r="0" t="0"/>
          <a:stretch/>
        </p:blipFill>
        <p:spPr>
          <a:xfrm>
            <a:off x="3168564" y="2690880"/>
            <a:ext cx="3680460" cy="1577340"/>
          </a:xfrm>
          <a:prstGeom prst="rect">
            <a:avLst/>
          </a:prstGeom>
          <a:noFill/>
          <a:ln>
            <a:noFill/>
          </a:ln>
        </p:spPr>
      </p:pic>
      <p:sp>
        <p:nvSpPr>
          <p:cNvPr id="1223" name="Google Shape;1223;p22"/>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7" name="Shape 1227"/>
        <p:cNvGrpSpPr/>
        <p:nvPr/>
      </p:nvGrpSpPr>
      <p:grpSpPr>
        <a:xfrm>
          <a:off x="0" y="0"/>
          <a:ext cx="0" cy="0"/>
          <a:chOff x="0" y="0"/>
          <a:chExt cx="0" cy="0"/>
        </a:xfrm>
      </p:grpSpPr>
      <p:sp>
        <p:nvSpPr>
          <p:cNvPr id="1228" name="Google Shape;1228;p23"/>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sz="3200"/>
              <a:t>TIBCO Cloud in a Nutshell</a:t>
            </a:r>
            <a:endParaRPr/>
          </a:p>
        </p:txBody>
      </p:sp>
      <p:pic>
        <p:nvPicPr>
          <p:cNvPr id="1229" name="Google Shape;1229;p23"/>
          <p:cNvPicPr preferRelativeResize="0"/>
          <p:nvPr/>
        </p:nvPicPr>
        <p:blipFill rotWithShape="1">
          <a:blip r:embed="rId3">
            <a:alphaModFix/>
          </a:blip>
          <a:srcRect b="0" l="0" r="0" t="0"/>
          <a:stretch/>
        </p:blipFill>
        <p:spPr>
          <a:xfrm>
            <a:off x="0" y="891114"/>
            <a:ext cx="12192000" cy="5333041"/>
          </a:xfrm>
          <a:prstGeom prst="rect">
            <a:avLst/>
          </a:prstGeom>
          <a:noFill/>
          <a:ln>
            <a:noFill/>
          </a:ln>
        </p:spPr>
      </p:pic>
      <p:sp>
        <p:nvSpPr>
          <p:cNvPr id="1230" name="Google Shape;1230;p23"/>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5" name="Shape 1235"/>
        <p:cNvGrpSpPr/>
        <p:nvPr/>
      </p:nvGrpSpPr>
      <p:grpSpPr>
        <a:xfrm>
          <a:off x="0" y="0"/>
          <a:ext cx="0" cy="0"/>
          <a:chOff x="0" y="0"/>
          <a:chExt cx="0" cy="0"/>
        </a:xfrm>
      </p:grpSpPr>
      <p:sp>
        <p:nvSpPr>
          <p:cNvPr id="1236" name="Google Shape;1236;p24"/>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lang="en-US" sz="3200"/>
              <a:t>Capabilities available on TIBCO Cloud </a:t>
            </a:r>
            <a:endParaRPr/>
          </a:p>
        </p:txBody>
      </p:sp>
      <p:sp>
        <p:nvSpPr>
          <p:cNvPr id="1237" name="Google Shape;1237;p24"/>
          <p:cNvSpPr txBox="1"/>
          <p:nvPr>
            <p:ph idx="4294967295" type="body"/>
          </p:nvPr>
        </p:nvSpPr>
        <p:spPr>
          <a:xfrm>
            <a:off x="1714502" y="1937476"/>
            <a:ext cx="4116954" cy="382646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800"/>
              <a:buNone/>
            </a:pPr>
            <a:r>
              <a:rPr lang="en-US" sz="2400">
                <a:latin typeface="Arial"/>
                <a:ea typeface="Arial"/>
                <a:cs typeface="Arial"/>
                <a:sym typeface="Arial"/>
              </a:rPr>
              <a:t>TIBCO Cloud Nimbus</a:t>
            </a:r>
            <a:endParaRPr sz="2400">
              <a:latin typeface="Arial"/>
              <a:ea typeface="Arial"/>
              <a:cs typeface="Arial"/>
              <a:sym typeface="Arial"/>
            </a:endParaRPr>
          </a:p>
          <a:p>
            <a:pPr indent="0" lvl="0" marL="0" rtl="0" algn="l">
              <a:lnSpc>
                <a:spcPct val="90000"/>
              </a:lnSpc>
              <a:spcBef>
                <a:spcPts val="1000"/>
              </a:spcBef>
              <a:spcAft>
                <a:spcPts val="0"/>
              </a:spcAft>
              <a:buSzPts val="2800"/>
              <a:buNone/>
            </a:pPr>
            <a:r>
              <a:rPr lang="en-US" sz="2400">
                <a:latin typeface="Arial"/>
                <a:ea typeface="Arial"/>
                <a:cs typeface="Arial"/>
                <a:sym typeface="Arial"/>
              </a:rPr>
              <a:t>TIBCO Cloud Live Apps</a:t>
            </a:r>
            <a:endParaRPr sz="2400">
              <a:latin typeface="Arial"/>
              <a:ea typeface="Arial"/>
              <a:cs typeface="Arial"/>
              <a:sym typeface="Arial"/>
            </a:endParaRPr>
          </a:p>
          <a:p>
            <a:pPr indent="0" lvl="0" marL="0" rtl="0" algn="l">
              <a:lnSpc>
                <a:spcPct val="90000"/>
              </a:lnSpc>
              <a:spcBef>
                <a:spcPts val="1000"/>
              </a:spcBef>
              <a:spcAft>
                <a:spcPts val="0"/>
              </a:spcAft>
              <a:buSzPts val="2800"/>
              <a:buNone/>
            </a:pPr>
            <a:r>
              <a:rPr lang="en-US" sz="2400">
                <a:latin typeface="Arial"/>
                <a:ea typeface="Arial"/>
                <a:cs typeface="Arial"/>
                <a:sym typeface="Arial"/>
              </a:rPr>
              <a:t>TIBCO Cloud Integration</a:t>
            </a:r>
            <a:endParaRPr sz="2400">
              <a:latin typeface="Arial"/>
              <a:ea typeface="Arial"/>
              <a:cs typeface="Arial"/>
              <a:sym typeface="Arial"/>
            </a:endParaRPr>
          </a:p>
          <a:p>
            <a:pPr indent="0" lvl="0" marL="0" rtl="0" algn="l">
              <a:lnSpc>
                <a:spcPct val="90000"/>
              </a:lnSpc>
              <a:spcBef>
                <a:spcPts val="1000"/>
              </a:spcBef>
              <a:spcAft>
                <a:spcPts val="0"/>
              </a:spcAft>
              <a:buSzPts val="2800"/>
              <a:buNone/>
            </a:pPr>
            <a:r>
              <a:rPr lang="en-US" sz="2400">
                <a:latin typeface="Arial"/>
                <a:ea typeface="Arial"/>
                <a:cs typeface="Arial"/>
                <a:sym typeface="Arial"/>
              </a:rPr>
              <a:t>TIBCO Cloud Mashery</a:t>
            </a:r>
            <a:endParaRPr sz="2400">
              <a:latin typeface="Arial"/>
              <a:ea typeface="Arial"/>
              <a:cs typeface="Arial"/>
              <a:sym typeface="Arial"/>
            </a:endParaRPr>
          </a:p>
          <a:p>
            <a:pPr indent="0" lvl="0" marL="0" rtl="0" algn="l">
              <a:lnSpc>
                <a:spcPct val="90000"/>
              </a:lnSpc>
              <a:spcBef>
                <a:spcPts val="1000"/>
              </a:spcBef>
              <a:spcAft>
                <a:spcPts val="0"/>
              </a:spcAft>
              <a:buSzPts val="2800"/>
              <a:buNone/>
            </a:pPr>
            <a:r>
              <a:rPr lang="en-US" sz="2400">
                <a:latin typeface="Arial"/>
                <a:ea typeface="Arial"/>
                <a:cs typeface="Arial"/>
                <a:sym typeface="Arial"/>
              </a:rPr>
              <a:t>TIBCO Cloud AuditSafe</a:t>
            </a:r>
            <a:endParaRPr sz="2400">
              <a:latin typeface="Arial"/>
              <a:ea typeface="Arial"/>
              <a:cs typeface="Arial"/>
              <a:sym typeface="Arial"/>
            </a:endParaRPr>
          </a:p>
          <a:p>
            <a:pPr indent="0" lvl="0" marL="0" rtl="0" algn="l">
              <a:lnSpc>
                <a:spcPct val="90000"/>
              </a:lnSpc>
              <a:spcBef>
                <a:spcPts val="1000"/>
              </a:spcBef>
              <a:spcAft>
                <a:spcPts val="0"/>
              </a:spcAft>
              <a:buSzPts val="2800"/>
              <a:buNone/>
            </a:pPr>
            <a:r>
              <a:rPr lang="en-US" sz="2400">
                <a:latin typeface="Arial"/>
                <a:ea typeface="Arial"/>
                <a:cs typeface="Arial"/>
                <a:sym typeface="Arial"/>
              </a:rPr>
              <a:t>TIBCO Cloud Events</a:t>
            </a:r>
            <a:endParaRPr sz="2400">
              <a:latin typeface="Arial"/>
              <a:ea typeface="Arial"/>
              <a:cs typeface="Arial"/>
              <a:sym typeface="Arial"/>
            </a:endParaRPr>
          </a:p>
          <a:p>
            <a:pPr indent="0" lvl="0" marL="0" rtl="0" algn="l">
              <a:lnSpc>
                <a:spcPct val="90000"/>
              </a:lnSpc>
              <a:spcBef>
                <a:spcPts val="1000"/>
              </a:spcBef>
              <a:spcAft>
                <a:spcPts val="0"/>
              </a:spcAft>
              <a:buSzPts val="2800"/>
              <a:buNone/>
            </a:pPr>
            <a:r>
              <a:rPr lang="en-US" sz="2400">
                <a:latin typeface="Arial"/>
                <a:ea typeface="Arial"/>
                <a:cs typeface="Arial"/>
                <a:sym typeface="Arial"/>
              </a:rPr>
              <a:t>TIBCO Cloud Messaging</a:t>
            </a:r>
            <a:endParaRPr sz="2400">
              <a:latin typeface="Arial"/>
              <a:ea typeface="Arial"/>
              <a:cs typeface="Arial"/>
              <a:sym typeface="Arial"/>
            </a:endParaRPr>
          </a:p>
          <a:p>
            <a:pPr indent="0" lvl="0" marL="0" rtl="0" algn="l">
              <a:lnSpc>
                <a:spcPct val="90000"/>
              </a:lnSpc>
              <a:spcBef>
                <a:spcPts val="1000"/>
              </a:spcBef>
              <a:spcAft>
                <a:spcPts val="0"/>
              </a:spcAft>
              <a:buSzPts val="2800"/>
              <a:buNone/>
            </a:pPr>
            <a:r>
              <a:rPr lang="en-US" sz="2400">
                <a:latin typeface="Arial"/>
                <a:ea typeface="Arial"/>
                <a:cs typeface="Arial"/>
                <a:sym typeface="Arial"/>
              </a:rPr>
              <a:t>TIBCO Cloud Spotfire</a:t>
            </a:r>
            <a:endParaRPr sz="2400">
              <a:latin typeface="Arial"/>
              <a:ea typeface="Arial"/>
              <a:cs typeface="Arial"/>
              <a:sym typeface="Arial"/>
            </a:endParaRPr>
          </a:p>
        </p:txBody>
      </p:sp>
      <p:pic>
        <p:nvPicPr>
          <p:cNvPr id="1238" name="Google Shape;1238;p24"/>
          <p:cNvPicPr preferRelativeResize="0"/>
          <p:nvPr/>
        </p:nvPicPr>
        <p:blipFill rotWithShape="1">
          <a:blip r:embed="rId3">
            <a:alphaModFix/>
          </a:blip>
          <a:srcRect b="0" l="0" r="0" t="0"/>
          <a:stretch/>
        </p:blipFill>
        <p:spPr>
          <a:xfrm>
            <a:off x="4730574" y="1055800"/>
            <a:ext cx="8187574" cy="5781526"/>
          </a:xfrm>
          <a:prstGeom prst="rect">
            <a:avLst/>
          </a:prstGeom>
          <a:noFill/>
          <a:ln>
            <a:noFill/>
          </a:ln>
        </p:spPr>
      </p:pic>
      <p:sp>
        <p:nvSpPr>
          <p:cNvPr id="1239" name="Google Shape;1239;p24"/>
          <p:cNvSpPr/>
          <p:nvPr/>
        </p:nvSpPr>
        <p:spPr>
          <a:xfrm flipH="1" rot="10800000">
            <a:off x="1314450" y="2089698"/>
            <a:ext cx="309600" cy="309600"/>
          </a:xfrm>
          <a:prstGeom prst="ellipse">
            <a:avLst/>
          </a:prstGeom>
          <a:solidFill>
            <a:srgbClr val="FDA5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rgbClr val="FFFFFF"/>
              </a:solidFill>
              <a:latin typeface="Arial"/>
              <a:ea typeface="Arial"/>
              <a:cs typeface="Arial"/>
              <a:sym typeface="Arial"/>
            </a:endParaRPr>
          </a:p>
        </p:txBody>
      </p:sp>
      <p:sp>
        <p:nvSpPr>
          <p:cNvPr id="1240" name="Google Shape;1240;p24"/>
          <p:cNvSpPr/>
          <p:nvPr/>
        </p:nvSpPr>
        <p:spPr>
          <a:xfrm flipH="1" rot="10800000">
            <a:off x="1314450" y="2550759"/>
            <a:ext cx="309600" cy="309600"/>
          </a:xfrm>
          <a:prstGeom prst="ellipse">
            <a:avLst/>
          </a:prstGeom>
          <a:solidFill>
            <a:srgbClr val="85B2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rgbClr val="FFFFFF"/>
              </a:solidFill>
              <a:latin typeface="Arial"/>
              <a:ea typeface="Arial"/>
              <a:cs typeface="Arial"/>
              <a:sym typeface="Arial"/>
            </a:endParaRPr>
          </a:p>
        </p:txBody>
      </p:sp>
      <p:sp>
        <p:nvSpPr>
          <p:cNvPr id="1241" name="Google Shape;1241;p24"/>
          <p:cNvSpPr/>
          <p:nvPr/>
        </p:nvSpPr>
        <p:spPr>
          <a:xfrm flipH="1" rot="10800000">
            <a:off x="1314450" y="3472881"/>
            <a:ext cx="309600" cy="309600"/>
          </a:xfrm>
          <a:prstGeom prst="ellipse">
            <a:avLst/>
          </a:prstGeom>
          <a:solidFill>
            <a:srgbClr val="4FB7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rgbClr val="FFFFFF"/>
              </a:solidFill>
              <a:latin typeface="Arial"/>
              <a:ea typeface="Arial"/>
              <a:cs typeface="Arial"/>
              <a:sym typeface="Arial"/>
            </a:endParaRPr>
          </a:p>
        </p:txBody>
      </p:sp>
      <p:sp>
        <p:nvSpPr>
          <p:cNvPr id="1242" name="Google Shape;1242;p24"/>
          <p:cNvSpPr/>
          <p:nvPr/>
        </p:nvSpPr>
        <p:spPr>
          <a:xfrm flipH="1" rot="10800000">
            <a:off x="1314450" y="3933941"/>
            <a:ext cx="309600" cy="309600"/>
          </a:xfrm>
          <a:prstGeom prst="ellipse">
            <a:avLst/>
          </a:prstGeom>
          <a:solidFill>
            <a:srgbClr val="39AE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rgbClr val="FFFFFF"/>
              </a:solidFill>
              <a:latin typeface="Arial"/>
              <a:ea typeface="Arial"/>
              <a:cs typeface="Arial"/>
              <a:sym typeface="Arial"/>
            </a:endParaRPr>
          </a:p>
        </p:txBody>
      </p:sp>
      <p:sp>
        <p:nvSpPr>
          <p:cNvPr id="1243" name="Google Shape;1243;p24"/>
          <p:cNvSpPr/>
          <p:nvPr/>
        </p:nvSpPr>
        <p:spPr>
          <a:xfrm flipH="1" rot="10800000">
            <a:off x="1314450" y="4395002"/>
            <a:ext cx="309600" cy="309600"/>
          </a:xfrm>
          <a:prstGeom prst="ellipse">
            <a:avLst/>
          </a:prstGeom>
          <a:solidFill>
            <a:srgbClr val="0E84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rgbClr val="FFFFFF"/>
              </a:solidFill>
              <a:latin typeface="Arial"/>
              <a:ea typeface="Arial"/>
              <a:cs typeface="Arial"/>
              <a:sym typeface="Arial"/>
            </a:endParaRPr>
          </a:p>
        </p:txBody>
      </p:sp>
      <p:sp>
        <p:nvSpPr>
          <p:cNvPr id="1244" name="Google Shape;1244;p24"/>
          <p:cNvSpPr/>
          <p:nvPr/>
        </p:nvSpPr>
        <p:spPr>
          <a:xfrm flipH="1" rot="10800000">
            <a:off x="1314450" y="5317124"/>
            <a:ext cx="309600" cy="309600"/>
          </a:xfrm>
          <a:prstGeom prst="ellipse">
            <a:avLst/>
          </a:prstGeom>
          <a:solidFill>
            <a:srgbClr val="1C45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rgbClr val="FFFFFF"/>
              </a:solidFill>
              <a:latin typeface="Arial"/>
              <a:ea typeface="Arial"/>
              <a:cs typeface="Arial"/>
              <a:sym typeface="Arial"/>
            </a:endParaRPr>
          </a:p>
        </p:txBody>
      </p:sp>
      <p:sp>
        <p:nvSpPr>
          <p:cNvPr id="1245" name="Google Shape;1245;p24"/>
          <p:cNvSpPr/>
          <p:nvPr/>
        </p:nvSpPr>
        <p:spPr>
          <a:xfrm flipH="1" rot="10800000">
            <a:off x="1314450" y="4856063"/>
            <a:ext cx="309600" cy="309600"/>
          </a:xfrm>
          <a:prstGeom prst="ellipse">
            <a:avLst/>
          </a:prstGeom>
          <a:solidFill>
            <a:srgbClr val="0B53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rgbClr val="FFFFFF"/>
              </a:solidFill>
              <a:latin typeface="Arial"/>
              <a:ea typeface="Arial"/>
              <a:cs typeface="Arial"/>
              <a:sym typeface="Arial"/>
            </a:endParaRPr>
          </a:p>
        </p:txBody>
      </p:sp>
      <p:sp>
        <p:nvSpPr>
          <p:cNvPr id="1246" name="Google Shape;1246;p24"/>
          <p:cNvSpPr/>
          <p:nvPr/>
        </p:nvSpPr>
        <p:spPr>
          <a:xfrm flipH="1" rot="10800000">
            <a:off x="1314450" y="3011820"/>
            <a:ext cx="309600" cy="309600"/>
          </a:xfrm>
          <a:prstGeom prst="ellipse">
            <a:avLst/>
          </a:prstGeom>
          <a:solidFill>
            <a:srgbClr val="C0CA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1"/>
              <a:buFont typeface="Arial"/>
              <a:buNone/>
            </a:pPr>
            <a:r>
              <a:t/>
            </a:r>
            <a:endParaRPr b="0" i="0" sz="1351" u="none" cap="none" strike="noStrike">
              <a:solidFill>
                <a:srgbClr val="FFFFFF"/>
              </a:solidFill>
              <a:latin typeface="Arial"/>
              <a:ea typeface="Arial"/>
              <a:cs typeface="Arial"/>
              <a:sym typeface="Arial"/>
            </a:endParaRPr>
          </a:p>
        </p:txBody>
      </p:sp>
      <p:sp>
        <p:nvSpPr>
          <p:cNvPr id="1247" name="Google Shape;1247;p24"/>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sp>
        <p:nvSpPr>
          <p:cNvPr id="1253" name="Google Shape;1253;p25"/>
          <p:cNvSpPr txBox="1"/>
          <p:nvPr>
            <p:ph type="title"/>
          </p:nvPr>
        </p:nvSpPr>
        <p:spPr>
          <a:xfrm>
            <a:off x="786250" y="209256"/>
            <a:ext cx="10515600" cy="498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lang="en-US"/>
              <a:t>TIBCO Cloud Services</a:t>
            </a:r>
            <a:endParaRPr/>
          </a:p>
        </p:txBody>
      </p:sp>
      <p:pic>
        <p:nvPicPr>
          <p:cNvPr id="1254" name="Google Shape;1254;p25"/>
          <p:cNvPicPr preferRelativeResize="0"/>
          <p:nvPr/>
        </p:nvPicPr>
        <p:blipFill rotWithShape="1">
          <a:blip r:embed="rId3">
            <a:alphaModFix/>
          </a:blip>
          <a:srcRect b="0" l="0" r="0" t="0"/>
          <a:stretch/>
        </p:blipFill>
        <p:spPr>
          <a:xfrm>
            <a:off x="2649112" y="1855281"/>
            <a:ext cx="1133856" cy="1133856"/>
          </a:xfrm>
          <a:prstGeom prst="rect">
            <a:avLst/>
          </a:prstGeom>
          <a:noFill/>
          <a:ln>
            <a:noFill/>
          </a:ln>
        </p:spPr>
      </p:pic>
      <p:sp>
        <p:nvSpPr>
          <p:cNvPr id="1255" name="Google Shape;1255;p25"/>
          <p:cNvSpPr txBox="1"/>
          <p:nvPr/>
        </p:nvSpPr>
        <p:spPr>
          <a:xfrm>
            <a:off x="2530167" y="3090672"/>
            <a:ext cx="13257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Disaster Recovery</a:t>
            </a:r>
            <a:endParaRPr b="1" i="0" sz="1400" u="none" cap="none" strike="noStrike">
              <a:solidFill>
                <a:srgbClr val="000000"/>
              </a:solidFill>
              <a:latin typeface="verdana"/>
              <a:ea typeface="verdana"/>
              <a:cs typeface="verdana"/>
              <a:sym typeface="verdana"/>
            </a:endParaRPr>
          </a:p>
        </p:txBody>
      </p:sp>
      <p:sp>
        <p:nvSpPr>
          <p:cNvPr id="1256" name="Google Shape;1256;p25"/>
          <p:cNvSpPr txBox="1"/>
          <p:nvPr/>
        </p:nvSpPr>
        <p:spPr>
          <a:xfrm>
            <a:off x="842225" y="3093300"/>
            <a:ext cx="13257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High Availability</a:t>
            </a:r>
            <a:endParaRPr b="1" i="0" sz="1400" u="none" cap="none" strike="noStrike">
              <a:solidFill>
                <a:srgbClr val="000000"/>
              </a:solidFill>
              <a:latin typeface="verdana"/>
              <a:ea typeface="verdana"/>
              <a:cs typeface="verdana"/>
              <a:sym typeface="verdana"/>
            </a:endParaRPr>
          </a:p>
        </p:txBody>
      </p:sp>
      <p:pic>
        <p:nvPicPr>
          <p:cNvPr id="1257" name="Google Shape;1257;p25"/>
          <p:cNvPicPr preferRelativeResize="0"/>
          <p:nvPr/>
        </p:nvPicPr>
        <p:blipFill rotWithShape="1">
          <a:blip r:embed="rId4">
            <a:alphaModFix/>
          </a:blip>
          <a:srcRect b="0" l="0" r="0" t="0"/>
          <a:stretch/>
        </p:blipFill>
        <p:spPr>
          <a:xfrm>
            <a:off x="4568733" y="1855281"/>
            <a:ext cx="1133856" cy="1133856"/>
          </a:xfrm>
          <a:prstGeom prst="rect">
            <a:avLst/>
          </a:prstGeom>
          <a:noFill/>
          <a:ln>
            <a:noFill/>
          </a:ln>
        </p:spPr>
      </p:pic>
      <p:sp>
        <p:nvSpPr>
          <p:cNvPr id="1258" name="Google Shape;1258;p25"/>
          <p:cNvSpPr txBox="1"/>
          <p:nvPr/>
        </p:nvSpPr>
        <p:spPr>
          <a:xfrm>
            <a:off x="4141909" y="3090675"/>
            <a:ext cx="20232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Security, Privacy, &amp; Compliance</a:t>
            </a:r>
            <a:endParaRPr b="1" i="0" sz="1400" u="none" cap="none" strike="noStrike">
              <a:solidFill>
                <a:srgbClr val="000000"/>
              </a:solidFill>
              <a:latin typeface="verdana"/>
              <a:ea typeface="verdana"/>
              <a:cs typeface="verdana"/>
              <a:sym typeface="verdana"/>
            </a:endParaRPr>
          </a:p>
        </p:txBody>
      </p:sp>
      <p:pic>
        <p:nvPicPr>
          <p:cNvPr id="1259" name="Google Shape;1259;p25"/>
          <p:cNvPicPr preferRelativeResize="0"/>
          <p:nvPr/>
        </p:nvPicPr>
        <p:blipFill rotWithShape="1">
          <a:blip r:embed="rId5">
            <a:alphaModFix/>
          </a:blip>
          <a:srcRect b="0" l="0" r="0" t="0"/>
          <a:stretch/>
        </p:blipFill>
        <p:spPr>
          <a:xfrm>
            <a:off x="6426776" y="1779081"/>
            <a:ext cx="1133856" cy="1133856"/>
          </a:xfrm>
          <a:prstGeom prst="rect">
            <a:avLst/>
          </a:prstGeom>
          <a:noFill/>
          <a:ln>
            <a:noFill/>
          </a:ln>
        </p:spPr>
      </p:pic>
      <p:sp>
        <p:nvSpPr>
          <p:cNvPr id="1260" name="Google Shape;1260;p25"/>
          <p:cNvSpPr txBox="1"/>
          <p:nvPr/>
        </p:nvSpPr>
        <p:spPr>
          <a:xfrm>
            <a:off x="6245793" y="3104010"/>
            <a:ext cx="14811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PKI Management</a:t>
            </a:r>
            <a:endParaRPr b="1" i="0" sz="1400" u="none" cap="none" strike="noStrike">
              <a:solidFill>
                <a:srgbClr val="000000"/>
              </a:solidFill>
              <a:latin typeface="verdana"/>
              <a:ea typeface="verdana"/>
              <a:cs typeface="verdana"/>
              <a:sym typeface="verdana"/>
            </a:endParaRPr>
          </a:p>
        </p:txBody>
      </p:sp>
      <p:pic>
        <p:nvPicPr>
          <p:cNvPr id="1261" name="Google Shape;1261;p25"/>
          <p:cNvPicPr preferRelativeResize="0"/>
          <p:nvPr/>
        </p:nvPicPr>
        <p:blipFill rotWithShape="1">
          <a:blip r:embed="rId6">
            <a:alphaModFix/>
          </a:blip>
          <a:srcRect b="0" l="0" r="0" t="0"/>
          <a:stretch/>
        </p:blipFill>
        <p:spPr>
          <a:xfrm>
            <a:off x="8193997" y="1855281"/>
            <a:ext cx="1133856" cy="1133856"/>
          </a:xfrm>
          <a:prstGeom prst="rect">
            <a:avLst/>
          </a:prstGeom>
          <a:noFill/>
          <a:ln>
            <a:noFill/>
          </a:ln>
        </p:spPr>
      </p:pic>
      <p:sp>
        <p:nvSpPr>
          <p:cNvPr id="1262" name="Google Shape;1262;p25"/>
          <p:cNvSpPr txBox="1"/>
          <p:nvPr/>
        </p:nvSpPr>
        <p:spPr>
          <a:xfrm>
            <a:off x="8165336" y="3104010"/>
            <a:ext cx="13257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Role-based Access</a:t>
            </a:r>
            <a:endParaRPr b="1" i="0" sz="1400" u="none" cap="none" strike="noStrike">
              <a:solidFill>
                <a:srgbClr val="000000"/>
              </a:solidFill>
              <a:latin typeface="verdana"/>
              <a:ea typeface="verdana"/>
              <a:cs typeface="verdana"/>
              <a:sym typeface="verdana"/>
            </a:endParaRPr>
          </a:p>
        </p:txBody>
      </p:sp>
      <p:pic>
        <p:nvPicPr>
          <p:cNvPr id="1263" name="Google Shape;1263;p25"/>
          <p:cNvPicPr preferRelativeResize="0"/>
          <p:nvPr/>
        </p:nvPicPr>
        <p:blipFill rotWithShape="1">
          <a:blip r:embed="rId7">
            <a:alphaModFix/>
          </a:blip>
          <a:srcRect b="0" l="0" r="0" t="0"/>
          <a:stretch/>
        </p:blipFill>
        <p:spPr>
          <a:xfrm>
            <a:off x="9920808" y="1890497"/>
            <a:ext cx="1133856" cy="1133856"/>
          </a:xfrm>
          <a:prstGeom prst="rect">
            <a:avLst/>
          </a:prstGeom>
          <a:noFill/>
          <a:ln>
            <a:noFill/>
          </a:ln>
        </p:spPr>
      </p:pic>
      <p:sp>
        <p:nvSpPr>
          <p:cNvPr id="1264" name="Google Shape;1264;p25"/>
          <p:cNvSpPr txBox="1"/>
          <p:nvPr/>
        </p:nvSpPr>
        <p:spPr>
          <a:xfrm>
            <a:off x="9747175" y="3101825"/>
            <a:ext cx="14811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Auditability</a:t>
            </a:r>
            <a:endParaRPr b="1" i="0" sz="1400" u="none" cap="none" strike="noStrike">
              <a:solidFill>
                <a:srgbClr val="000000"/>
              </a:solidFill>
              <a:latin typeface="verdana"/>
              <a:ea typeface="verdana"/>
              <a:cs typeface="verdana"/>
              <a:sym typeface="verdana"/>
            </a:endParaRPr>
          </a:p>
        </p:txBody>
      </p:sp>
      <p:pic>
        <p:nvPicPr>
          <p:cNvPr id="1265" name="Google Shape;1265;p25"/>
          <p:cNvPicPr preferRelativeResize="0"/>
          <p:nvPr/>
        </p:nvPicPr>
        <p:blipFill rotWithShape="1">
          <a:blip r:embed="rId8">
            <a:alphaModFix/>
          </a:blip>
          <a:srcRect b="0" l="0" r="0" t="0"/>
          <a:stretch/>
        </p:blipFill>
        <p:spPr>
          <a:xfrm>
            <a:off x="1756792" y="4083972"/>
            <a:ext cx="1133856" cy="1133856"/>
          </a:xfrm>
          <a:prstGeom prst="rect">
            <a:avLst/>
          </a:prstGeom>
          <a:noFill/>
          <a:ln>
            <a:noFill/>
          </a:ln>
        </p:spPr>
      </p:pic>
      <p:sp>
        <p:nvSpPr>
          <p:cNvPr id="1266" name="Google Shape;1266;p25"/>
          <p:cNvSpPr txBox="1"/>
          <p:nvPr/>
        </p:nvSpPr>
        <p:spPr>
          <a:xfrm>
            <a:off x="1268338" y="5295300"/>
            <a:ext cx="19194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Service Level Agreement</a:t>
            </a:r>
            <a:endParaRPr b="1" i="0" sz="1400" u="none" cap="none" strike="noStrike">
              <a:solidFill>
                <a:srgbClr val="000000"/>
              </a:solidFill>
              <a:latin typeface="verdana"/>
              <a:ea typeface="verdana"/>
              <a:cs typeface="verdana"/>
              <a:sym typeface="verdana"/>
            </a:endParaRPr>
          </a:p>
        </p:txBody>
      </p:sp>
      <p:pic>
        <p:nvPicPr>
          <p:cNvPr id="1267" name="Google Shape;1267;p25"/>
          <p:cNvPicPr preferRelativeResize="0"/>
          <p:nvPr/>
        </p:nvPicPr>
        <p:blipFill rotWithShape="1">
          <a:blip r:embed="rId9">
            <a:alphaModFix/>
          </a:blip>
          <a:srcRect b="0" l="0" r="0" t="0"/>
          <a:stretch/>
        </p:blipFill>
        <p:spPr>
          <a:xfrm>
            <a:off x="882946" y="1855809"/>
            <a:ext cx="1132800" cy="1132800"/>
          </a:xfrm>
          <a:prstGeom prst="rect">
            <a:avLst/>
          </a:prstGeom>
          <a:noFill/>
          <a:ln>
            <a:noFill/>
          </a:ln>
        </p:spPr>
      </p:pic>
      <p:sp>
        <p:nvSpPr>
          <p:cNvPr id="1268" name="Google Shape;1268;p25"/>
          <p:cNvSpPr txBox="1"/>
          <p:nvPr/>
        </p:nvSpPr>
        <p:spPr>
          <a:xfrm>
            <a:off x="3128481" y="5295300"/>
            <a:ext cx="19194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Reporting</a:t>
            </a:r>
            <a:endParaRPr b="1" i="0" sz="1400" u="none" cap="none" strike="noStrike">
              <a:solidFill>
                <a:srgbClr val="000000"/>
              </a:solidFill>
              <a:latin typeface="verdana"/>
              <a:ea typeface="verdana"/>
              <a:cs typeface="verdana"/>
              <a:sym typeface="verdana"/>
            </a:endParaRPr>
          </a:p>
        </p:txBody>
      </p:sp>
      <p:pic>
        <p:nvPicPr>
          <p:cNvPr id="1269" name="Google Shape;1269;p25"/>
          <p:cNvPicPr preferRelativeResize="0"/>
          <p:nvPr/>
        </p:nvPicPr>
        <p:blipFill rotWithShape="1">
          <a:blip r:embed="rId10">
            <a:alphaModFix/>
          </a:blip>
          <a:srcRect b="0" l="0" r="0" t="0"/>
          <a:stretch/>
        </p:blipFill>
        <p:spPr>
          <a:xfrm>
            <a:off x="3642225" y="4083972"/>
            <a:ext cx="1133856" cy="1133856"/>
          </a:xfrm>
          <a:prstGeom prst="rect">
            <a:avLst/>
          </a:prstGeom>
          <a:noFill/>
          <a:ln>
            <a:noFill/>
          </a:ln>
        </p:spPr>
      </p:pic>
      <p:pic>
        <p:nvPicPr>
          <p:cNvPr id="1270" name="Google Shape;1270;p25"/>
          <p:cNvPicPr preferRelativeResize="0"/>
          <p:nvPr/>
        </p:nvPicPr>
        <p:blipFill rotWithShape="1">
          <a:blip r:embed="rId11">
            <a:alphaModFix/>
          </a:blip>
          <a:srcRect b="0" l="0" r="0" t="0"/>
          <a:stretch/>
        </p:blipFill>
        <p:spPr>
          <a:xfrm>
            <a:off x="5527658" y="4083972"/>
            <a:ext cx="1133856" cy="1133856"/>
          </a:xfrm>
          <a:prstGeom prst="rect">
            <a:avLst/>
          </a:prstGeom>
          <a:noFill/>
          <a:ln>
            <a:noFill/>
          </a:ln>
        </p:spPr>
      </p:pic>
      <p:sp>
        <p:nvSpPr>
          <p:cNvPr id="1271" name="Google Shape;1271;p25"/>
          <p:cNvSpPr txBox="1"/>
          <p:nvPr/>
        </p:nvSpPr>
        <p:spPr>
          <a:xfrm>
            <a:off x="5129250" y="5295300"/>
            <a:ext cx="19194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Operational Dashboard</a:t>
            </a:r>
            <a:endParaRPr b="1" i="0" sz="1400" u="none" cap="none" strike="noStrike">
              <a:solidFill>
                <a:srgbClr val="000000"/>
              </a:solidFill>
              <a:latin typeface="verdana"/>
              <a:ea typeface="verdana"/>
              <a:cs typeface="verdana"/>
              <a:sym typeface="verdana"/>
            </a:endParaRPr>
          </a:p>
        </p:txBody>
      </p:sp>
      <p:pic>
        <p:nvPicPr>
          <p:cNvPr id="1272" name="Google Shape;1272;p25"/>
          <p:cNvPicPr preferRelativeResize="0"/>
          <p:nvPr/>
        </p:nvPicPr>
        <p:blipFill rotWithShape="1">
          <a:blip r:embed="rId12">
            <a:alphaModFix/>
          </a:blip>
          <a:srcRect b="0" l="0" r="0" t="0"/>
          <a:stretch/>
        </p:blipFill>
        <p:spPr>
          <a:xfrm>
            <a:off x="9298525" y="4083972"/>
            <a:ext cx="1133856" cy="1133856"/>
          </a:xfrm>
          <a:prstGeom prst="rect">
            <a:avLst/>
          </a:prstGeom>
          <a:noFill/>
          <a:ln>
            <a:noFill/>
          </a:ln>
        </p:spPr>
      </p:pic>
      <p:sp>
        <p:nvSpPr>
          <p:cNvPr id="1273" name="Google Shape;1273;p25"/>
          <p:cNvSpPr txBox="1"/>
          <p:nvPr/>
        </p:nvSpPr>
        <p:spPr>
          <a:xfrm>
            <a:off x="8985175" y="5295300"/>
            <a:ext cx="19194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Support</a:t>
            </a:r>
            <a:endParaRPr b="1" i="0" sz="1400" u="none" cap="none" strike="noStrike">
              <a:solidFill>
                <a:srgbClr val="000000"/>
              </a:solidFill>
              <a:latin typeface="verdana"/>
              <a:ea typeface="verdana"/>
              <a:cs typeface="verdana"/>
              <a:sym typeface="verdana"/>
            </a:endParaRPr>
          </a:p>
        </p:txBody>
      </p:sp>
      <p:pic>
        <p:nvPicPr>
          <p:cNvPr id="1274" name="Google Shape;1274;p25"/>
          <p:cNvPicPr preferRelativeResize="0"/>
          <p:nvPr/>
        </p:nvPicPr>
        <p:blipFill rotWithShape="1">
          <a:blip r:embed="rId13">
            <a:alphaModFix/>
          </a:blip>
          <a:srcRect b="0" l="0" r="0" t="0"/>
          <a:stretch/>
        </p:blipFill>
        <p:spPr>
          <a:xfrm>
            <a:off x="7413092" y="4083972"/>
            <a:ext cx="1133856" cy="1133856"/>
          </a:xfrm>
          <a:prstGeom prst="rect">
            <a:avLst/>
          </a:prstGeom>
          <a:noFill/>
          <a:ln>
            <a:noFill/>
          </a:ln>
        </p:spPr>
      </p:pic>
      <p:sp>
        <p:nvSpPr>
          <p:cNvPr id="1275" name="Google Shape;1275;p25"/>
          <p:cNvSpPr txBox="1"/>
          <p:nvPr/>
        </p:nvSpPr>
        <p:spPr>
          <a:xfrm>
            <a:off x="7159956" y="5295300"/>
            <a:ext cx="19194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Transaction Tracking</a:t>
            </a:r>
            <a:endParaRPr b="1" i="0" sz="1400" u="none" cap="none" strike="noStrike">
              <a:solidFill>
                <a:srgbClr val="000000"/>
              </a:solidFill>
              <a:latin typeface="verdana"/>
              <a:ea typeface="verdana"/>
              <a:cs typeface="verdana"/>
              <a:sym typeface="verdana"/>
            </a:endParaRPr>
          </a:p>
        </p:txBody>
      </p:sp>
      <p:sp>
        <p:nvSpPr>
          <p:cNvPr id="1276" name="Google Shape;1276;p25"/>
          <p:cNvSpPr txBox="1"/>
          <p:nvPr/>
        </p:nvSpPr>
        <p:spPr>
          <a:xfrm>
            <a:off x="786250" y="743700"/>
            <a:ext cx="7731300" cy="315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000000"/>
              </a:buClr>
              <a:buSzPts val="2700"/>
              <a:buFont typeface="Arial"/>
              <a:buNone/>
            </a:pPr>
            <a:r>
              <a:rPr b="0" i="1" lang="en-US" sz="2700" u="none" cap="none" strike="noStrike">
                <a:solidFill>
                  <a:srgbClr val="00A9D7"/>
                </a:solidFill>
                <a:latin typeface="verdana"/>
                <a:ea typeface="verdana"/>
                <a:cs typeface="verdana"/>
                <a:sym typeface="verdana"/>
              </a:rPr>
              <a:t>At-a-Glance</a:t>
            </a:r>
            <a:endParaRPr b="0" i="0" sz="2700" u="none" cap="none" strike="noStrike">
              <a:solidFill>
                <a:srgbClr val="333333"/>
              </a:solidFill>
              <a:latin typeface="verdana"/>
              <a:ea typeface="verdana"/>
              <a:cs typeface="verdana"/>
              <a:sym typeface="verdana"/>
            </a:endParaRPr>
          </a:p>
        </p:txBody>
      </p:sp>
      <p:sp>
        <p:nvSpPr>
          <p:cNvPr id="1277" name="Google Shape;1277;p25"/>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Google Shape;1283;p26"/>
          <p:cNvSpPr txBox="1"/>
          <p:nvPr>
            <p:ph type="title"/>
          </p:nvPr>
        </p:nvSpPr>
        <p:spPr>
          <a:xfrm>
            <a:off x="786245" y="209260"/>
            <a:ext cx="10515600" cy="132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lang="en-US"/>
              <a:t>High Availability</a:t>
            </a:r>
            <a:endParaRPr/>
          </a:p>
        </p:txBody>
      </p:sp>
      <p:sp>
        <p:nvSpPr>
          <p:cNvPr id="1284" name="Google Shape;1284;p26"/>
          <p:cNvSpPr txBox="1"/>
          <p:nvPr/>
        </p:nvSpPr>
        <p:spPr>
          <a:xfrm>
            <a:off x="4572000" y="1867575"/>
            <a:ext cx="7224600" cy="3918900"/>
          </a:xfrm>
          <a:prstGeom prst="rect">
            <a:avLst/>
          </a:prstGeom>
          <a:noFill/>
          <a:ln>
            <a:noFill/>
          </a:ln>
        </p:spPr>
        <p:txBody>
          <a:bodyPr anchorCtr="0" anchor="t" bIns="91425" lIns="91425" spcFirstLastPara="1" rIns="91425" wrap="square" tIns="91425">
            <a:noAutofit/>
          </a:bodyPr>
          <a:lstStyle/>
          <a:p>
            <a:pPr indent="-400050" lvl="0" marL="457200" marR="0" rtl="0" algn="l">
              <a:lnSpc>
                <a:spcPct val="114000"/>
              </a:lnSpc>
              <a:spcBef>
                <a:spcPts val="0"/>
              </a:spcBef>
              <a:spcAft>
                <a:spcPts val="0"/>
              </a:spcAft>
              <a:buClr>
                <a:srgbClr val="000000"/>
              </a:buClr>
              <a:buSzPts val="2700"/>
              <a:buFont typeface="Arial"/>
              <a:buChar char="➢"/>
            </a:pPr>
            <a:r>
              <a:rPr b="0" i="0" lang="en-US" sz="2700" u="none" cap="none" strike="noStrike">
                <a:solidFill>
                  <a:srgbClr val="000000"/>
                </a:solidFill>
                <a:highlight>
                  <a:srgbClr val="FFFFFF"/>
                </a:highlight>
                <a:latin typeface="Arial"/>
                <a:ea typeface="Arial"/>
                <a:cs typeface="Arial"/>
                <a:sym typeface="Arial"/>
              </a:rPr>
              <a:t>Each application is executed in an availability zone automatically selected based on available resources.</a:t>
            </a:r>
            <a:endParaRPr b="0" i="0" sz="2700" u="none" cap="none" strike="noStrike">
              <a:solidFill>
                <a:srgbClr val="000000"/>
              </a:solidFill>
              <a:highlight>
                <a:srgbClr val="FFFFFF"/>
              </a:highlight>
              <a:latin typeface="Arial"/>
              <a:ea typeface="Arial"/>
              <a:cs typeface="Arial"/>
              <a:sym typeface="Arial"/>
            </a:endParaRPr>
          </a:p>
          <a:p>
            <a:pPr indent="-400050" lvl="0" marL="457200" marR="0" rtl="0" algn="l">
              <a:lnSpc>
                <a:spcPct val="114000"/>
              </a:lnSpc>
              <a:spcBef>
                <a:spcPts val="800"/>
              </a:spcBef>
              <a:spcAft>
                <a:spcPts val="0"/>
              </a:spcAft>
              <a:buClr>
                <a:srgbClr val="000000"/>
              </a:buClr>
              <a:buSzPts val="2700"/>
              <a:buFont typeface="Arial"/>
              <a:buChar char="➢"/>
            </a:pPr>
            <a:r>
              <a:rPr b="0" i="0" lang="en-US" sz="2700" u="none" cap="none" strike="noStrike">
                <a:solidFill>
                  <a:srgbClr val="000000"/>
                </a:solidFill>
                <a:highlight>
                  <a:srgbClr val="FFFFFF"/>
                </a:highlight>
                <a:latin typeface="Arial"/>
                <a:ea typeface="Arial"/>
                <a:cs typeface="Arial"/>
                <a:sym typeface="Arial"/>
              </a:rPr>
              <a:t>Automatic switch-over of apps to new zone if they go down or stop reporting status.</a:t>
            </a:r>
            <a:endParaRPr b="0" i="0" sz="2700" u="none" cap="none" strike="noStrike">
              <a:solidFill>
                <a:srgbClr val="000000"/>
              </a:solidFill>
              <a:highlight>
                <a:srgbClr val="FFFFFF"/>
              </a:highlight>
              <a:latin typeface="Arial"/>
              <a:ea typeface="Arial"/>
              <a:cs typeface="Arial"/>
              <a:sym typeface="Arial"/>
            </a:endParaRPr>
          </a:p>
          <a:p>
            <a:pPr indent="-400050" lvl="0" marL="457200" marR="0" rtl="0" algn="l">
              <a:lnSpc>
                <a:spcPct val="114000"/>
              </a:lnSpc>
              <a:spcBef>
                <a:spcPts val="800"/>
              </a:spcBef>
              <a:spcAft>
                <a:spcPts val="800"/>
              </a:spcAft>
              <a:buClr>
                <a:srgbClr val="000000"/>
              </a:buClr>
              <a:buSzPts val="2700"/>
              <a:buFont typeface="Arial"/>
              <a:buChar char="➢"/>
            </a:pPr>
            <a:r>
              <a:rPr b="0" i="0" lang="en-US" sz="2700" u="none" cap="none" strike="noStrike">
                <a:solidFill>
                  <a:srgbClr val="000000"/>
                </a:solidFill>
                <a:highlight>
                  <a:srgbClr val="FFFFFF"/>
                </a:highlight>
                <a:latin typeface="Arial"/>
                <a:ea typeface="Arial"/>
                <a:cs typeface="Arial"/>
                <a:sym typeface="Arial"/>
              </a:rPr>
              <a:t>Scale apps across multiple zones for high availability - load is distributed evenly by the system.</a:t>
            </a:r>
            <a:endParaRPr b="0" i="0" sz="2700" u="none" cap="none" strike="noStrike">
              <a:solidFill>
                <a:srgbClr val="000000"/>
              </a:solidFill>
              <a:latin typeface="Arial"/>
              <a:ea typeface="Arial"/>
              <a:cs typeface="Arial"/>
              <a:sym typeface="Arial"/>
            </a:endParaRPr>
          </a:p>
        </p:txBody>
      </p:sp>
      <p:pic>
        <p:nvPicPr>
          <p:cNvPr id="1285" name="Google Shape;1285;p26"/>
          <p:cNvPicPr preferRelativeResize="0"/>
          <p:nvPr/>
        </p:nvPicPr>
        <p:blipFill rotWithShape="1">
          <a:blip r:embed="rId3">
            <a:alphaModFix/>
          </a:blip>
          <a:srcRect b="0" l="0" r="0" t="0"/>
          <a:stretch/>
        </p:blipFill>
        <p:spPr>
          <a:xfrm>
            <a:off x="523250" y="1105563"/>
            <a:ext cx="3623920" cy="2265128"/>
          </a:xfrm>
          <a:prstGeom prst="rect">
            <a:avLst/>
          </a:prstGeom>
          <a:noFill/>
          <a:ln>
            <a:noFill/>
          </a:ln>
        </p:spPr>
      </p:pic>
      <p:pic>
        <p:nvPicPr>
          <p:cNvPr id="1286" name="Google Shape;1286;p26"/>
          <p:cNvPicPr preferRelativeResize="0"/>
          <p:nvPr/>
        </p:nvPicPr>
        <p:blipFill rotWithShape="1">
          <a:blip r:embed="rId4">
            <a:alphaModFix/>
          </a:blip>
          <a:srcRect b="0" l="0" r="0" t="0"/>
          <a:stretch/>
        </p:blipFill>
        <p:spPr>
          <a:xfrm>
            <a:off x="521208" y="2594275"/>
            <a:ext cx="3621024" cy="2267712"/>
          </a:xfrm>
          <a:prstGeom prst="rect">
            <a:avLst/>
          </a:prstGeom>
          <a:noFill/>
          <a:ln>
            <a:noFill/>
          </a:ln>
        </p:spPr>
      </p:pic>
      <p:pic>
        <p:nvPicPr>
          <p:cNvPr id="1287" name="Google Shape;1287;p26"/>
          <p:cNvPicPr preferRelativeResize="0"/>
          <p:nvPr/>
        </p:nvPicPr>
        <p:blipFill rotWithShape="1">
          <a:blip r:embed="rId5">
            <a:alphaModFix/>
          </a:blip>
          <a:srcRect b="0" l="0" r="0" t="0"/>
          <a:stretch/>
        </p:blipFill>
        <p:spPr>
          <a:xfrm>
            <a:off x="524691" y="4211050"/>
            <a:ext cx="3621024" cy="2267712"/>
          </a:xfrm>
          <a:prstGeom prst="rect">
            <a:avLst/>
          </a:prstGeom>
          <a:noFill/>
          <a:ln>
            <a:noFill/>
          </a:ln>
        </p:spPr>
      </p:pic>
      <p:sp>
        <p:nvSpPr>
          <p:cNvPr id="1288" name="Google Shape;1288;p26"/>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sp>
        <p:nvSpPr>
          <p:cNvPr id="1294" name="Google Shape;1294;p27"/>
          <p:cNvSpPr txBox="1"/>
          <p:nvPr>
            <p:ph type="title"/>
          </p:nvPr>
        </p:nvSpPr>
        <p:spPr>
          <a:xfrm>
            <a:off x="786245" y="209260"/>
            <a:ext cx="10515600" cy="132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lang="en-US"/>
              <a:t>Security, Privacy and Compliance</a:t>
            </a:r>
            <a:endParaRPr/>
          </a:p>
        </p:txBody>
      </p:sp>
      <p:sp>
        <p:nvSpPr>
          <p:cNvPr id="1295" name="Google Shape;1295;p27"/>
          <p:cNvSpPr txBox="1"/>
          <p:nvPr/>
        </p:nvSpPr>
        <p:spPr>
          <a:xfrm>
            <a:off x="4572000" y="2225625"/>
            <a:ext cx="7159800" cy="30555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14000"/>
              </a:lnSpc>
              <a:spcBef>
                <a:spcPts val="0"/>
              </a:spcBef>
              <a:spcAft>
                <a:spcPts val="0"/>
              </a:spcAft>
              <a:buClr>
                <a:srgbClr val="000000"/>
              </a:buClr>
              <a:buSzPts val="3000"/>
              <a:buFont typeface="Arial"/>
              <a:buChar char="➢"/>
            </a:pPr>
            <a:r>
              <a:rPr b="0" i="0" lang="en-US" sz="3000" u="none" cap="none" strike="noStrike">
                <a:solidFill>
                  <a:srgbClr val="000000"/>
                </a:solidFill>
                <a:highlight>
                  <a:srgbClr val="FFFFFF"/>
                </a:highlight>
                <a:latin typeface="Arial"/>
                <a:ea typeface="Arial"/>
                <a:cs typeface="Arial"/>
                <a:sym typeface="Arial"/>
              </a:rPr>
              <a:t>Multi-tenant platform with logical separation of customers.</a:t>
            </a:r>
            <a:endParaRPr b="0" i="0" sz="3000" u="none" cap="none" strike="noStrike">
              <a:solidFill>
                <a:srgbClr val="000000"/>
              </a:solidFill>
              <a:highlight>
                <a:srgbClr val="FFFFFF"/>
              </a:highlight>
              <a:latin typeface="Arial"/>
              <a:ea typeface="Arial"/>
              <a:cs typeface="Arial"/>
              <a:sym typeface="Arial"/>
            </a:endParaRPr>
          </a:p>
          <a:p>
            <a:pPr indent="-419100" lvl="0" marL="457200" marR="0" rtl="0" algn="l">
              <a:lnSpc>
                <a:spcPct val="114000"/>
              </a:lnSpc>
              <a:spcBef>
                <a:spcPts val="800"/>
              </a:spcBef>
              <a:spcAft>
                <a:spcPts val="0"/>
              </a:spcAft>
              <a:buClr>
                <a:srgbClr val="000000"/>
              </a:buClr>
              <a:buSzPts val="3000"/>
              <a:buFont typeface="Arial"/>
              <a:buChar char="➢"/>
            </a:pPr>
            <a:r>
              <a:rPr b="0" i="0" lang="en-US" sz="3000" u="none" cap="none" strike="noStrike">
                <a:solidFill>
                  <a:srgbClr val="000000"/>
                </a:solidFill>
                <a:highlight>
                  <a:srgbClr val="FFFFFF"/>
                </a:highlight>
                <a:latin typeface="Arial"/>
                <a:ea typeface="Arial"/>
                <a:cs typeface="Arial"/>
                <a:sym typeface="Arial"/>
              </a:rPr>
              <a:t>Built with privacy and security in mind. </a:t>
            </a:r>
            <a:endParaRPr b="0" i="0" sz="3000" u="none" cap="none" strike="noStrike">
              <a:solidFill>
                <a:srgbClr val="000000"/>
              </a:solidFill>
              <a:highlight>
                <a:srgbClr val="FFFFFF"/>
              </a:highlight>
              <a:latin typeface="Arial"/>
              <a:ea typeface="Arial"/>
              <a:cs typeface="Arial"/>
              <a:sym typeface="Arial"/>
            </a:endParaRPr>
          </a:p>
          <a:p>
            <a:pPr indent="-419100" lvl="0" marL="457200" marR="0" rtl="0" algn="l">
              <a:lnSpc>
                <a:spcPct val="114000"/>
              </a:lnSpc>
              <a:spcBef>
                <a:spcPts val="800"/>
              </a:spcBef>
              <a:spcAft>
                <a:spcPts val="0"/>
              </a:spcAft>
              <a:buClr>
                <a:srgbClr val="000000"/>
              </a:buClr>
              <a:buSzPts val="3000"/>
              <a:buFont typeface="Arial"/>
              <a:buChar char="➢"/>
            </a:pPr>
            <a:r>
              <a:rPr b="0" i="0" lang="en-US" sz="3000" u="none" cap="none" strike="noStrike">
                <a:solidFill>
                  <a:srgbClr val="000000"/>
                </a:solidFill>
                <a:highlight>
                  <a:srgbClr val="FFFFFF"/>
                </a:highlight>
                <a:latin typeface="Arial"/>
                <a:ea typeface="Arial"/>
                <a:cs typeface="Arial"/>
                <a:sym typeface="Arial"/>
              </a:rPr>
              <a:t>Encrypted network traffic and data storage.</a:t>
            </a:r>
            <a:endParaRPr b="0" i="0" sz="3000" u="none" cap="none" strike="noStrike">
              <a:solidFill>
                <a:srgbClr val="000000"/>
              </a:solidFill>
              <a:highlight>
                <a:srgbClr val="FFFFFF"/>
              </a:highlight>
              <a:latin typeface="Arial"/>
              <a:ea typeface="Arial"/>
              <a:cs typeface="Arial"/>
              <a:sym typeface="Arial"/>
            </a:endParaRPr>
          </a:p>
          <a:p>
            <a:pPr indent="-419100" lvl="0" marL="457200" marR="0" rtl="0" algn="l">
              <a:lnSpc>
                <a:spcPct val="114000"/>
              </a:lnSpc>
              <a:spcBef>
                <a:spcPts val="800"/>
              </a:spcBef>
              <a:spcAft>
                <a:spcPts val="800"/>
              </a:spcAft>
              <a:buClr>
                <a:srgbClr val="000000"/>
              </a:buClr>
              <a:buSzPts val="3000"/>
              <a:buFont typeface="Arial"/>
              <a:buChar char="➢"/>
            </a:pPr>
            <a:r>
              <a:rPr b="0" i="0" lang="en-US" sz="3000" u="none" cap="none" strike="noStrike">
                <a:solidFill>
                  <a:srgbClr val="000000"/>
                </a:solidFill>
                <a:highlight>
                  <a:srgbClr val="FFFFFF"/>
                </a:highlight>
                <a:latin typeface="Arial"/>
                <a:ea typeface="Arial"/>
                <a:cs typeface="Arial"/>
                <a:sym typeface="Arial"/>
              </a:rPr>
              <a:t>Hybrid Connectivity</a:t>
            </a:r>
            <a:endParaRPr b="0" i="0" sz="3000" u="none" cap="none" strike="noStrike">
              <a:solidFill>
                <a:srgbClr val="000000"/>
              </a:solidFill>
              <a:highlight>
                <a:srgbClr val="FFFFFF"/>
              </a:highlight>
              <a:latin typeface="Arial"/>
              <a:ea typeface="Arial"/>
              <a:cs typeface="Arial"/>
              <a:sym typeface="Arial"/>
            </a:endParaRPr>
          </a:p>
        </p:txBody>
      </p:sp>
      <p:sp>
        <p:nvSpPr>
          <p:cNvPr id="1296" name="Google Shape;1296;p27"/>
          <p:cNvSpPr txBox="1"/>
          <p:nvPr/>
        </p:nvSpPr>
        <p:spPr>
          <a:xfrm>
            <a:off x="633859" y="2512201"/>
            <a:ext cx="26541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Customer traffic, secrets and encryption</a:t>
            </a:r>
            <a:endParaRPr b="0" i="0" sz="1600" u="none" cap="none" strike="noStrike">
              <a:solidFill>
                <a:srgbClr val="000000"/>
              </a:solidFill>
              <a:latin typeface="Arial"/>
              <a:ea typeface="Arial"/>
              <a:cs typeface="Arial"/>
              <a:sym typeface="Arial"/>
            </a:endParaRPr>
          </a:p>
        </p:txBody>
      </p:sp>
      <p:sp>
        <p:nvSpPr>
          <p:cNvPr id="1297" name="Google Shape;1297;p27"/>
          <p:cNvSpPr txBox="1"/>
          <p:nvPr/>
        </p:nvSpPr>
        <p:spPr>
          <a:xfrm>
            <a:off x="653232" y="4115876"/>
            <a:ext cx="26589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Authentication and Authorization</a:t>
            </a:r>
            <a:endParaRPr b="0" i="0" sz="1600" u="none" cap="none" strike="noStrike">
              <a:solidFill>
                <a:srgbClr val="000000"/>
              </a:solidFill>
              <a:latin typeface="Arial"/>
              <a:ea typeface="Arial"/>
              <a:cs typeface="Arial"/>
              <a:sym typeface="Arial"/>
            </a:endParaRPr>
          </a:p>
        </p:txBody>
      </p:sp>
      <p:sp>
        <p:nvSpPr>
          <p:cNvPr id="1298" name="Google Shape;1298;p27"/>
          <p:cNvSpPr txBox="1"/>
          <p:nvPr/>
        </p:nvSpPr>
        <p:spPr>
          <a:xfrm>
            <a:off x="805630" y="5768795"/>
            <a:ext cx="26589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Secure API’s for Mobile and Command line interface</a:t>
            </a:r>
            <a:endParaRPr b="0" i="0" sz="1600" u="none" cap="none" strike="noStrike">
              <a:solidFill>
                <a:srgbClr val="000000"/>
              </a:solidFill>
              <a:latin typeface="Arial"/>
              <a:ea typeface="Arial"/>
              <a:cs typeface="Arial"/>
              <a:sym typeface="Arial"/>
            </a:endParaRPr>
          </a:p>
        </p:txBody>
      </p:sp>
      <p:pic>
        <p:nvPicPr>
          <p:cNvPr id="1299" name="Google Shape;1299;p27"/>
          <p:cNvPicPr preferRelativeResize="0"/>
          <p:nvPr/>
        </p:nvPicPr>
        <p:blipFill rotWithShape="1">
          <a:blip r:embed="rId3">
            <a:alphaModFix/>
          </a:blip>
          <a:srcRect b="0" l="0" r="0" t="0"/>
          <a:stretch/>
        </p:blipFill>
        <p:spPr>
          <a:xfrm>
            <a:off x="1376687" y="1337900"/>
            <a:ext cx="1097280" cy="1097280"/>
          </a:xfrm>
          <a:prstGeom prst="rect">
            <a:avLst/>
          </a:prstGeom>
          <a:noFill/>
          <a:ln>
            <a:noFill/>
          </a:ln>
        </p:spPr>
      </p:pic>
      <p:pic>
        <p:nvPicPr>
          <p:cNvPr id="1300" name="Google Shape;1300;p27"/>
          <p:cNvPicPr preferRelativeResize="0"/>
          <p:nvPr/>
        </p:nvPicPr>
        <p:blipFill rotWithShape="1">
          <a:blip r:embed="rId4">
            <a:alphaModFix/>
          </a:blip>
          <a:srcRect b="0" l="0" r="0" t="0"/>
          <a:stretch/>
        </p:blipFill>
        <p:spPr>
          <a:xfrm>
            <a:off x="1376687" y="3018600"/>
            <a:ext cx="1097280" cy="1097280"/>
          </a:xfrm>
          <a:prstGeom prst="rect">
            <a:avLst/>
          </a:prstGeom>
          <a:noFill/>
          <a:ln>
            <a:noFill/>
          </a:ln>
        </p:spPr>
      </p:pic>
      <p:pic>
        <p:nvPicPr>
          <p:cNvPr id="1301" name="Google Shape;1301;p27"/>
          <p:cNvPicPr preferRelativeResize="0"/>
          <p:nvPr/>
        </p:nvPicPr>
        <p:blipFill rotWithShape="1">
          <a:blip r:embed="rId5">
            <a:alphaModFix/>
          </a:blip>
          <a:srcRect b="0" l="0" r="0" t="0"/>
          <a:stretch/>
        </p:blipFill>
        <p:spPr>
          <a:xfrm>
            <a:off x="1529087" y="4671463"/>
            <a:ext cx="1097280" cy="1097280"/>
          </a:xfrm>
          <a:prstGeom prst="rect">
            <a:avLst/>
          </a:prstGeom>
          <a:noFill/>
          <a:ln>
            <a:noFill/>
          </a:ln>
        </p:spPr>
      </p:pic>
      <p:sp>
        <p:nvSpPr>
          <p:cNvPr id="1302" name="Google Shape;1302;p27"/>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3800"/>
              <a:buNone/>
            </a:pPr>
            <a:r>
              <a:rPr lang="en-US" sz="3600">
                <a:latin typeface="Arial"/>
                <a:ea typeface="Arial"/>
                <a:cs typeface="Arial"/>
                <a:sym typeface="Arial"/>
              </a:rPr>
              <a:t>The</a:t>
            </a:r>
            <a:r>
              <a:rPr lang="en-US">
                <a:latin typeface="Arial"/>
                <a:ea typeface="Arial"/>
                <a:cs typeface="Arial"/>
                <a:sym typeface="Arial"/>
              </a:rPr>
              <a:t> </a:t>
            </a:r>
            <a:r>
              <a:rPr lang="en-US" sz="3600">
                <a:latin typeface="Arial"/>
                <a:ea typeface="Arial"/>
                <a:cs typeface="Arial"/>
                <a:sym typeface="Arial"/>
              </a:rPr>
              <a:t>important</a:t>
            </a:r>
            <a:r>
              <a:rPr lang="en-US">
                <a:latin typeface="Arial"/>
                <a:ea typeface="Arial"/>
                <a:cs typeface="Arial"/>
                <a:sym typeface="Arial"/>
              </a:rPr>
              <a:t> </a:t>
            </a:r>
            <a:r>
              <a:rPr lang="en-US" sz="3600">
                <a:latin typeface="Arial"/>
                <a:ea typeface="Arial"/>
                <a:cs typeface="Arial"/>
                <a:sym typeface="Arial"/>
              </a:rPr>
              <a:t>stuff</a:t>
            </a:r>
            <a:endParaRPr>
              <a:latin typeface="Arial"/>
              <a:ea typeface="Arial"/>
              <a:cs typeface="Arial"/>
              <a:sym typeface="Arial"/>
            </a:endParaRPr>
          </a:p>
        </p:txBody>
      </p:sp>
      <p:sp>
        <p:nvSpPr>
          <p:cNvPr id="715" name="Google Shape;715;p3"/>
          <p:cNvSpPr txBox="1"/>
          <p:nvPr>
            <p:ph idx="4294967295"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t/>
            </a:r>
            <a:endParaRPr/>
          </a:p>
        </p:txBody>
      </p:sp>
      <p:sp>
        <p:nvSpPr>
          <p:cNvPr id="716" name="Google Shape;716;p3"/>
          <p:cNvSpPr txBox="1"/>
          <p:nvPr/>
        </p:nvSpPr>
        <p:spPr>
          <a:xfrm>
            <a:off x="754144" y="1847654"/>
            <a:ext cx="10558021" cy="25237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accent2"/>
                </a:solidFill>
                <a:latin typeface="Arial"/>
                <a:ea typeface="Arial"/>
                <a:cs typeface="Arial"/>
                <a:sym typeface="Arial"/>
              </a:rPr>
              <a:t>Wi-Fi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Username: </a:t>
            </a:r>
            <a:r>
              <a:rPr b="1" i="0" lang="en-US" sz="2800" u="none" cap="none" strike="noStrike">
                <a:solidFill>
                  <a:srgbClr val="000000"/>
                </a:solidFill>
                <a:latin typeface="Arial"/>
                <a:ea typeface="Arial"/>
                <a:cs typeface="Arial"/>
                <a:sym typeface="Arial"/>
              </a:rPr>
              <a:t>Tibco_Guest</a:t>
            </a:r>
            <a:endParaRPr b="1"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Password:  </a:t>
            </a:r>
            <a:r>
              <a:rPr b="1" i="0" lang="en-US" sz="2800" u="none" cap="none" strike="noStrike">
                <a:solidFill>
                  <a:srgbClr val="000000"/>
                </a:solidFill>
                <a:latin typeface="Arial"/>
                <a:ea typeface="Arial"/>
                <a:cs typeface="Arial"/>
                <a:sym typeface="Arial"/>
              </a:rPr>
              <a:t>Visitor100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7" name="Google Shape;717;p3"/>
          <p:cNvPicPr preferRelativeResize="0"/>
          <p:nvPr/>
        </p:nvPicPr>
        <p:blipFill rotWithShape="1">
          <a:blip r:embed="rId3">
            <a:alphaModFix/>
          </a:blip>
          <a:srcRect b="0" l="0" r="0" t="0"/>
          <a:stretch/>
        </p:blipFill>
        <p:spPr>
          <a:xfrm>
            <a:off x="7599483" y="-58385"/>
            <a:ext cx="4603668" cy="6974769"/>
          </a:xfrm>
          <a:prstGeom prst="rect">
            <a:avLst/>
          </a:prstGeom>
          <a:noFill/>
          <a:ln>
            <a:noFill/>
          </a:ln>
        </p:spPr>
      </p:pic>
      <p:sp>
        <p:nvSpPr>
          <p:cNvPr id="718" name="Google Shape;718;p3"/>
          <p:cNvSpPr/>
          <p:nvPr/>
        </p:nvSpPr>
        <p:spPr>
          <a:xfrm>
            <a:off x="10877797" y="5557652"/>
            <a:ext cx="950026" cy="1091088"/>
          </a:xfrm>
          <a:prstGeom prst="rect">
            <a:avLst/>
          </a:prstGeom>
          <a:solidFill>
            <a:srgbClr val="1B1A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19" name="Google Shape;719;p3"/>
          <p:cNvPicPr preferRelativeResize="0"/>
          <p:nvPr/>
        </p:nvPicPr>
        <p:blipFill rotWithShape="1">
          <a:blip r:embed="rId4">
            <a:alphaModFix/>
          </a:blip>
          <a:srcRect b="0" l="0" r="0" t="0"/>
          <a:stretch/>
        </p:blipFill>
        <p:spPr>
          <a:xfrm>
            <a:off x="786245" y="3671458"/>
            <a:ext cx="2818843" cy="2818843"/>
          </a:xfrm>
          <a:prstGeom prst="rect">
            <a:avLst/>
          </a:prstGeom>
          <a:noFill/>
          <a:ln>
            <a:noFill/>
          </a:ln>
        </p:spPr>
      </p:pic>
      <p:pic>
        <p:nvPicPr>
          <p:cNvPr id="720" name="Google Shape;720;p3"/>
          <p:cNvPicPr preferRelativeResize="0"/>
          <p:nvPr/>
        </p:nvPicPr>
        <p:blipFill rotWithShape="1">
          <a:blip r:embed="rId5">
            <a:alphaModFix/>
          </a:blip>
          <a:srcRect b="0" l="0" r="0" t="0"/>
          <a:stretch/>
        </p:blipFill>
        <p:spPr>
          <a:xfrm>
            <a:off x="4366585" y="3671458"/>
            <a:ext cx="2710972" cy="2808140"/>
          </a:xfrm>
          <a:prstGeom prst="rect">
            <a:avLst/>
          </a:prstGeom>
          <a:noFill/>
          <a:ln>
            <a:noFill/>
          </a:ln>
        </p:spPr>
      </p:pic>
      <p:pic>
        <p:nvPicPr>
          <p:cNvPr id="721" name="Google Shape;721;p3"/>
          <p:cNvPicPr preferRelativeResize="0"/>
          <p:nvPr/>
        </p:nvPicPr>
        <p:blipFill rotWithShape="1">
          <a:blip r:embed="rId6">
            <a:alphaModFix/>
          </a:blip>
          <a:srcRect b="0" l="0" r="0" t="0"/>
          <a:stretch/>
        </p:blipFill>
        <p:spPr>
          <a:xfrm>
            <a:off x="5440415" y="1940985"/>
            <a:ext cx="1637142" cy="163714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6" name="Shape 1306"/>
        <p:cNvGrpSpPr/>
        <p:nvPr/>
      </p:nvGrpSpPr>
      <p:grpSpPr>
        <a:xfrm>
          <a:off x="0" y="0"/>
          <a:ext cx="0" cy="0"/>
          <a:chOff x="0" y="0"/>
          <a:chExt cx="0" cy="0"/>
        </a:xfrm>
      </p:grpSpPr>
      <p:sp>
        <p:nvSpPr>
          <p:cNvPr id="1307" name="Google Shape;1307;p28"/>
          <p:cNvSpPr/>
          <p:nvPr/>
        </p:nvSpPr>
        <p:spPr>
          <a:xfrm>
            <a:off x="5107677" y="3056373"/>
            <a:ext cx="1764900" cy="1760700"/>
          </a:xfrm>
          <a:prstGeom prst="ellipse">
            <a:avLst/>
          </a:prstGeom>
          <a:solidFill>
            <a:srgbClr val="A1C3FA"/>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200"/>
              <a:buFont typeface="Arial"/>
              <a:buNone/>
            </a:pPr>
            <a:r>
              <a:t/>
            </a:r>
            <a:endParaRPr b="1" i="0" sz="3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Arial"/>
                <a:ea typeface="Arial"/>
                <a:cs typeface="Arial"/>
                <a:sym typeface="Arial"/>
              </a:rPr>
              <a:t>APIs</a:t>
            </a:r>
            <a:endParaRPr b="1" i="0" sz="3200" u="none" cap="none" strike="noStrike">
              <a:solidFill>
                <a:srgbClr val="FFFFFF"/>
              </a:solidFill>
              <a:latin typeface="Arial"/>
              <a:ea typeface="Arial"/>
              <a:cs typeface="Arial"/>
              <a:sym typeface="Arial"/>
            </a:endParaRPr>
          </a:p>
        </p:txBody>
      </p:sp>
      <p:sp>
        <p:nvSpPr>
          <p:cNvPr id="1308" name="Google Shape;1308;p28"/>
          <p:cNvSpPr/>
          <p:nvPr/>
        </p:nvSpPr>
        <p:spPr>
          <a:xfrm rot="-2700000">
            <a:off x="3483779" y="2869730"/>
            <a:ext cx="2100858" cy="2359588"/>
          </a:xfrm>
          <a:custGeom>
            <a:rect b="b" l="l" r="r" t="t"/>
            <a:pathLst>
              <a:path extrusionOk="0" h="285" w="254">
                <a:moveTo>
                  <a:pt x="200" y="153"/>
                </a:moveTo>
                <a:cubicBezTo>
                  <a:pt x="217" y="143"/>
                  <a:pt x="236" y="137"/>
                  <a:pt x="254" y="136"/>
                </a:cubicBezTo>
                <a:cubicBezTo>
                  <a:pt x="253" y="87"/>
                  <a:pt x="240" y="41"/>
                  <a:pt x="218" y="0"/>
                </a:cubicBezTo>
                <a:cubicBezTo>
                  <a:pt x="95" y="20"/>
                  <a:pt x="0" y="128"/>
                  <a:pt x="0" y="257"/>
                </a:cubicBezTo>
                <a:cubicBezTo>
                  <a:pt x="0" y="267"/>
                  <a:pt x="1" y="276"/>
                  <a:pt x="1" y="285"/>
                </a:cubicBezTo>
                <a:cubicBezTo>
                  <a:pt x="43" y="263"/>
                  <a:pt x="90" y="251"/>
                  <a:pt x="140" y="250"/>
                </a:cubicBezTo>
                <a:cubicBezTo>
                  <a:pt x="142" y="211"/>
                  <a:pt x="164" y="174"/>
                  <a:pt x="200" y="153"/>
                </a:cubicBezTo>
                <a:close/>
              </a:path>
            </a:pathLst>
          </a:custGeom>
          <a:solidFill>
            <a:srgbClr val="0944A1"/>
          </a:solidFill>
          <a:ln cap="flat" cmpd="sng" w="9525">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09" name="Google Shape;1309;p28"/>
          <p:cNvSpPr txBox="1"/>
          <p:nvPr/>
        </p:nvSpPr>
        <p:spPr>
          <a:xfrm rot="-5400000">
            <a:off x="3277844" y="3561538"/>
            <a:ext cx="1994700" cy="7509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Roboto"/>
                <a:ea typeface="Roboto"/>
                <a:cs typeface="Roboto"/>
                <a:sym typeface="Roboto"/>
              </a:rPr>
              <a:t>MANAGE</a:t>
            </a:r>
            <a:endParaRPr b="1" i="0" sz="1600" u="none" cap="none" strike="noStrike">
              <a:solidFill>
                <a:srgbClr val="FFFFFF"/>
              </a:solidFill>
              <a:latin typeface="Roboto"/>
              <a:ea typeface="Roboto"/>
              <a:cs typeface="Roboto"/>
              <a:sym typeface="Roboto"/>
            </a:endParaRPr>
          </a:p>
        </p:txBody>
      </p:sp>
      <p:sp>
        <p:nvSpPr>
          <p:cNvPr id="1310" name="Google Shape;1310;p28"/>
          <p:cNvSpPr/>
          <p:nvPr/>
        </p:nvSpPr>
        <p:spPr>
          <a:xfrm rot="-2700000">
            <a:off x="4843929" y="4615280"/>
            <a:ext cx="2871534" cy="2161413"/>
          </a:xfrm>
          <a:custGeom>
            <a:rect b="b" l="l" r="r" t="t"/>
            <a:pathLst>
              <a:path extrusionOk="0" h="250" w="333">
                <a:moveTo>
                  <a:pt x="287" y="218"/>
                </a:moveTo>
                <a:cubicBezTo>
                  <a:pt x="157" y="218"/>
                  <a:pt x="50" y="124"/>
                  <a:pt x="30" y="0"/>
                </a:cubicBezTo>
                <a:cubicBezTo>
                  <a:pt x="19" y="5"/>
                  <a:pt x="10" y="11"/>
                  <a:pt x="0" y="18"/>
                </a:cubicBezTo>
                <a:cubicBezTo>
                  <a:pt x="28" y="151"/>
                  <a:pt x="146" y="250"/>
                  <a:pt x="287" y="250"/>
                </a:cubicBezTo>
                <a:cubicBezTo>
                  <a:pt x="302" y="250"/>
                  <a:pt x="318" y="249"/>
                  <a:pt x="333" y="247"/>
                </a:cubicBezTo>
                <a:cubicBezTo>
                  <a:pt x="326" y="237"/>
                  <a:pt x="320" y="227"/>
                  <a:pt x="315" y="217"/>
                </a:cubicBezTo>
                <a:cubicBezTo>
                  <a:pt x="306" y="218"/>
                  <a:pt x="296" y="218"/>
                  <a:pt x="287" y="218"/>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11" name="Google Shape;1311;p28"/>
          <p:cNvSpPr/>
          <p:nvPr/>
        </p:nvSpPr>
        <p:spPr>
          <a:xfrm rot="-2700000">
            <a:off x="4930044" y="4338904"/>
            <a:ext cx="2352366" cy="2098002"/>
          </a:xfrm>
          <a:custGeom>
            <a:rect b="b" l="l" r="r" t="t"/>
            <a:pathLst>
              <a:path extrusionOk="0" h="254" w="285">
                <a:moveTo>
                  <a:pt x="152" y="54"/>
                </a:moveTo>
                <a:cubicBezTo>
                  <a:pt x="142" y="37"/>
                  <a:pt x="137" y="19"/>
                  <a:pt x="136" y="0"/>
                </a:cubicBezTo>
                <a:cubicBezTo>
                  <a:pt x="86" y="1"/>
                  <a:pt x="40" y="14"/>
                  <a:pt x="0" y="36"/>
                </a:cubicBezTo>
                <a:cubicBezTo>
                  <a:pt x="20" y="160"/>
                  <a:pt x="127" y="254"/>
                  <a:pt x="257" y="254"/>
                </a:cubicBezTo>
                <a:cubicBezTo>
                  <a:pt x="266" y="254"/>
                  <a:pt x="276" y="254"/>
                  <a:pt x="285" y="253"/>
                </a:cubicBezTo>
                <a:cubicBezTo>
                  <a:pt x="263" y="211"/>
                  <a:pt x="251" y="164"/>
                  <a:pt x="250" y="115"/>
                </a:cubicBezTo>
                <a:cubicBezTo>
                  <a:pt x="210" y="112"/>
                  <a:pt x="173" y="91"/>
                  <a:pt x="152" y="54"/>
                </a:cubicBezTo>
                <a:close/>
              </a:path>
            </a:pathLst>
          </a:custGeom>
          <a:solidFill>
            <a:srgbClr val="0944A1"/>
          </a:solidFill>
          <a:ln cap="flat" cmpd="sng" w="9525">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12" name="Google Shape;1312;p28"/>
          <p:cNvSpPr txBox="1"/>
          <p:nvPr/>
        </p:nvSpPr>
        <p:spPr>
          <a:xfrm>
            <a:off x="5098581" y="5382376"/>
            <a:ext cx="1994700" cy="7509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Roboto"/>
                <a:ea typeface="Roboto"/>
                <a:cs typeface="Roboto"/>
                <a:sym typeface="Roboto"/>
              </a:rPr>
              <a:t>DEVELOP</a:t>
            </a:r>
            <a:endParaRPr b="1" i="0" sz="1600" u="none" cap="none" strike="noStrike">
              <a:solidFill>
                <a:srgbClr val="FFFFFF"/>
              </a:solidFill>
              <a:latin typeface="Roboto"/>
              <a:ea typeface="Roboto"/>
              <a:cs typeface="Roboto"/>
              <a:sym typeface="Roboto"/>
            </a:endParaRPr>
          </a:p>
        </p:txBody>
      </p:sp>
      <p:sp>
        <p:nvSpPr>
          <p:cNvPr id="1313" name="Google Shape;1313;p28"/>
          <p:cNvSpPr/>
          <p:nvPr/>
        </p:nvSpPr>
        <p:spPr>
          <a:xfrm rot="-2700000">
            <a:off x="4275267" y="1100632"/>
            <a:ext cx="2856090" cy="2150274"/>
          </a:xfrm>
          <a:custGeom>
            <a:rect b="b" l="l" r="r" t="t"/>
            <a:pathLst>
              <a:path extrusionOk="0" h="249" w="331">
                <a:moveTo>
                  <a:pt x="45" y="32"/>
                </a:moveTo>
                <a:cubicBezTo>
                  <a:pt x="174" y="32"/>
                  <a:pt x="281" y="126"/>
                  <a:pt x="302" y="249"/>
                </a:cubicBezTo>
                <a:cubicBezTo>
                  <a:pt x="312" y="244"/>
                  <a:pt x="322" y="238"/>
                  <a:pt x="331" y="231"/>
                </a:cubicBezTo>
                <a:cubicBezTo>
                  <a:pt x="303" y="99"/>
                  <a:pt x="186" y="0"/>
                  <a:pt x="45" y="0"/>
                </a:cubicBezTo>
                <a:cubicBezTo>
                  <a:pt x="29" y="0"/>
                  <a:pt x="14" y="1"/>
                  <a:pt x="0" y="3"/>
                </a:cubicBezTo>
                <a:cubicBezTo>
                  <a:pt x="6" y="13"/>
                  <a:pt x="12" y="23"/>
                  <a:pt x="17" y="33"/>
                </a:cubicBezTo>
                <a:cubicBezTo>
                  <a:pt x="26" y="32"/>
                  <a:pt x="36" y="32"/>
                  <a:pt x="45" y="32"/>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14" name="Google Shape;1314;p28"/>
          <p:cNvSpPr/>
          <p:nvPr/>
        </p:nvSpPr>
        <p:spPr>
          <a:xfrm rot="-2700000">
            <a:off x="4698341" y="1435014"/>
            <a:ext cx="2357299" cy="2097994"/>
          </a:xfrm>
          <a:custGeom>
            <a:rect b="b" l="l" r="r" t="t"/>
            <a:pathLst>
              <a:path extrusionOk="0" h="253" w="285">
                <a:moveTo>
                  <a:pt x="28" y="0"/>
                </a:moveTo>
                <a:cubicBezTo>
                  <a:pt x="19" y="0"/>
                  <a:pt x="9" y="0"/>
                  <a:pt x="0" y="1"/>
                </a:cubicBezTo>
                <a:cubicBezTo>
                  <a:pt x="22" y="43"/>
                  <a:pt x="34" y="90"/>
                  <a:pt x="35" y="140"/>
                </a:cubicBezTo>
                <a:cubicBezTo>
                  <a:pt x="74" y="142"/>
                  <a:pt x="112" y="163"/>
                  <a:pt x="133" y="200"/>
                </a:cubicBezTo>
                <a:cubicBezTo>
                  <a:pt x="143" y="217"/>
                  <a:pt x="148" y="235"/>
                  <a:pt x="149" y="253"/>
                </a:cubicBezTo>
                <a:cubicBezTo>
                  <a:pt x="198" y="252"/>
                  <a:pt x="244" y="239"/>
                  <a:pt x="285" y="217"/>
                </a:cubicBezTo>
                <a:cubicBezTo>
                  <a:pt x="264" y="94"/>
                  <a:pt x="157" y="0"/>
                  <a:pt x="28" y="0"/>
                </a:cubicBezTo>
                <a:close/>
              </a:path>
            </a:pathLst>
          </a:custGeom>
          <a:solidFill>
            <a:srgbClr val="0944A1"/>
          </a:solidFill>
          <a:ln cap="flat" cmpd="sng" w="9525">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15" name="Google Shape;1315;p28"/>
          <p:cNvSpPr txBox="1"/>
          <p:nvPr/>
        </p:nvSpPr>
        <p:spPr>
          <a:xfrm>
            <a:off x="4996951" y="2248700"/>
            <a:ext cx="1994700" cy="7509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Roboto"/>
                <a:ea typeface="Roboto"/>
                <a:cs typeface="Roboto"/>
                <a:sym typeface="Roboto"/>
              </a:rPr>
              <a:t>CONNECT</a:t>
            </a:r>
            <a:endParaRPr b="1" i="0" sz="1600" u="none" cap="none" strike="noStrike">
              <a:solidFill>
                <a:srgbClr val="FFFFFF"/>
              </a:solidFill>
              <a:latin typeface="Roboto"/>
              <a:ea typeface="Roboto"/>
              <a:cs typeface="Roboto"/>
              <a:sym typeface="Roboto"/>
            </a:endParaRPr>
          </a:p>
        </p:txBody>
      </p:sp>
      <p:pic>
        <p:nvPicPr>
          <p:cNvPr id="1316" name="Google Shape;1316;p28"/>
          <p:cNvPicPr preferRelativeResize="0"/>
          <p:nvPr/>
        </p:nvPicPr>
        <p:blipFill rotWithShape="1">
          <a:blip r:embed="rId3">
            <a:alphaModFix/>
          </a:blip>
          <a:srcRect b="0" l="0" r="0" t="0"/>
          <a:stretch/>
        </p:blipFill>
        <p:spPr>
          <a:xfrm>
            <a:off x="5754696" y="1988533"/>
            <a:ext cx="487875" cy="487900"/>
          </a:xfrm>
          <a:prstGeom prst="rect">
            <a:avLst/>
          </a:prstGeom>
          <a:noFill/>
          <a:ln>
            <a:noFill/>
          </a:ln>
        </p:spPr>
      </p:pic>
      <p:pic>
        <p:nvPicPr>
          <p:cNvPr id="1317" name="Google Shape;1317;p28"/>
          <p:cNvPicPr preferRelativeResize="0"/>
          <p:nvPr/>
        </p:nvPicPr>
        <p:blipFill rotWithShape="1">
          <a:blip r:embed="rId4">
            <a:alphaModFix/>
          </a:blip>
          <a:srcRect b="0" l="0" r="0" t="0"/>
          <a:stretch/>
        </p:blipFill>
        <p:spPr>
          <a:xfrm>
            <a:off x="5874085" y="5079867"/>
            <a:ext cx="487867" cy="484543"/>
          </a:xfrm>
          <a:prstGeom prst="rect">
            <a:avLst/>
          </a:prstGeom>
          <a:noFill/>
          <a:ln>
            <a:noFill/>
          </a:ln>
        </p:spPr>
      </p:pic>
      <p:pic>
        <p:nvPicPr>
          <p:cNvPr id="1318" name="Google Shape;1318;p28"/>
          <p:cNvPicPr preferRelativeResize="0"/>
          <p:nvPr/>
        </p:nvPicPr>
        <p:blipFill rotWithShape="1">
          <a:blip r:embed="rId5">
            <a:alphaModFix/>
          </a:blip>
          <a:srcRect b="0" l="0" r="0" t="0"/>
          <a:stretch/>
        </p:blipFill>
        <p:spPr>
          <a:xfrm>
            <a:off x="5772484" y="3326600"/>
            <a:ext cx="487867" cy="487867"/>
          </a:xfrm>
          <a:prstGeom prst="rect">
            <a:avLst/>
          </a:prstGeom>
          <a:noFill/>
          <a:ln>
            <a:noFill/>
          </a:ln>
        </p:spPr>
      </p:pic>
      <p:pic>
        <p:nvPicPr>
          <p:cNvPr id="1319" name="Google Shape;1319;p28"/>
          <p:cNvPicPr preferRelativeResize="0"/>
          <p:nvPr/>
        </p:nvPicPr>
        <p:blipFill rotWithShape="1">
          <a:blip r:embed="rId6">
            <a:alphaModFix/>
          </a:blip>
          <a:srcRect b="0" l="0" r="0" t="0"/>
          <a:stretch/>
        </p:blipFill>
        <p:spPr>
          <a:xfrm>
            <a:off x="4482967" y="3746500"/>
            <a:ext cx="380500" cy="380524"/>
          </a:xfrm>
          <a:prstGeom prst="rect">
            <a:avLst/>
          </a:prstGeom>
          <a:noFill/>
          <a:ln>
            <a:noFill/>
          </a:ln>
        </p:spPr>
      </p:pic>
      <p:cxnSp>
        <p:nvCxnSpPr>
          <p:cNvPr id="1320" name="Google Shape;1320;p28"/>
          <p:cNvCxnSpPr/>
          <p:nvPr/>
        </p:nvCxnSpPr>
        <p:spPr>
          <a:xfrm flipH="1">
            <a:off x="8335900" y="2230684"/>
            <a:ext cx="586500" cy="3600"/>
          </a:xfrm>
          <a:prstGeom prst="straightConnector1">
            <a:avLst/>
          </a:prstGeom>
          <a:noFill/>
          <a:ln cap="flat" cmpd="sng" w="19050">
            <a:solidFill>
              <a:srgbClr val="B7B7B7"/>
            </a:solidFill>
            <a:prstDash val="solid"/>
            <a:round/>
            <a:headEnd len="sm" w="sm" type="none"/>
            <a:tailEnd len="sm" w="sm" type="none"/>
          </a:ln>
        </p:spPr>
      </p:cxnSp>
      <p:cxnSp>
        <p:nvCxnSpPr>
          <p:cNvPr id="1321" name="Google Shape;1321;p28"/>
          <p:cNvCxnSpPr/>
          <p:nvPr/>
        </p:nvCxnSpPr>
        <p:spPr>
          <a:xfrm>
            <a:off x="8922400" y="1899484"/>
            <a:ext cx="0" cy="666000"/>
          </a:xfrm>
          <a:prstGeom prst="straightConnector1">
            <a:avLst/>
          </a:prstGeom>
          <a:noFill/>
          <a:ln cap="flat" cmpd="sng" w="19050">
            <a:solidFill>
              <a:srgbClr val="B7B7B7"/>
            </a:solidFill>
            <a:prstDash val="solid"/>
            <a:round/>
            <a:headEnd len="sm" w="sm" type="none"/>
            <a:tailEnd len="sm" w="sm" type="none"/>
          </a:ln>
        </p:spPr>
      </p:cxnSp>
      <p:cxnSp>
        <p:nvCxnSpPr>
          <p:cNvPr id="1322" name="Google Shape;1322;p28"/>
          <p:cNvCxnSpPr/>
          <p:nvPr/>
        </p:nvCxnSpPr>
        <p:spPr>
          <a:xfrm flipH="1">
            <a:off x="6827300" y="2230700"/>
            <a:ext cx="1508700" cy="369900"/>
          </a:xfrm>
          <a:prstGeom prst="straightConnector1">
            <a:avLst/>
          </a:prstGeom>
          <a:noFill/>
          <a:ln cap="flat" cmpd="sng" w="19050">
            <a:solidFill>
              <a:srgbClr val="B7B7B7"/>
            </a:solidFill>
            <a:prstDash val="solid"/>
            <a:round/>
            <a:headEnd len="sm" w="sm" type="none"/>
            <a:tailEnd len="med" w="med" type="oval"/>
          </a:ln>
        </p:spPr>
      </p:cxnSp>
      <p:sp>
        <p:nvSpPr>
          <p:cNvPr id="1323" name="Google Shape;1323;p28"/>
          <p:cNvSpPr txBox="1"/>
          <p:nvPr/>
        </p:nvSpPr>
        <p:spPr>
          <a:xfrm>
            <a:off x="8920900" y="1851584"/>
            <a:ext cx="3368400" cy="750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887A9"/>
                </a:solidFill>
                <a:latin typeface="Verdana"/>
                <a:ea typeface="Verdana"/>
                <a:cs typeface="Verdana"/>
                <a:sym typeface="Verdana"/>
              </a:rPr>
              <a:t>CONNECT</a:t>
            </a:r>
            <a:r>
              <a:rPr b="0" i="0" lang="en-US" sz="1500" u="none" cap="none" strike="noStrike">
                <a:solidFill>
                  <a:schemeClr val="dk1"/>
                </a:solidFill>
                <a:latin typeface="Verdana"/>
                <a:ea typeface="Verdana"/>
                <a:cs typeface="Verdana"/>
                <a:sym typeface="Verdana"/>
              </a:rPr>
              <a:t> SaaS business applications</a:t>
            </a:r>
            <a:endParaRPr b="0" i="0" sz="1600" u="none" cap="none" strike="noStrike">
              <a:solidFill>
                <a:srgbClr val="000000"/>
              </a:solidFill>
              <a:latin typeface="Verdana"/>
              <a:ea typeface="Verdana"/>
              <a:cs typeface="Verdana"/>
              <a:sym typeface="Verdana"/>
            </a:endParaRPr>
          </a:p>
        </p:txBody>
      </p:sp>
      <p:pic>
        <p:nvPicPr>
          <p:cNvPr id="1324" name="Google Shape;1324;p28"/>
          <p:cNvPicPr preferRelativeResize="0"/>
          <p:nvPr/>
        </p:nvPicPr>
        <p:blipFill rotWithShape="1">
          <a:blip r:embed="rId7">
            <a:alphaModFix/>
          </a:blip>
          <a:srcRect b="0" l="0" r="0" t="0"/>
          <a:stretch/>
        </p:blipFill>
        <p:spPr>
          <a:xfrm>
            <a:off x="10810403" y="2335896"/>
            <a:ext cx="719600" cy="719600"/>
          </a:xfrm>
          <a:prstGeom prst="rect">
            <a:avLst/>
          </a:prstGeom>
          <a:noFill/>
          <a:ln>
            <a:noFill/>
          </a:ln>
        </p:spPr>
      </p:pic>
      <p:sp>
        <p:nvSpPr>
          <p:cNvPr id="1325" name="Google Shape;1325;p28"/>
          <p:cNvSpPr/>
          <p:nvPr/>
        </p:nvSpPr>
        <p:spPr>
          <a:xfrm>
            <a:off x="9945200" y="3096940"/>
            <a:ext cx="2450100" cy="452400"/>
          </a:xfrm>
          <a:prstGeom prst="roundRect">
            <a:avLst>
              <a:gd fmla="val 16667" name="adj"/>
            </a:avLst>
          </a:prstGeom>
          <a:noFill/>
          <a:ln>
            <a:noFill/>
          </a:ln>
        </p:spPr>
        <p:txBody>
          <a:bodyPr anchorCtr="0" anchor="ctr" bIns="60975" lIns="121900" spcFirstLastPara="1" rIns="121900" wrap="square" tIns="60975">
            <a:noAutofit/>
          </a:bodyPr>
          <a:lstStyle/>
          <a:p>
            <a:pPr indent="0" lvl="0" marL="0" marR="0" rtl="0" algn="ctr">
              <a:lnSpc>
                <a:spcPct val="100000"/>
              </a:lnSpc>
              <a:spcBef>
                <a:spcPts val="0"/>
              </a:spcBef>
              <a:spcAft>
                <a:spcPts val="0"/>
              </a:spcAft>
              <a:buClr>
                <a:srgbClr val="000000"/>
              </a:buClr>
              <a:buSzPts val="1500"/>
              <a:buFont typeface="Arial"/>
              <a:buNone/>
            </a:pPr>
            <a:r>
              <a:rPr b="0" i="0" lang="en-US" sz="1300" u="none" cap="none" strike="noStrike">
                <a:solidFill>
                  <a:srgbClr val="999999"/>
                </a:solidFill>
                <a:latin typeface="Verdana"/>
                <a:ea typeface="Verdana"/>
                <a:cs typeface="Verdana"/>
                <a:sym typeface="Verdana"/>
              </a:rPr>
              <a:t>Citizen Integrator / Business Analyst</a:t>
            </a:r>
            <a:endParaRPr b="0" i="0" sz="1300" u="none" cap="none" strike="noStrike">
              <a:solidFill>
                <a:srgbClr val="999999"/>
              </a:solidFill>
              <a:latin typeface="Verdana"/>
              <a:ea typeface="Verdana"/>
              <a:cs typeface="Verdana"/>
              <a:sym typeface="Verdana"/>
            </a:endParaRPr>
          </a:p>
        </p:txBody>
      </p:sp>
      <p:cxnSp>
        <p:nvCxnSpPr>
          <p:cNvPr id="1326" name="Google Shape;1326;p28"/>
          <p:cNvCxnSpPr/>
          <p:nvPr/>
        </p:nvCxnSpPr>
        <p:spPr>
          <a:xfrm flipH="1">
            <a:off x="8486100" y="5034933"/>
            <a:ext cx="430800" cy="6300"/>
          </a:xfrm>
          <a:prstGeom prst="straightConnector1">
            <a:avLst/>
          </a:prstGeom>
          <a:noFill/>
          <a:ln cap="flat" cmpd="sng" w="19050">
            <a:solidFill>
              <a:srgbClr val="B7B7B7"/>
            </a:solidFill>
            <a:prstDash val="solid"/>
            <a:round/>
            <a:headEnd len="sm" w="sm" type="none"/>
            <a:tailEnd len="sm" w="sm" type="none"/>
          </a:ln>
        </p:spPr>
      </p:cxnSp>
      <p:cxnSp>
        <p:nvCxnSpPr>
          <p:cNvPr id="1327" name="Google Shape;1327;p28"/>
          <p:cNvCxnSpPr/>
          <p:nvPr/>
        </p:nvCxnSpPr>
        <p:spPr>
          <a:xfrm>
            <a:off x="8922400" y="4705133"/>
            <a:ext cx="0" cy="666000"/>
          </a:xfrm>
          <a:prstGeom prst="straightConnector1">
            <a:avLst/>
          </a:prstGeom>
          <a:noFill/>
          <a:ln cap="flat" cmpd="sng" w="19050">
            <a:solidFill>
              <a:srgbClr val="B7B7B7"/>
            </a:solidFill>
            <a:prstDash val="solid"/>
            <a:round/>
            <a:headEnd len="sm" w="sm" type="none"/>
            <a:tailEnd len="sm" w="sm" type="none"/>
          </a:ln>
        </p:spPr>
      </p:cxnSp>
      <p:sp>
        <p:nvSpPr>
          <p:cNvPr id="1328" name="Google Shape;1328;p28"/>
          <p:cNvSpPr txBox="1"/>
          <p:nvPr/>
        </p:nvSpPr>
        <p:spPr>
          <a:xfrm>
            <a:off x="8521500" y="4555333"/>
            <a:ext cx="3540000" cy="9657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1500"/>
              <a:buFont typeface="Arial"/>
              <a:buNone/>
            </a:pPr>
            <a:r>
              <a:rPr b="1" i="0" lang="en-US" sz="1500" u="none" cap="none" strike="noStrike">
                <a:solidFill>
                  <a:srgbClr val="0887A9"/>
                </a:solidFill>
                <a:latin typeface="Verdana"/>
                <a:ea typeface="Verdana"/>
                <a:cs typeface="Verdana"/>
                <a:sym typeface="Verdana"/>
              </a:rPr>
              <a:t>INTEGRATE</a:t>
            </a:r>
            <a:r>
              <a:rPr b="0" i="0" lang="en-US" sz="1500" u="none" cap="none" strike="noStrike">
                <a:solidFill>
                  <a:schemeClr val="dk1"/>
                </a:solidFill>
                <a:latin typeface="Verdana"/>
                <a:ea typeface="Verdana"/>
                <a:cs typeface="Verdana"/>
                <a:sym typeface="Verdana"/>
              </a:rPr>
              <a:t> enterprise apps across on-premises and cloud</a:t>
            </a:r>
            <a:endParaRPr b="0" i="0" sz="1600" u="none" cap="none" strike="noStrike">
              <a:solidFill>
                <a:srgbClr val="000000"/>
              </a:solidFill>
              <a:latin typeface="Verdana"/>
              <a:ea typeface="Verdana"/>
              <a:cs typeface="Verdana"/>
              <a:sym typeface="Verdana"/>
            </a:endParaRPr>
          </a:p>
        </p:txBody>
      </p:sp>
      <p:pic>
        <p:nvPicPr>
          <p:cNvPr id="1329" name="Google Shape;1329;p28"/>
          <p:cNvPicPr preferRelativeResize="0"/>
          <p:nvPr/>
        </p:nvPicPr>
        <p:blipFill rotWithShape="1">
          <a:blip r:embed="rId8">
            <a:alphaModFix/>
          </a:blip>
          <a:srcRect b="0" l="0" r="0" t="0"/>
          <a:stretch/>
        </p:blipFill>
        <p:spPr>
          <a:xfrm>
            <a:off x="9882082" y="5310685"/>
            <a:ext cx="719600" cy="723622"/>
          </a:xfrm>
          <a:prstGeom prst="rect">
            <a:avLst/>
          </a:prstGeom>
          <a:noFill/>
          <a:ln>
            <a:noFill/>
          </a:ln>
        </p:spPr>
      </p:pic>
      <p:sp>
        <p:nvSpPr>
          <p:cNvPr id="1330" name="Google Shape;1330;p28"/>
          <p:cNvSpPr/>
          <p:nvPr/>
        </p:nvSpPr>
        <p:spPr>
          <a:xfrm>
            <a:off x="10437700" y="5520317"/>
            <a:ext cx="1648500" cy="452400"/>
          </a:xfrm>
          <a:prstGeom prst="roundRect">
            <a:avLst>
              <a:gd fmla="val 16667" name="adj"/>
            </a:avLst>
          </a:prstGeom>
          <a:noFill/>
          <a:ln>
            <a:noFill/>
          </a:ln>
        </p:spPr>
        <p:txBody>
          <a:bodyPr anchorCtr="0" anchor="ctr" bIns="60975" lIns="121900" spcFirstLastPara="1" rIns="121900" wrap="square" tIns="60975">
            <a:noAutofit/>
          </a:bodyPr>
          <a:lstStyle/>
          <a:p>
            <a:pPr indent="0" lvl="0" marL="0" marR="0" rtl="0" algn="ctr">
              <a:lnSpc>
                <a:spcPct val="100000"/>
              </a:lnSpc>
              <a:spcBef>
                <a:spcPts val="0"/>
              </a:spcBef>
              <a:spcAft>
                <a:spcPts val="0"/>
              </a:spcAft>
              <a:buClr>
                <a:srgbClr val="000000"/>
              </a:buClr>
              <a:buSzPts val="1500"/>
              <a:buFont typeface="Arial"/>
              <a:buNone/>
            </a:pPr>
            <a:r>
              <a:rPr b="0" i="0" lang="en-US" sz="1300" u="none" cap="none" strike="noStrike">
                <a:solidFill>
                  <a:srgbClr val="999999"/>
                </a:solidFill>
                <a:latin typeface="Verdana"/>
                <a:ea typeface="Verdana"/>
                <a:cs typeface="Verdana"/>
                <a:sym typeface="Verdana"/>
              </a:rPr>
              <a:t>Integration Specialist</a:t>
            </a:r>
            <a:endParaRPr b="0" i="0" sz="1300" u="none" cap="none" strike="noStrike">
              <a:solidFill>
                <a:srgbClr val="999999"/>
              </a:solidFill>
              <a:latin typeface="Verdana"/>
              <a:ea typeface="Verdana"/>
              <a:cs typeface="Verdana"/>
              <a:sym typeface="Verdana"/>
            </a:endParaRPr>
          </a:p>
        </p:txBody>
      </p:sp>
      <p:cxnSp>
        <p:nvCxnSpPr>
          <p:cNvPr id="1331" name="Google Shape;1331;p28"/>
          <p:cNvCxnSpPr/>
          <p:nvPr/>
        </p:nvCxnSpPr>
        <p:spPr>
          <a:xfrm>
            <a:off x="3341600" y="2968933"/>
            <a:ext cx="858300" cy="301200"/>
          </a:xfrm>
          <a:prstGeom prst="straightConnector1">
            <a:avLst/>
          </a:prstGeom>
          <a:noFill/>
          <a:ln cap="flat" cmpd="sng" w="19050">
            <a:solidFill>
              <a:srgbClr val="B7B7B7"/>
            </a:solidFill>
            <a:prstDash val="solid"/>
            <a:round/>
            <a:headEnd len="sm" w="sm" type="none"/>
            <a:tailEnd len="med" w="med" type="oval"/>
          </a:ln>
        </p:spPr>
      </p:cxnSp>
      <p:cxnSp>
        <p:nvCxnSpPr>
          <p:cNvPr id="1332" name="Google Shape;1332;p28"/>
          <p:cNvCxnSpPr/>
          <p:nvPr/>
        </p:nvCxnSpPr>
        <p:spPr>
          <a:xfrm rot="10800000">
            <a:off x="2474900" y="2968933"/>
            <a:ext cx="866700" cy="0"/>
          </a:xfrm>
          <a:prstGeom prst="straightConnector1">
            <a:avLst/>
          </a:prstGeom>
          <a:noFill/>
          <a:ln cap="flat" cmpd="sng" w="19050">
            <a:solidFill>
              <a:srgbClr val="B7B7B7"/>
            </a:solidFill>
            <a:prstDash val="solid"/>
            <a:round/>
            <a:headEnd len="sm" w="sm" type="none"/>
            <a:tailEnd len="sm" w="sm" type="none"/>
          </a:ln>
        </p:spPr>
      </p:cxnSp>
      <p:sp>
        <p:nvSpPr>
          <p:cNvPr id="1333" name="Google Shape;1333;p28"/>
          <p:cNvSpPr txBox="1"/>
          <p:nvPr/>
        </p:nvSpPr>
        <p:spPr>
          <a:xfrm>
            <a:off x="-200" y="2443333"/>
            <a:ext cx="2372100" cy="9657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1500"/>
              <a:buFont typeface="Arial"/>
              <a:buNone/>
            </a:pPr>
            <a:r>
              <a:rPr b="1" i="0" lang="en-US" sz="1500" u="none" cap="none" strike="noStrike">
                <a:solidFill>
                  <a:srgbClr val="0887A9"/>
                </a:solidFill>
                <a:latin typeface="Verdana"/>
                <a:ea typeface="Verdana"/>
                <a:cs typeface="Verdana"/>
                <a:sym typeface="Verdana"/>
              </a:rPr>
              <a:t>MANAGE</a:t>
            </a:r>
            <a:r>
              <a:rPr b="1" i="0" lang="en-US" sz="1500" u="none" cap="none" strike="noStrike">
                <a:solidFill>
                  <a:schemeClr val="dk1"/>
                </a:solidFill>
                <a:latin typeface="Verdana"/>
                <a:ea typeface="Verdana"/>
                <a:cs typeface="Verdana"/>
                <a:sym typeface="Verdana"/>
              </a:rPr>
              <a:t> </a:t>
            </a:r>
            <a:r>
              <a:rPr b="0" i="0" lang="en-US" sz="1500" u="none" cap="none" strike="noStrike">
                <a:solidFill>
                  <a:schemeClr val="dk1"/>
                </a:solidFill>
                <a:latin typeface="Verdana"/>
                <a:ea typeface="Verdana"/>
                <a:cs typeface="Verdana"/>
                <a:sym typeface="Verdana"/>
              </a:rPr>
              <a:t>APIs for integration</a:t>
            </a:r>
            <a:endParaRPr b="0" i="0" sz="15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Verdana"/>
              <a:ea typeface="Verdana"/>
              <a:cs typeface="Verdana"/>
              <a:sym typeface="Verdana"/>
            </a:endParaRPr>
          </a:p>
        </p:txBody>
      </p:sp>
      <p:pic>
        <p:nvPicPr>
          <p:cNvPr id="1334" name="Google Shape;1334;p28"/>
          <p:cNvPicPr preferRelativeResize="0"/>
          <p:nvPr/>
        </p:nvPicPr>
        <p:blipFill rotWithShape="1">
          <a:blip r:embed="rId9">
            <a:alphaModFix/>
          </a:blip>
          <a:srcRect b="0" l="0" r="0" t="0"/>
          <a:stretch/>
        </p:blipFill>
        <p:spPr>
          <a:xfrm>
            <a:off x="764033" y="3297117"/>
            <a:ext cx="780798" cy="780798"/>
          </a:xfrm>
          <a:prstGeom prst="rect">
            <a:avLst/>
          </a:prstGeom>
          <a:noFill/>
          <a:ln>
            <a:noFill/>
          </a:ln>
        </p:spPr>
      </p:pic>
      <p:sp>
        <p:nvSpPr>
          <p:cNvPr id="1335" name="Google Shape;1335;p28"/>
          <p:cNvSpPr/>
          <p:nvPr/>
        </p:nvSpPr>
        <p:spPr>
          <a:xfrm>
            <a:off x="1369900" y="3468333"/>
            <a:ext cx="1472400" cy="452400"/>
          </a:xfrm>
          <a:prstGeom prst="roundRect">
            <a:avLst>
              <a:gd fmla="val 16667" name="adj"/>
            </a:avLst>
          </a:prstGeom>
          <a:noFill/>
          <a:ln>
            <a:noFill/>
          </a:ln>
        </p:spPr>
        <p:txBody>
          <a:bodyPr anchorCtr="0" anchor="ctr" bIns="60975" lIns="121900" spcFirstLastPara="1" rIns="121900" wrap="square" tIns="60975">
            <a:noAutofit/>
          </a:bodyPr>
          <a:lstStyle/>
          <a:p>
            <a:pPr indent="0" lvl="0" marL="0" marR="0" rtl="0" algn="ctr">
              <a:lnSpc>
                <a:spcPct val="100000"/>
              </a:lnSpc>
              <a:spcBef>
                <a:spcPts val="0"/>
              </a:spcBef>
              <a:spcAft>
                <a:spcPts val="0"/>
              </a:spcAft>
              <a:buClr>
                <a:srgbClr val="000000"/>
              </a:buClr>
              <a:buSzPts val="1500"/>
              <a:buFont typeface="Arial"/>
              <a:buNone/>
            </a:pPr>
            <a:r>
              <a:rPr b="0" i="0" lang="en-US" sz="1300" u="none" cap="none" strike="noStrike">
                <a:solidFill>
                  <a:srgbClr val="999999"/>
                </a:solidFill>
                <a:latin typeface="Verdana"/>
                <a:ea typeface="Verdana"/>
                <a:cs typeface="Verdana"/>
                <a:sym typeface="Verdana"/>
              </a:rPr>
              <a:t>API Product Manager</a:t>
            </a:r>
            <a:endParaRPr b="0" i="0" sz="1300" u="none" cap="none" strike="noStrike">
              <a:solidFill>
                <a:srgbClr val="999999"/>
              </a:solidFill>
              <a:latin typeface="Verdana"/>
              <a:ea typeface="Verdana"/>
              <a:cs typeface="Verdana"/>
              <a:sym typeface="Verdana"/>
            </a:endParaRPr>
          </a:p>
        </p:txBody>
      </p:sp>
      <p:cxnSp>
        <p:nvCxnSpPr>
          <p:cNvPr id="1336" name="Google Shape;1336;p28"/>
          <p:cNvCxnSpPr/>
          <p:nvPr/>
        </p:nvCxnSpPr>
        <p:spPr>
          <a:xfrm>
            <a:off x="2474356" y="2631133"/>
            <a:ext cx="0" cy="666000"/>
          </a:xfrm>
          <a:prstGeom prst="straightConnector1">
            <a:avLst/>
          </a:prstGeom>
          <a:noFill/>
          <a:ln cap="flat" cmpd="sng" w="19050">
            <a:solidFill>
              <a:srgbClr val="B7B7B7"/>
            </a:solidFill>
            <a:prstDash val="solid"/>
            <a:round/>
            <a:headEnd len="sm" w="sm" type="none"/>
            <a:tailEnd len="sm" w="sm" type="none"/>
          </a:ln>
        </p:spPr>
      </p:cxnSp>
      <p:cxnSp>
        <p:nvCxnSpPr>
          <p:cNvPr id="1337" name="Google Shape;1337;p28"/>
          <p:cNvCxnSpPr/>
          <p:nvPr/>
        </p:nvCxnSpPr>
        <p:spPr>
          <a:xfrm flipH="1" rot="10800000">
            <a:off x="3860467" y="5443767"/>
            <a:ext cx="1226100" cy="302700"/>
          </a:xfrm>
          <a:prstGeom prst="straightConnector1">
            <a:avLst/>
          </a:prstGeom>
          <a:noFill/>
          <a:ln cap="flat" cmpd="sng" w="19050">
            <a:solidFill>
              <a:srgbClr val="B7B7B7"/>
            </a:solidFill>
            <a:prstDash val="solid"/>
            <a:round/>
            <a:headEnd len="sm" w="sm" type="none"/>
            <a:tailEnd len="med" w="med" type="oval"/>
          </a:ln>
        </p:spPr>
      </p:cxnSp>
      <p:cxnSp>
        <p:nvCxnSpPr>
          <p:cNvPr id="1338" name="Google Shape;1338;p28"/>
          <p:cNvCxnSpPr/>
          <p:nvPr/>
        </p:nvCxnSpPr>
        <p:spPr>
          <a:xfrm>
            <a:off x="3093767" y="5409767"/>
            <a:ext cx="0" cy="666000"/>
          </a:xfrm>
          <a:prstGeom prst="straightConnector1">
            <a:avLst/>
          </a:prstGeom>
          <a:noFill/>
          <a:ln cap="flat" cmpd="sng" w="19050">
            <a:solidFill>
              <a:srgbClr val="B7B7B7"/>
            </a:solidFill>
            <a:prstDash val="solid"/>
            <a:round/>
            <a:headEnd len="sm" w="sm" type="none"/>
            <a:tailEnd len="sm" w="sm" type="none"/>
          </a:ln>
        </p:spPr>
      </p:cxnSp>
      <p:cxnSp>
        <p:nvCxnSpPr>
          <p:cNvPr id="1339" name="Google Shape;1339;p28"/>
          <p:cNvCxnSpPr/>
          <p:nvPr/>
        </p:nvCxnSpPr>
        <p:spPr>
          <a:xfrm rot="10800000">
            <a:off x="3084981" y="5742767"/>
            <a:ext cx="780900" cy="0"/>
          </a:xfrm>
          <a:prstGeom prst="straightConnector1">
            <a:avLst/>
          </a:prstGeom>
          <a:noFill/>
          <a:ln cap="flat" cmpd="sng" w="19050">
            <a:solidFill>
              <a:srgbClr val="B7B7B7"/>
            </a:solidFill>
            <a:prstDash val="solid"/>
            <a:round/>
            <a:headEnd len="sm" w="sm" type="none"/>
            <a:tailEnd len="sm" w="sm" type="none"/>
          </a:ln>
        </p:spPr>
      </p:cxnSp>
      <p:sp>
        <p:nvSpPr>
          <p:cNvPr id="1340" name="Google Shape;1340;p28"/>
          <p:cNvSpPr txBox="1"/>
          <p:nvPr/>
        </p:nvSpPr>
        <p:spPr>
          <a:xfrm>
            <a:off x="121100" y="5359133"/>
            <a:ext cx="2964000" cy="6660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0887A9"/>
                </a:solidFill>
                <a:latin typeface="Verdana"/>
                <a:ea typeface="Verdana"/>
                <a:cs typeface="Verdana"/>
                <a:sym typeface="Verdana"/>
              </a:rPr>
              <a:t>DEVELOP</a:t>
            </a:r>
            <a:r>
              <a:rPr b="1" i="0" lang="en-US" sz="1500" u="none" cap="none" strike="noStrike">
                <a:solidFill>
                  <a:schemeClr val="dk1"/>
                </a:solidFill>
                <a:latin typeface="Verdana"/>
                <a:ea typeface="Verdana"/>
                <a:cs typeface="Verdana"/>
                <a:sym typeface="Verdana"/>
              </a:rPr>
              <a:t> </a:t>
            </a:r>
            <a:r>
              <a:rPr b="0" i="0" lang="en-US" sz="1500" u="none" cap="none" strike="noStrike">
                <a:solidFill>
                  <a:schemeClr val="dk1"/>
                </a:solidFill>
                <a:latin typeface="Verdana"/>
                <a:ea typeface="Verdana"/>
                <a:cs typeface="Verdana"/>
                <a:sym typeface="Verdana"/>
              </a:rPr>
              <a:t>event-driven microservices and functions</a:t>
            </a:r>
            <a:endParaRPr b="0" i="0" sz="1600" u="none" cap="none" strike="noStrike">
              <a:solidFill>
                <a:srgbClr val="000000"/>
              </a:solidFill>
              <a:latin typeface="Verdana"/>
              <a:ea typeface="Verdana"/>
              <a:cs typeface="Verdana"/>
              <a:sym typeface="Verdana"/>
            </a:endParaRPr>
          </a:p>
        </p:txBody>
      </p:sp>
      <p:pic>
        <p:nvPicPr>
          <p:cNvPr id="1341" name="Google Shape;1341;p28"/>
          <p:cNvPicPr preferRelativeResize="0"/>
          <p:nvPr/>
        </p:nvPicPr>
        <p:blipFill rotWithShape="1">
          <a:blip r:embed="rId10">
            <a:alphaModFix/>
          </a:blip>
          <a:srcRect b="0" l="0" r="0" t="0"/>
          <a:stretch/>
        </p:blipFill>
        <p:spPr>
          <a:xfrm>
            <a:off x="3376167" y="5943617"/>
            <a:ext cx="719600" cy="719600"/>
          </a:xfrm>
          <a:prstGeom prst="rect">
            <a:avLst/>
          </a:prstGeom>
          <a:noFill/>
          <a:ln>
            <a:noFill/>
          </a:ln>
        </p:spPr>
      </p:pic>
      <p:sp>
        <p:nvSpPr>
          <p:cNvPr id="1342" name="Google Shape;1342;p28"/>
          <p:cNvSpPr/>
          <p:nvPr/>
        </p:nvSpPr>
        <p:spPr>
          <a:xfrm>
            <a:off x="391733" y="6178817"/>
            <a:ext cx="3024000" cy="452400"/>
          </a:xfrm>
          <a:prstGeom prst="roundRect">
            <a:avLst>
              <a:gd fmla="val 16667" name="adj"/>
            </a:avLst>
          </a:prstGeom>
          <a:noFill/>
          <a:ln>
            <a:noFill/>
          </a:ln>
        </p:spPr>
        <p:txBody>
          <a:bodyPr anchorCtr="0" anchor="ctr" bIns="60975" lIns="121900" spcFirstLastPara="1" rIns="121900" wrap="square" tIns="60975">
            <a:noAutofit/>
          </a:bodyPr>
          <a:lstStyle/>
          <a:p>
            <a:pPr indent="0" lvl="0" marL="0" marR="0" rtl="0" algn="r">
              <a:lnSpc>
                <a:spcPct val="100000"/>
              </a:lnSpc>
              <a:spcBef>
                <a:spcPts val="0"/>
              </a:spcBef>
              <a:spcAft>
                <a:spcPts val="0"/>
              </a:spcAft>
              <a:buClr>
                <a:srgbClr val="000000"/>
              </a:buClr>
              <a:buSzPts val="1500"/>
              <a:buFont typeface="Arial"/>
              <a:buNone/>
            </a:pPr>
            <a:r>
              <a:rPr b="0" i="0" lang="en-US" sz="1300" u="none" cap="none" strike="noStrike">
                <a:solidFill>
                  <a:srgbClr val="999999"/>
                </a:solidFill>
                <a:latin typeface="Verdana"/>
                <a:ea typeface="Verdana"/>
                <a:cs typeface="Verdana"/>
                <a:sym typeface="Verdana"/>
              </a:rPr>
              <a:t>Application Developer</a:t>
            </a:r>
            <a:endParaRPr b="0" i="0" sz="1600" u="none" cap="none" strike="noStrike">
              <a:solidFill>
                <a:srgbClr val="999999"/>
              </a:solidFill>
              <a:latin typeface="Verdana"/>
              <a:ea typeface="Verdana"/>
              <a:cs typeface="Verdana"/>
              <a:sym typeface="Verdana"/>
            </a:endParaRPr>
          </a:p>
        </p:txBody>
      </p:sp>
      <p:sp>
        <p:nvSpPr>
          <p:cNvPr id="1343" name="Google Shape;1343;p28"/>
          <p:cNvSpPr/>
          <p:nvPr/>
        </p:nvSpPr>
        <p:spPr>
          <a:xfrm rot="-2700000">
            <a:off x="3152756" y="2790227"/>
            <a:ext cx="2161372" cy="2868886"/>
          </a:xfrm>
          <a:custGeom>
            <a:rect b="b" l="l" r="r" t="t"/>
            <a:pathLst>
              <a:path extrusionOk="0" h="332" w="250">
                <a:moveTo>
                  <a:pt x="32" y="286"/>
                </a:moveTo>
                <a:cubicBezTo>
                  <a:pt x="32" y="157"/>
                  <a:pt x="127" y="49"/>
                  <a:pt x="250" y="29"/>
                </a:cubicBezTo>
                <a:cubicBezTo>
                  <a:pt x="245" y="19"/>
                  <a:pt x="239" y="9"/>
                  <a:pt x="232" y="0"/>
                </a:cubicBezTo>
                <a:cubicBezTo>
                  <a:pt x="100" y="28"/>
                  <a:pt x="0" y="145"/>
                  <a:pt x="0" y="286"/>
                </a:cubicBezTo>
                <a:cubicBezTo>
                  <a:pt x="0" y="302"/>
                  <a:pt x="1" y="317"/>
                  <a:pt x="3" y="332"/>
                </a:cubicBezTo>
                <a:cubicBezTo>
                  <a:pt x="13" y="325"/>
                  <a:pt x="23" y="319"/>
                  <a:pt x="33" y="314"/>
                </a:cubicBezTo>
                <a:cubicBezTo>
                  <a:pt x="33" y="305"/>
                  <a:pt x="32" y="296"/>
                  <a:pt x="32" y="286"/>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44" name="Google Shape;1344;p28"/>
          <p:cNvSpPr/>
          <p:nvPr/>
        </p:nvSpPr>
        <p:spPr>
          <a:xfrm rot="-2700000">
            <a:off x="6398006" y="2647164"/>
            <a:ext cx="2105785" cy="2354247"/>
          </a:xfrm>
          <a:custGeom>
            <a:rect b="b" l="l" r="r" t="t"/>
            <a:pathLst>
              <a:path extrusionOk="0" h="285" w="254">
                <a:moveTo>
                  <a:pt x="53" y="133"/>
                </a:moveTo>
                <a:cubicBezTo>
                  <a:pt x="37" y="142"/>
                  <a:pt x="18" y="148"/>
                  <a:pt x="0" y="149"/>
                </a:cubicBezTo>
                <a:cubicBezTo>
                  <a:pt x="1" y="198"/>
                  <a:pt x="14" y="244"/>
                  <a:pt x="36" y="285"/>
                </a:cubicBezTo>
                <a:cubicBezTo>
                  <a:pt x="159" y="264"/>
                  <a:pt x="254" y="157"/>
                  <a:pt x="254" y="27"/>
                </a:cubicBezTo>
                <a:cubicBezTo>
                  <a:pt x="254" y="18"/>
                  <a:pt x="253" y="9"/>
                  <a:pt x="252" y="0"/>
                </a:cubicBezTo>
                <a:cubicBezTo>
                  <a:pt x="211" y="21"/>
                  <a:pt x="164" y="34"/>
                  <a:pt x="114" y="34"/>
                </a:cubicBezTo>
                <a:cubicBezTo>
                  <a:pt x="112" y="74"/>
                  <a:pt x="90" y="111"/>
                  <a:pt x="53" y="133"/>
                </a:cubicBezTo>
                <a:close/>
              </a:path>
            </a:pathLst>
          </a:custGeom>
          <a:solidFill>
            <a:srgbClr val="0944A1"/>
          </a:solidFill>
          <a:ln cap="flat" cmpd="sng" w="9525">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45" name="Google Shape;1345;p28"/>
          <p:cNvSpPr txBox="1"/>
          <p:nvPr/>
        </p:nvSpPr>
        <p:spPr>
          <a:xfrm rot="5400000">
            <a:off x="6817821" y="3561439"/>
            <a:ext cx="1994700" cy="7509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Roboto"/>
                <a:ea typeface="Roboto"/>
                <a:cs typeface="Roboto"/>
                <a:sym typeface="Roboto"/>
              </a:rPr>
              <a:t>INTEGRATE</a:t>
            </a:r>
            <a:endParaRPr b="1" i="0" sz="1600" u="none" cap="none" strike="noStrike">
              <a:solidFill>
                <a:srgbClr val="FFFFFF"/>
              </a:solidFill>
              <a:latin typeface="Roboto"/>
              <a:ea typeface="Roboto"/>
              <a:cs typeface="Roboto"/>
              <a:sym typeface="Roboto"/>
            </a:endParaRPr>
          </a:p>
        </p:txBody>
      </p:sp>
      <p:pic>
        <p:nvPicPr>
          <p:cNvPr id="1346" name="Google Shape;1346;p28"/>
          <p:cNvPicPr preferRelativeResize="0"/>
          <p:nvPr/>
        </p:nvPicPr>
        <p:blipFill rotWithShape="1">
          <a:blip r:embed="rId11">
            <a:alphaModFix/>
          </a:blip>
          <a:srcRect b="0" l="0" r="0" t="0"/>
          <a:stretch/>
        </p:blipFill>
        <p:spPr>
          <a:xfrm>
            <a:off x="7116667" y="3591235"/>
            <a:ext cx="487867" cy="487867"/>
          </a:xfrm>
          <a:prstGeom prst="rect">
            <a:avLst/>
          </a:prstGeom>
          <a:noFill/>
          <a:ln>
            <a:noFill/>
          </a:ln>
        </p:spPr>
      </p:pic>
      <p:cxnSp>
        <p:nvCxnSpPr>
          <p:cNvPr id="1347" name="Google Shape;1347;p28"/>
          <p:cNvCxnSpPr/>
          <p:nvPr/>
        </p:nvCxnSpPr>
        <p:spPr>
          <a:xfrm rot="10800000">
            <a:off x="7508867" y="4868500"/>
            <a:ext cx="999300" cy="172800"/>
          </a:xfrm>
          <a:prstGeom prst="straightConnector1">
            <a:avLst/>
          </a:prstGeom>
          <a:noFill/>
          <a:ln cap="flat" cmpd="sng" w="19050">
            <a:solidFill>
              <a:srgbClr val="B7B7B7"/>
            </a:solidFill>
            <a:prstDash val="solid"/>
            <a:round/>
            <a:headEnd len="sm" w="sm" type="none"/>
            <a:tailEnd len="med" w="med" type="oval"/>
          </a:ln>
        </p:spPr>
      </p:cxnSp>
      <p:sp>
        <p:nvSpPr>
          <p:cNvPr id="1348" name="Google Shape;1348;p28"/>
          <p:cNvSpPr/>
          <p:nvPr/>
        </p:nvSpPr>
        <p:spPr>
          <a:xfrm rot="-2700000">
            <a:off x="6679032" y="2212937"/>
            <a:ext cx="2156217" cy="2868886"/>
          </a:xfrm>
          <a:custGeom>
            <a:rect b="b" l="l" r="r" t="t"/>
            <a:pathLst>
              <a:path extrusionOk="0" h="332" w="250">
                <a:moveTo>
                  <a:pt x="218" y="45"/>
                </a:moveTo>
                <a:cubicBezTo>
                  <a:pt x="218" y="175"/>
                  <a:pt x="123" y="282"/>
                  <a:pt x="0" y="303"/>
                </a:cubicBezTo>
                <a:cubicBezTo>
                  <a:pt x="5" y="313"/>
                  <a:pt x="11" y="323"/>
                  <a:pt x="18" y="332"/>
                </a:cubicBezTo>
                <a:cubicBezTo>
                  <a:pt x="150" y="304"/>
                  <a:pt x="250" y="186"/>
                  <a:pt x="250" y="45"/>
                </a:cubicBezTo>
                <a:cubicBezTo>
                  <a:pt x="250" y="30"/>
                  <a:pt x="248" y="15"/>
                  <a:pt x="246" y="0"/>
                </a:cubicBezTo>
                <a:cubicBezTo>
                  <a:pt x="237" y="6"/>
                  <a:pt x="226" y="12"/>
                  <a:pt x="216" y="18"/>
                </a:cubicBezTo>
                <a:cubicBezTo>
                  <a:pt x="217" y="27"/>
                  <a:pt x="218" y="36"/>
                  <a:pt x="218" y="45"/>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349" name="Google Shape;1349;p28"/>
          <p:cNvSpPr txBox="1"/>
          <p:nvPr>
            <p:ph type="title"/>
          </p:nvPr>
        </p:nvSpPr>
        <p:spPr>
          <a:xfrm>
            <a:off x="841233" y="890011"/>
            <a:ext cx="10515600" cy="420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4000"/>
              <a:buNone/>
            </a:pPr>
            <a:r>
              <a:rPr i="1" lang="en-US" sz="1900">
                <a:solidFill>
                  <a:schemeClr val="accent1"/>
                </a:solidFill>
              </a:rPr>
              <a:t>Enable Collaborative Integration for Everyone through Tailored User Experiences</a:t>
            </a:r>
            <a:br>
              <a:rPr lang="en-US" sz="3200">
                <a:solidFill>
                  <a:schemeClr val="dk1"/>
                </a:solidFill>
              </a:rPr>
            </a:br>
            <a:endParaRPr/>
          </a:p>
        </p:txBody>
      </p:sp>
      <p:sp>
        <p:nvSpPr>
          <p:cNvPr id="1350" name="Google Shape;1350;p28"/>
          <p:cNvSpPr/>
          <p:nvPr/>
        </p:nvSpPr>
        <p:spPr>
          <a:xfrm>
            <a:off x="841233" y="365767"/>
            <a:ext cx="11431500" cy="609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Verdana"/>
                <a:ea typeface="Verdana"/>
                <a:cs typeface="Verdana"/>
                <a:sym typeface="Verdana"/>
              </a:rPr>
              <a:t>Accelerate API-Led Integrations Across Your Business</a:t>
            </a:r>
            <a:endParaRPr b="0" i="0" sz="3200" u="none" cap="none" strike="noStrike">
              <a:solidFill>
                <a:srgbClr val="000000"/>
              </a:solidFill>
              <a:latin typeface="Arial"/>
              <a:ea typeface="Arial"/>
              <a:cs typeface="Arial"/>
              <a:sym typeface="Arial"/>
            </a:endParaRPr>
          </a:p>
        </p:txBody>
      </p:sp>
      <p:sp>
        <p:nvSpPr>
          <p:cNvPr id="1351" name="Google Shape;1351;p28"/>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5" name="Shape 1355"/>
        <p:cNvGrpSpPr/>
        <p:nvPr/>
      </p:nvGrpSpPr>
      <p:grpSpPr>
        <a:xfrm>
          <a:off x="0" y="0"/>
          <a:ext cx="0" cy="0"/>
          <a:chOff x="0" y="0"/>
          <a:chExt cx="0" cy="0"/>
        </a:xfrm>
      </p:grpSpPr>
      <p:pic>
        <p:nvPicPr>
          <p:cNvPr id="1356" name="Google Shape;1356;p29"/>
          <p:cNvPicPr preferRelativeResize="0"/>
          <p:nvPr/>
        </p:nvPicPr>
        <p:blipFill rotWithShape="1">
          <a:blip r:embed="rId3">
            <a:alphaModFix/>
          </a:blip>
          <a:srcRect b="0" l="0" r="0" t="0"/>
          <a:stretch/>
        </p:blipFill>
        <p:spPr>
          <a:xfrm>
            <a:off x="0" y="-1"/>
            <a:ext cx="12192000" cy="6858001"/>
          </a:xfrm>
          <a:prstGeom prst="rect">
            <a:avLst/>
          </a:prstGeom>
          <a:noFill/>
          <a:ln>
            <a:noFill/>
          </a:ln>
        </p:spPr>
      </p:pic>
      <p:sp>
        <p:nvSpPr>
          <p:cNvPr id="1357" name="Google Shape;1357;p29"/>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1358" name="Google Shape;1358;p29"/>
          <p:cNvSpPr txBox="1"/>
          <p:nvPr/>
        </p:nvSpPr>
        <p:spPr>
          <a:xfrm>
            <a:off x="5120639" y="1716258"/>
            <a:ext cx="4614203"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rgbClr val="262626"/>
                </a:solidFill>
                <a:latin typeface="Verdana"/>
                <a:ea typeface="Verdana"/>
                <a:cs typeface="Verdana"/>
                <a:sym typeface="Verdana"/>
              </a:rPr>
              <a:t>The Labs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2" name="Shape 1362"/>
        <p:cNvGrpSpPr/>
        <p:nvPr/>
      </p:nvGrpSpPr>
      <p:grpSpPr>
        <a:xfrm>
          <a:off x="0" y="0"/>
          <a:ext cx="0" cy="0"/>
          <a:chOff x="0" y="0"/>
          <a:chExt cx="0" cy="0"/>
        </a:xfrm>
      </p:grpSpPr>
      <p:grpSp>
        <p:nvGrpSpPr>
          <p:cNvPr id="1363" name="Google Shape;1363;p30"/>
          <p:cNvGrpSpPr/>
          <p:nvPr/>
        </p:nvGrpSpPr>
        <p:grpSpPr>
          <a:xfrm>
            <a:off x="143007" y="2539350"/>
            <a:ext cx="11708312" cy="896504"/>
            <a:chOff x="143007" y="2539350"/>
            <a:chExt cx="11708312" cy="896504"/>
          </a:xfrm>
        </p:grpSpPr>
        <p:pic>
          <p:nvPicPr>
            <p:cNvPr id="1364" name="Google Shape;1364;p30"/>
            <p:cNvPicPr preferRelativeResize="0"/>
            <p:nvPr/>
          </p:nvPicPr>
          <p:blipFill rotWithShape="1">
            <a:blip r:embed="rId3">
              <a:alphaModFix/>
            </a:blip>
            <a:srcRect b="0" l="0" r="0" t="0"/>
            <a:stretch/>
          </p:blipFill>
          <p:spPr>
            <a:xfrm>
              <a:off x="143007" y="2698246"/>
              <a:ext cx="748716" cy="622805"/>
            </a:xfrm>
            <a:prstGeom prst="rect">
              <a:avLst/>
            </a:prstGeom>
            <a:noFill/>
            <a:ln>
              <a:noFill/>
            </a:ln>
          </p:spPr>
        </p:pic>
        <p:grpSp>
          <p:nvGrpSpPr>
            <p:cNvPr id="1365" name="Google Shape;1365;p30"/>
            <p:cNvGrpSpPr/>
            <p:nvPr/>
          </p:nvGrpSpPr>
          <p:grpSpPr>
            <a:xfrm>
              <a:off x="1078712" y="2539350"/>
              <a:ext cx="10772607" cy="896504"/>
              <a:chOff x="128475" y="2539350"/>
              <a:chExt cx="10772607" cy="896504"/>
            </a:xfrm>
          </p:grpSpPr>
          <p:sp>
            <p:nvSpPr>
              <p:cNvPr id="1366" name="Google Shape;1366;p30"/>
              <p:cNvSpPr/>
              <p:nvPr/>
            </p:nvSpPr>
            <p:spPr>
              <a:xfrm>
                <a:off x="128475" y="2539350"/>
                <a:ext cx="10772607" cy="896504"/>
              </a:xfrm>
              <a:prstGeom prst="rect">
                <a:avLst/>
              </a:prstGeom>
              <a:solidFill>
                <a:srgbClr val="CBDEE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1"/>
                    </a:solidFill>
                    <a:latin typeface="Avenir"/>
                    <a:ea typeface="Avenir"/>
                    <a:cs typeface="Avenir"/>
                    <a:sym typeface="Avenir"/>
                  </a:rPr>
                  <a:t>TIBCO Mashery</a:t>
                </a:r>
                <a:endParaRPr b="0" i="0" sz="1400" u="none" cap="none" strike="noStrike">
                  <a:solidFill>
                    <a:schemeClr val="accent1"/>
                  </a:solidFill>
                  <a:latin typeface="Avenir"/>
                  <a:ea typeface="Avenir"/>
                  <a:cs typeface="Avenir"/>
                  <a:sym typeface="Avenir"/>
                </a:endParaRPr>
              </a:p>
            </p:txBody>
          </p:sp>
          <p:sp>
            <p:nvSpPr>
              <p:cNvPr id="1367" name="Google Shape;1367;p30"/>
              <p:cNvSpPr/>
              <p:nvPr/>
            </p:nvSpPr>
            <p:spPr>
              <a:xfrm>
                <a:off x="128475" y="2925967"/>
                <a:ext cx="1687018"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887A9"/>
                  </a:buClr>
                  <a:buSzPts val="1200"/>
                  <a:buFont typeface="Verdana"/>
                  <a:buNone/>
                </a:pPr>
                <a:r>
                  <a:rPr b="1" i="0" lang="en-US" sz="1050" u="none" cap="none" strike="noStrike">
                    <a:solidFill>
                      <a:srgbClr val="0887A9"/>
                    </a:solidFill>
                    <a:latin typeface="Avenir"/>
                    <a:ea typeface="Avenir"/>
                    <a:cs typeface="Avenir"/>
                    <a:sym typeface="Avenir"/>
                  </a:rPr>
                  <a:t>APIs are secured and governed</a:t>
                </a:r>
                <a:endParaRPr b="0" i="0" sz="1050" u="none" cap="none" strike="noStrike">
                  <a:solidFill>
                    <a:srgbClr val="0887A9"/>
                  </a:solidFill>
                  <a:latin typeface="Avenir"/>
                  <a:ea typeface="Avenir"/>
                  <a:cs typeface="Avenir"/>
                  <a:sym typeface="Avenir"/>
                </a:endParaRPr>
              </a:p>
            </p:txBody>
          </p:sp>
        </p:grpSp>
      </p:grpSp>
      <p:grpSp>
        <p:nvGrpSpPr>
          <p:cNvPr id="1368" name="Google Shape;1368;p30"/>
          <p:cNvGrpSpPr/>
          <p:nvPr/>
        </p:nvGrpSpPr>
        <p:grpSpPr>
          <a:xfrm>
            <a:off x="-12684" y="3577912"/>
            <a:ext cx="11870629" cy="2224816"/>
            <a:chOff x="-12684" y="3577912"/>
            <a:chExt cx="11870629" cy="2224816"/>
          </a:xfrm>
        </p:grpSpPr>
        <p:grpSp>
          <p:nvGrpSpPr>
            <p:cNvPr id="1369" name="Google Shape;1369;p30"/>
            <p:cNvGrpSpPr/>
            <p:nvPr/>
          </p:nvGrpSpPr>
          <p:grpSpPr>
            <a:xfrm>
              <a:off x="966471" y="3589643"/>
              <a:ext cx="10891474" cy="2213085"/>
              <a:chOff x="16234" y="3589643"/>
              <a:chExt cx="10891474" cy="2213085"/>
            </a:xfrm>
          </p:grpSpPr>
          <p:grpSp>
            <p:nvGrpSpPr>
              <p:cNvPr id="1370" name="Google Shape;1370;p30"/>
              <p:cNvGrpSpPr/>
              <p:nvPr/>
            </p:nvGrpSpPr>
            <p:grpSpPr>
              <a:xfrm>
                <a:off x="128477" y="3589643"/>
                <a:ext cx="10779231" cy="2213085"/>
                <a:chOff x="612560" y="3589643"/>
                <a:chExt cx="10779231" cy="2213085"/>
              </a:xfrm>
            </p:grpSpPr>
            <p:sp>
              <p:nvSpPr>
                <p:cNvPr id="1371" name="Google Shape;1371;p30"/>
                <p:cNvSpPr/>
                <p:nvPr/>
              </p:nvSpPr>
              <p:spPr>
                <a:xfrm>
                  <a:off x="10146727" y="3742044"/>
                  <a:ext cx="1245064" cy="2060684"/>
                </a:xfrm>
                <a:prstGeom prst="rect">
                  <a:avLst/>
                </a:prstGeom>
                <a:solidFill>
                  <a:srgbClr val="CBDE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venir"/>
                    <a:ea typeface="Avenir"/>
                    <a:cs typeface="Avenir"/>
                    <a:sym typeface="Avenir"/>
                  </a:endParaRPr>
                </a:p>
              </p:txBody>
            </p:sp>
            <p:sp>
              <p:nvSpPr>
                <p:cNvPr id="1372" name="Google Shape;1372;p30"/>
                <p:cNvSpPr/>
                <p:nvPr/>
              </p:nvSpPr>
              <p:spPr>
                <a:xfrm>
                  <a:off x="612560" y="3589643"/>
                  <a:ext cx="10772606" cy="1175969"/>
                </a:xfrm>
                <a:prstGeom prst="rect">
                  <a:avLst/>
                </a:prstGeom>
                <a:solidFill>
                  <a:srgbClr val="CBDEE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1"/>
                      </a:solidFill>
                      <a:latin typeface="Avenir"/>
                      <a:ea typeface="Avenir"/>
                      <a:cs typeface="Avenir"/>
                      <a:sym typeface="Avenir"/>
                    </a:rPr>
                    <a:t>TIBCO Flogo</a:t>
                  </a:r>
                  <a:endParaRPr b="0" i="0" sz="1400" u="none" cap="none" strike="noStrike">
                    <a:solidFill>
                      <a:schemeClr val="accent1"/>
                    </a:solidFill>
                    <a:latin typeface="Avenir"/>
                    <a:ea typeface="Avenir"/>
                    <a:cs typeface="Avenir"/>
                    <a:sym typeface="Avenir"/>
                  </a:endParaRPr>
                </a:p>
              </p:txBody>
            </p:sp>
          </p:grpSp>
          <p:sp>
            <p:nvSpPr>
              <p:cNvPr id="1373" name="Google Shape;1373;p30"/>
              <p:cNvSpPr/>
              <p:nvPr/>
            </p:nvSpPr>
            <p:spPr>
              <a:xfrm>
                <a:off x="16234" y="4006228"/>
                <a:ext cx="1887788"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887A9"/>
                  </a:buClr>
                  <a:buSzPts val="1200"/>
                  <a:buFont typeface="Verdana"/>
                  <a:buNone/>
                </a:pPr>
                <a:r>
                  <a:rPr b="1" i="0" lang="en-US" sz="1050" u="none" cap="none" strike="noStrike">
                    <a:solidFill>
                      <a:srgbClr val="0887A9"/>
                    </a:solidFill>
                    <a:latin typeface="Avenir"/>
                    <a:ea typeface="Avenir"/>
                    <a:cs typeface="Avenir"/>
                    <a:sym typeface="Avenir"/>
                  </a:rPr>
                  <a:t>Interface doesn’t change as services are updated</a:t>
                </a:r>
                <a:endParaRPr b="0" i="0" sz="1050" u="none" cap="none" strike="noStrike">
                  <a:solidFill>
                    <a:srgbClr val="0887A9"/>
                  </a:solidFill>
                  <a:latin typeface="Avenir"/>
                  <a:ea typeface="Avenir"/>
                  <a:cs typeface="Avenir"/>
                  <a:sym typeface="Avenir"/>
                </a:endParaRPr>
              </a:p>
            </p:txBody>
          </p:sp>
        </p:grpSp>
        <p:pic>
          <p:nvPicPr>
            <p:cNvPr id="1374" name="Google Shape;1374;p30"/>
            <p:cNvPicPr preferRelativeResize="0"/>
            <p:nvPr/>
          </p:nvPicPr>
          <p:blipFill rotWithShape="1">
            <a:blip r:embed="rId4">
              <a:alphaModFix/>
            </a:blip>
            <a:srcRect b="0" l="0" r="0" t="0"/>
            <a:stretch/>
          </p:blipFill>
          <p:spPr>
            <a:xfrm>
              <a:off x="-12684" y="3577912"/>
              <a:ext cx="996080" cy="689288"/>
            </a:xfrm>
            <a:prstGeom prst="rect">
              <a:avLst/>
            </a:prstGeom>
            <a:noFill/>
            <a:ln>
              <a:noFill/>
            </a:ln>
          </p:spPr>
        </p:pic>
      </p:grpSp>
      <p:grpSp>
        <p:nvGrpSpPr>
          <p:cNvPr id="1375" name="Google Shape;1375;p30"/>
          <p:cNvGrpSpPr/>
          <p:nvPr/>
        </p:nvGrpSpPr>
        <p:grpSpPr>
          <a:xfrm>
            <a:off x="223094" y="4870383"/>
            <a:ext cx="10099379" cy="896389"/>
            <a:chOff x="223094" y="4870383"/>
            <a:chExt cx="10099379" cy="896389"/>
          </a:xfrm>
        </p:grpSpPr>
        <p:grpSp>
          <p:nvGrpSpPr>
            <p:cNvPr id="1376" name="Google Shape;1376;p30"/>
            <p:cNvGrpSpPr/>
            <p:nvPr/>
          </p:nvGrpSpPr>
          <p:grpSpPr>
            <a:xfrm>
              <a:off x="1078712" y="4870383"/>
              <a:ext cx="9243761" cy="896389"/>
              <a:chOff x="128475" y="4870383"/>
              <a:chExt cx="9243761" cy="896389"/>
            </a:xfrm>
          </p:grpSpPr>
          <p:sp>
            <p:nvSpPr>
              <p:cNvPr id="1377" name="Google Shape;1377;p30"/>
              <p:cNvSpPr/>
              <p:nvPr/>
            </p:nvSpPr>
            <p:spPr>
              <a:xfrm>
                <a:off x="128477" y="4870383"/>
                <a:ext cx="9243759" cy="896389"/>
              </a:xfrm>
              <a:prstGeom prst="rect">
                <a:avLst/>
              </a:prstGeom>
              <a:solidFill>
                <a:srgbClr val="CBDEE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1"/>
                    </a:solidFill>
                    <a:latin typeface="Avenir"/>
                    <a:ea typeface="Avenir"/>
                    <a:cs typeface="Avenir"/>
                    <a:sym typeface="Avenir"/>
                  </a:rPr>
                  <a:t>TIBCO BusinessWorks</a:t>
                </a:r>
                <a:endParaRPr b="0" i="0" sz="1400" u="none" cap="none" strike="noStrike">
                  <a:solidFill>
                    <a:srgbClr val="000000"/>
                  </a:solidFill>
                  <a:latin typeface="Arial"/>
                  <a:ea typeface="Arial"/>
                  <a:cs typeface="Arial"/>
                  <a:sym typeface="Arial"/>
                </a:endParaRPr>
              </a:p>
            </p:txBody>
          </p:sp>
          <p:sp>
            <p:nvSpPr>
              <p:cNvPr id="1378" name="Google Shape;1378;p30"/>
              <p:cNvSpPr/>
              <p:nvPr/>
            </p:nvSpPr>
            <p:spPr>
              <a:xfrm>
                <a:off x="128475" y="5298834"/>
                <a:ext cx="2366318" cy="46166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887A9"/>
                  </a:buClr>
                  <a:buSzPts val="1200"/>
                  <a:buFont typeface="Verdana"/>
                  <a:buNone/>
                </a:pPr>
                <a:r>
                  <a:rPr b="1" i="0" lang="en-US" sz="1050" u="none" cap="none" strike="noStrike">
                    <a:solidFill>
                      <a:srgbClr val="0887A9"/>
                    </a:solidFill>
                    <a:latin typeface="Avenir"/>
                    <a:ea typeface="Avenir"/>
                    <a:cs typeface="Avenir"/>
                    <a:sym typeface="Avenir"/>
                  </a:rPr>
                  <a:t>Complexity of Legacy is abstracted</a:t>
                </a:r>
                <a:endParaRPr b="0" i="0" sz="1050" u="none" cap="none" strike="noStrike">
                  <a:solidFill>
                    <a:srgbClr val="0887A9"/>
                  </a:solidFill>
                  <a:latin typeface="Avenir"/>
                  <a:ea typeface="Avenir"/>
                  <a:cs typeface="Avenir"/>
                  <a:sym typeface="Avenir"/>
                </a:endParaRPr>
              </a:p>
            </p:txBody>
          </p:sp>
        </p:grpSp>
        <p:pic>
          <p:nvPicPr>
            <p:cNvPr id="1379" name="Google Shape;1379;p30"/>
            <p:cNvPicPr preferRelativeResize="0"/>
            <p:nvPr/>
          </p:nvPicPr>
          <p:blipFill rotWithShape="1">
            <a:blip r:embed="rId5">
              <a:alphaModFix/>
            </a:blip>
            <a:srcRect b="0" l="0" r="0" t="0"/>
            <a:stretch/>
          </p:blipFill>
          <p:spPr>
            <a:xfrm>
              <a:off x="223094" y="5030249"/>
              <a:ext cx="678708" cy="678708"/>
            </a:xfrm>
            <a:prstGeom prst="rect">
              <a:avLst/>
            </a:prstGeom>
            <a:noFill/>
            <a:ln>
              <a:noFill/>
            </a:ln>
          </p:spPr>
        </p:pic>
      </p:grpSp>
      <p:sp>
        <p:nvSpPr>
          <p:cNvPr id="1380" name="Google Shape;1380;p30"/>
          <p:cNvSpPr txBox="1"/>
          <p:nvPr>
            <p:ph type="title"/>
          </p:nvPr>
        </p:nvSpPr>
        <p:spPr>
          <a:xfrm>
            <a:off x="858078" y="151217"/>
            <a:ext cx="10515600" cy="71853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3200"/>
              <a:buFont typeface="verdana"/>
              <a:buNone/>
            </a:pPr>
            <a:r>
              <a:rPr lang="en-US">
                <a:latin typeface="Avenir"/>
                <a:ea typeface="Avenir"/>
                <a:cs typeface="Avenir"/>
                <a:sym typeface="Avenir"/>
              </a:rPr>
              <a:t>TIBCO Cloud Integration Blueprint</a:t>
            </a:r>
            <a:endParaRPr>
              <a:latin typeface="Avenir"/>
              <a:ea typeface="Avenir"/>
              <a:cs typeface="Avenir"/>
              <a:sym typeface="Avenir"/>
            </a:endParaRPr>
          </a:p>
        </p:txBody>
      </p:sp>
      <p:cxnSp>
        <p:nvCxnSpPr>
          <p:cNvPr id="1381" name="Google Shape;1381;p30"/>
          <p:cNvCxnSpPr/>
          <p:nvPr/>
        </p:nvCxnSpPr>
        <p:spPr>
          <a:xfrm>
            <a:off x="11203696" y="3967910"/>
            <a:ext cx="0" cy="104078"/>
          </a:xfrm>
          <a:prstGeom prst="straightConnector1">
            <a:avLst/>
          </a:prstGeom>
          <a:noFill/>
          <a:ln cap="flat" cmpd="sng" w="9525">
            <a:solidFill>
              <a:schemeClr val="accent1"/>
            </a:solidFill>
            <a:prstDash val="dash"/>
            <a:miter lim="800000"/>
            <a:headEnd len="sm" w="sm" type="none"/>
            <a:tailEnd len="sm" w="sm" type="none"/>
          </a:ln>
        </p:spPr>
      </p:cxnSp>
      <p:cxnSp>
        <p:nvCxnSpPr>
          <p:cNvPr id="1382" name="Google Shape;1382;p30"/>
          <p:cNvCxnSpPr/>
          <p:nvPr/>
        </p:nvCxnSpPr>
        <p:spPr>
          <a:xfrm rot="10800000">
            <a:off x="4199256" y="4435499"/>
            <a:ext cx="957291" cy="710093"/>
          </a:xfrm>
          <a:prstGeom prst="straightConnector1">
            <a:avLst/>
          </a:prstGeom>
          <a:noFill/>
          <a:ln cap="flat" cmpd="sng" w="9525">
            <a:solidFill>
              <a:schemeClr val="accent1"/>
            </a:solidFill>
            <a:prstDash val="solid"/>
            <a:miter lim="800000"/>
            <a:headEnd len="sm" w="sm" type="none"/>
            <a:tailEnd len="med" w="med" type="triangle"/>
          </a:ln>
        </p:spPr>
      </p:cxnSp>
      <p:cxnSp>
        <p:nvCxnSpPr>
          <p:cNvPr id="1383" name="Google Shape;1383;p30"/>
          <p:cNvCxnSpPr>
            <a:stCxn id="1384" idx="7"/>
          </p:cNvCxnSpPr>
          <p:nvPr/>
        </p:nvCxnSpPr>
        <p:spPr>
          <a:xfrm flipH="1" rot="10800000">
            <a:off x="5573398" y="4405887"/>
            <a:ext cx="1703700" cy="772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385" name="Google Shape;1385;p30"/>
          <p:cNvCxnSpPr>
            <a:stCxn id="1384" idx="0"/>
          </p:cNvCxnSpPr>
          <p:nvPr/>
        </p:nvCxnSpPr>
        <p:spPr>
          <a:xfrm flipH="1" rot="10800000">
            <a:off x="5400732" y="4393767"/>
            <a:ext cx="3070200" cy="713400"/>
          </a:xfrm>
          <a:prstGeom prst="straightConnector1">
            <a:avLst/>
          </a:prstGeom>
          <a:noFill/>
          <a:ln cap="flat" cmpd="sng" w="9525">
            <a:solidFill>
              <a:schemeClr val="accent1"/>
            </a:solidFill>
            <a:prstDash val="solid"/>
            <a:miter lim="800000"/>
            <a:headEnd len="sm" w="sm" type="none"/>
            <a:tailEnd len="med" w="med" type="triangle"/>
          </a:ln>
        </p:spPr>
      </p:cxnSp>
      <p:sp>
        <p:nvSpPr>
          <p:cNvPr id="1384" name="Google Shape;1384;p30"/>
          <p:cNvSpPr/>
          <p:nvPr/>
        </p:nvSpPr>
        <p:spPr>
          <a:xfrm>
            <a:off x="5156547" y="5107167"/>
            <a:ext cx="488371" cy="488371"/>
          </a:xfrm>
          <a:prstGeom prst="ellipse">
            <a:avLst/>
          </a:prstGeom>
          <a:solidFill>
            <a:schemeClr val="lt1"/>
          </a:solidFill>
          <a:ln cap="flat" cmpd="sng" w="12700">
            <a:solidFill>
              <a:srgbClr val="19191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grpSp>
        <p:nvGrpSpPr>
          <p:cNvPr id="1386" name="Google Shape;1386;p30"/>
          <p:cNvGrpSpPr/>
          <p:nvPr/>
        </p:nvGrpSpPr>
        <p:grpSpPr>
          <a:xfrm>
            <a:off x="3409738" y="843923"/>
            <a:ext cx="8127485" cy="1502820"/>
            <a:chOff x="2894946" y="1482193"/>
            <a:chExt cx="9421405" cy="2076897"/>
          </a:xfrm>
        </p:grpSpPr>
        <p:pic>
          <p:nvPicPr>
            <p:cNvPr id="1387" name="Google Shape;1387;p30"/>
            <p:cNvPicPr preferRelativeResize="0"/>
            <p:nvPr/>
          </p:nvPicPr>
          <p:blipFill rotWithShape="1">
            <a:blip r:embed="rId6">
              <a:alphaModFix/>
            </a:blip>
            <a:srcRect b="0" l="0" r="0" t="0"/>
            <a:stretch/>
          </p:blipFill>
          <p:spPr>
            <a:xfrm>
              <a:off x="2894946" y="1817734"/>
              <a:ext cx="2586243" cy="1724162"/>
            </a:xfrm>
            <a:prstGeom prst="rect">
              <a:avLst/>
            </a:prstGeom>
            <a:noFill/>
            <a:ln>
              <a:noFill/>
            </a:ln>
          </p:spPr>
        </p:pic>
        <p:pic>
          <p:nvPicPr>
            <p:cNvPr id="1388" name="Google Shape;1388;p30"/>
            <p:cNvPicPr preferRelativeResize="0"/>
            <p:nvPr/>
          </p:nvPicPr>
          <p:blipFill rotWithShape="1">
            <a:blip r:embed="rId7">
              <a:alphaModFix/>
            </a:blip>
            <a:srcRect b="0" l="0" r="0" t="0"/>
            <a:stretch/>
          </p:blipFill>
          <p:spPr>
            <a:xfrm>
              <a:off x="6210588" y="1832373"/>
              <a:ext cx="2583015" cy="1724161"/>
            </a:xfrm>
            <a:prstGeom prst="rect">
              <a:avLst/>
            </a:prstGeom>
            <a:noFill/>
            <a:ln>
              <a:noFill/>
            </a:ln>
          </p:spPr>
        </p:pic>
        <p:pic>
          <p:nvPicPr>
            <p:cNvPr id="1389" name="Google Shape;1389;p30"/>
            <p:cNvPicPr preferRelativeResize="0"/>
            <p:nvPr/>
          </p:nvPicPr>
          <p:blipFill rotWithShape="1">
            <a:blip r:embed="rId8">
              <a:alphaModFix/>
            </a:blip>
            <a:srcRect b="0" l="0" r="0" t="0"/>
            <a:stretch/>
          </p:blipFill>
          <p:spPr>
            <a:xfrm>
              <a:off x="9615417" y="1839548"/>
              <a:ext cx="2576095" cy="1719542"/>
            </a:xfrm>
            <a:prstGeom prst="rect">
              <a:avLst/>
            </a:prstGeom>
            <a:noFill/>
            <a:ln>
              <a:noFill/>
            </a:ln>
          </p:spPr>
        </p:pic>
        <p:sp>
          <p:nvSpPr>
            <p:cNvPr id="1390" name="Google Shape;1390;p30"/>
            <p:cNvSpPr txBox="1"/>
            <p:nvPr/>
          </p:nvSpPr>
          <p:spPr>
            <a:xfrm>
              <a:off x="6702924" y="1517891"/>
              <a:ext cx="1664619" cy="2631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33333"/>
                </a:buClr>
                <a:buSzPts val="1000"/>
                <a:buFont typeface="Verdana"/>
                <a:buNone/>
              </a:pPr>
              <a:r>
                <a:rPr b="0" i="0" lang="en-US" sz="1000" u="none" cap="none" strike="noStrike">
                  <a:solidFill>
                    <a:srgbClr val="333333"/>
                  </a:solidFill>
                  <a:latin typeface="Avenir"/>
                  <a:ea typeface="Avenir"/>
                  <a:cs typeface="Avenir"/>
                  <a:sym typeface="Avenir"/>
                </a:rPr>
                <a:t>B2B Interface</a:t>
              </a:r>
              <a:endParaRPr b="0" i="0" sz="1400" u="none" cap="none" strike="noStrike">
                <a:solidFill>
                  <a:srgbClr val="000000"/>
                </a:solidFill>
                <a:latin typeface="Avenir"/>
                <a:ea typeface="Avenir"/>
                <a:cs typeface="Avenir"/>
                <a:sym typeface="Avenir"/>
              </a:endParaRPr>
            </a:p>
          </p:txBody>
        </p:sp>
        <p:sp>
          <p:nvSpPr>
            <p:cNvPr id="1391" name="Google Shape;1391;p30"/>
            <p:cNvSpPr txBox="1"/>
            <p:nvPr/>
          </p:nvSpPr>
          <p:spPr>
            <a:xfrm>
              <a:off x="3257619" y="1482193"/>
              <a:ext cx="1876447" cy="26315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33333"/>
                </a:buClr>
                <a:buSzPts val="1000"/>
                <a:buFont typeface="Verdana"/>
                <a:buNone/>
              </a:pPr>
              <a:r>
                <a:rPr b="0" i="0" lang="en-US" sz="1000" u="none" cap="none" strike="noStrike">
                  <a:solidFill>
                    <a:srgbClr val="333333"/>
                  </a:solidFill>
                  <a:latin typeface="Avenir"/>
                  <a:ea typeface="Avenir"/>
                  <a:cs typeface="Avenir"/>
                  <a:sym typeface="Avenir"/>
                </a:rPr>
                <a:t>Digital Interface</a:t>
              </a:r>
              <a:endParaRPr b="0" i="0" sz="1400" u="none" cap="none" strike="noStrike">
                <a:solidFill>
                  <a:srgbClr val="000000"/>
                </a:solidFill>
                <a:latin typeface="Avenir"/>
                <a:ea typeface="Avenir"/>
                <a:cs typeface="Avenir"/>
                <a:sym typeface="Avenir"/>
              </a:endParaRPr>
            </a:p>
          </p:txBody>
        </p:sp>
        <p:sp>
          <p:nvSpPr>
            <p:cNvPr id="1392" name="Google Shape;1392;p30"/>
            <p:cNvSpPr txBox="1"/>
            <p:nvPr/>
          </p:nvSpPr>
          <p:spPr>
            <a:xfrm>
              <a:off x="9656836" y="1534823"/>
              <a:ext cx="2659515" cy="22351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33333"/>
                </a:buClr>
                <a:buSzPts val="1000"/>
                <a:buFont typeface="Verdana"/>
                <a:buNone/>
              </a:pPr>
              <a:r>
                <a:rPr b="0" i="0" lang="en-US" sz="1000" u="none" cap="none" strike="noStrike">
                  <a:solidFill>
                    <a:srgbClr val="333333"/>
                  </a:solidFill>
                  <a:latin typeface="Avenir"/>
                  <a:ea typeface="Avenir"/>
                  <a:cs typeface="Avenir"/>
                  <a:sym typeface="Avenir"/>
                </a:rPr>
                <a:t>Internal API Catalogue</a:t>
              </a:r>
              <a:endParaRPr b="0" i="0" sz="1400" u="none" cap="none" strike="noStrike">
                <a:solidFill>
                  <a:srgbClr val="000000"/>
                </a:solidFill>
                <a:latin typeface="Avenir"/>
                <a:ea typeface="Avenir"/>
                <a:cs typeface="Avenir"/>
                <a:sym typeface="Avenir"/>
              </a:endParaRPr>
            </a:p>
          </p:txBody>
        </p:sp>
      </p:grpSp>
      <p:sp>
        <p:nvSpPr>
          <p:cNvPr id="1393" name="Google Shape;1393;p30"/>
          <p:cNvSpPr/>
          <p:nvPr/>
        </p:nvSpPr>
        <p:spPr>
          <a:xfrm>
            <a:off x="3132906" y="2869024"/>
            <a:ext cx="8479832" cy="39050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Verdana"/>
              <a:buNone/>
            </a:pPr>
            <a:r>
              <a:rPr b="0" i="0" lang="en-US" sz="1000" u="none" cap="none" strike="noStrike">
                <a:solidFill>
                  <a:srgbClr val="FFFFFF"/>
                </a:solidFill>
                <a:latin typeface="Avenir"/>
                <a:ea typeface="Avenir"/>
                <a:cs typeface="Avenir"/>
                <a:sym typeface="Avenir"/>
              </a:rPr>
              <a:t>API Platform</a:t>
            </a:r>
            <a:endParaRPr b="0" i="0" sz="1400" u="none" cap="none" strike="noStrike">
              <a:solidFill>
                <a:srgbClr val="000000"/>
              </a:solidFill>
              <a:latin typeface="Avenir"/>
              <a:ea typeface="Avenir"/>
              <a:cs typeface="Avenir"/>
              <a:sym typeface="Avenir"/>
            </a:endParaRPr>
          </a:p>
        </p:txBody>
      </p:sp>
      <p:sp>
        <p:nvSpPr>
          <p:cNvPr id="1394" name="Google Shape;1394;p30"/>
          <p:cNvSpPr/>
          <p:nvPr/>
        </p:nvSpPr>
        <p:spPr>
          <a:xfrm>
            <a:off x="10688496" y="3723938"/>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395" name="Google Shape;1395;p30"/>
          <p:cNvSpPr/>
          <p:nvPr/>
        </p:nvSpPr>
        <p:spPr>
          <a:xfrm>
            <a:off x="11040707" y="3723938"/>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396" name="Google Shape;1396;p30"/>
          <p:cNvSpPr/>
          <p:nvPr/>
        </p:nvSpPr>
        <p:spPr>
          <a:xfrm>
            <a:off x="10336281" y="3723938"/>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397" name="Google Shape;1397;p30"/>
          <p:cNvSpPr/>
          <p:nvPr/>
        </p:nvSpPr>
        <p:spPr>
          <a:xfrm>
            <a:off x="8944102" y="3723938"/>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398" name="Google Shape;1398;p30"/>
          <p:cNvSpPr/>
          <p:nvPr/>
        </p:nvSpPr>
        <p:spPr>
          <a:xfrm>
            <a:off x="9296313" y="3723938"/>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399" name="Google Shape;1399;p30"/>
          <p:cNvSpPr/>
          <p:nvPr/>
        </p:nvSpPr>
        <p:spPr>
          <a:xfrm>
            <a:off x="8591887" y="3723938"/>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00" name="Google Shape;1400;p30"/>
          <p:cNvSpPr/>
          <p:nvPr/>
        </p:nvSpPr>
        <p:spPr>
          <a:xfrm>
            <a:off x="7220810" y="3723938"/>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01" name="Google Shape;1401;p30"/>
          <p:cNvSpPr/>
          <p:nvPr/>
        </p:nvSpPr>
        <p:spPr>
          <a:xfrm>
            <a:off x="7573021" y="3723938"/>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02" name="Google Shape;1402;p30"/>
          <p:cNvSpPr/>
          <p:nvPr/>
        </p:nvSpPr>
        <p:spPr>
          <a:xfrm>
            <a:off x="6868595" y="3723938"/>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03" name="Google Shape;1403;p30"/>
          <p:cNvSpPr/>
          <p:nvPr/>
        </p:nvSpPr>
        <p:spPr>
          <a:xfrm>
            <a:off x="3752396" y="3723938"/>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04" name="Google Shape;1404;p30"/>
          <p:cNvSpPr/>
          <p:nvPr/>
        </p:nvSpPr>
        <p:spPr>
          <a:xfrm>
            <a:off x="4104607" y="3723938"/>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05" name="Google Shape;1405;p30"/>
          <p:cNvSpPr/>
          <p:nvPr/>
        </p:nvSpPr>
        <p:spPr>
          <a:xfrm>
            <a:off x="3400181" y="3723938"/>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cxnSp>
        <p:nvCxnSpPr>
          <p:cNvPr id="1406" name="Google Shape;1406;p30"/>
          <p:cNvCxnSpPr/>
          <p:nvPr/>
        </p:nvCxnSpPr>
        <p:spPr>
          <a:xfrm rot="10800000">
            <a:off x="3976651" y="4435499"/>
            <a:ext cx="0" cy="617362"/>
          </a:xfrm>
          <a:prstGeom prst="straightConnector1">
            <a:avLst/>
          </a:prstGeom>
          <a:noFill/>
          <a:ln cap="flat" cmpd="sng" w="9525">
            <a:solidFill>
              <a:schemeClr val="accent1"/>
            </a:solidFill>
            <a:prstDash val="solid"/>
            <a:miter lim="800000"/>
            <a:headEnd len="sm" w="sm" type="none"/>
            <a:tailEnd len="med" w="med" type="triangle"/>
          </a:ln>
        </p:spPr>
      </p:cxnSp>
      <p:cxnSp>
        <p:nvCxnSpPr>
          <p:cNvPr id="1407" name="Google Shape;1407;p30"/>
          <p:cNvCxnSpPr>
            <a:stCxn id="1408" idx="1"/>
          </p:cNvCxnSpPr>
          <p:nvPr/>
        </p:nvCxnSpPr>
        <p:spPr>
          <a:xfrm rot="10800000">
            <a:off x="5683058" y="4424787"/>
            <a:ext cx="927000" cy="7539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409" name="Google Shape;1409;p30"/>
          <p:cNvCxnSpPr>
            <a:stCxn id="1410" idx="1"/>
          </p:cNvCxnSpPr>
          <p:nvPr/>
        </p:nvCxnSpPr>
        <p:spPr>
          <a:xfrm rot="10800000">
            <a:off x="9166647" y="4393805"/>
            <a:ext cx="557100" cy="9075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411" name="Google Shape;1411;p30"/>
          <p:cNvCxnSpPr>
            <a:stCxn id="1412" idx="7"/>
          </p:cNvCxnSpPr>
          <p:nvPr/>
        </p:nvCxnSpPr>
        <p:spPr>
          <a:xfrm flipH="1" rot="10800000">
            <a:off x="10041489" y="4397787"/>
            <a:ext cx="661200" cy="7809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413" name="Google Shape;1413;p30"/>
          <p:cNvCxnSpPr/>
          <p:nvPr/>
        </p:nvCxnSpPr>
        <p:spPr>
          <a:xfrm rot="10800000">
            <a:off x="10810844" y="4397899"/>
            <a:ext cx="154221" cy="780788"/>
          </a:xfrm>
          <a:prstGeom prst="straightConnector1">
            <a:avLst/>
          </a:prstGeom>
          <a:noFill/>
          <a:ln cap="flat" cmpd="sng" w="9525">
            <a:solidFill>
              <a:schemeClr val="accent1"/>
            </a:solidFill>
            <a:prstDash val="solid"/>
            <a:miter lim="800000"/>
            <a:headEnd len="sm" w="sm" type="none"/>
            <a:tailEnd len="med" w="med" type="triangle"/>
          </a:ln>
        </p:spPr>
      </p:cxnSp>
      <p:sp>
        <p:nvSpPr>
          <p:cNvPr id="1408" name="Google Shape;1408;p30"/>
          <p:cNvSpPr/>
          <p:nvPr/>
        </p:nvSpPr>
        <p:spPr>
          <a:xfrm>
            <a:off x="6538538" y="5107167"/>
            <a:ext cx="488371" cy="488371"/>
          </a:xfrm>
          <a:prstGeom prst="ellipse">
            <a:avLst/>
          </a:prstGeom>
          <a:solidFill>
            <a:schemeClr val="lt1"/>
          </a:solidFill>
          <a:ln cap="flat" cmpd="sng" w="12700">
            <a:solidFill>
              <a:srgbClr val="19191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14" name="Google Shape;1414;p30"/>
          <p:cNvSpPr/>
          <p:nvPr/>
        </p:nvSpPr>
        <p:spPr>
          <a:xfrm>
            <a:off x="7910138" y="5107167"/>
            <a:ext cx="488371" cy="488371"/>
          </a:xfrm>
          <a:prstGeom prst="ellipse">
            <a:avLst/>
          </a:prstGeom>
          <a:solidFill>
            <a:schemeClr val="lt1"/>
          </a:solidFill>
          <a:ln cap="flat" cmpd="sng" w="12700">
            <a:solidFill>
              <a:srgbClr val="19191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12" name="Google Shape;1412;p30"/>
          <p:cNvSpPr/>
          <p:nvPr/>
        </p:nvSpPr>
        <p:spPr>
          <a:xfrm>
            <a:off x="9624638" y="5107167"/>
            <a:ext cx="488371" cy="488371"/>
          </a:xfrm>
          <a:prstGeom prst="ellipse">
            <a:avLst/>
          </a:prstGeom>
          <a:solidFill>
            <a:schemeClr val="lt1"/>
          </a:solidFill>
          <a:ln cap="flat" cmpd="sng" w="12700">
            <a:solidFill>
              <a:srgbClr val="19191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15" name="Google Shape;1415;p30"/>
          <p:cNvSpPr/>
          <p:nvPr/>
        </p:nvSpPr>
        <p:spPr>
          <a:xfrm>
            <a:off x="10965065" y="5107167"/>
            <a:ext cx="488371" cy="488371"/>
          </a:xfrm>
          <a:prstGeom prst="ellipse">
            <a:avLst/>
          </a:prstGeom>
          <a:solidFill>
            <a:schemeClr val="lt1"/>
          </a:solidFill>
          <a:ln cap="flat" cmpd="sng" w="12700">
            <a:solidFill>
              <a:srgbClr val="19191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16" name="Google Shape;1416;p30"/>
          <p:cNvSpPr/>
          <p:nvPr/>
        </p:nvSpPr>
        <p:spPr>
          <a:xfrm>
            <a:off x="3722602" y="5107167"/>
            <a:ext cx="488371" cy="488371"/>
          </a:xfrm>
          <a:prstGeom prst="ellipse">
            <a:avLst/>
          </a:prstGeom>
          <a:solidFill>
            <a:schemeClr val="lt1"/>
          </a:solidFill>
          <a:ln cap="flat" cmpd="sng" w="12700">
            <a:solidFill>
              <a:srgbClr val="19191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grpSp>
        <p:nvGrpSpPr>
          <p:cNvPr id="1417" name="Google Shape;1417;p30"/>
          <p:cNvGrpSpPr/>
          <p:nvPr/>
        </p:nvGrpSpPr>
        <p:grpSpPr>
          <a:xfrm>
            <a:off x="5130405" y="5777046"/>
            <a:ext cx="6610692" cy="492300"/>
            <a:chOff x="4858815" y="5678115"/>
            <a:chExt cx="6610692" cy="492300"/>
          </a:xfrm>
        </p:grpSpPr>
        <p:pic>
          <p:nvPicPr>
            <p:cNvPr id="1418" name="Google Shape;1418;p30"/>
            <p:cNvPicPr preferRelativeResize="0"/>
            <p:nvPr/>
          </p:nvPicPr>
          <p:blipFill rotWithShape="1">
            <a:blip r:embed="rId9">
              <a:alphaModFix/>
            </a:blip>
            <a:srcRect b="0" l="0" r="0" t="0"/>
            <a:stretch/>
          </p:blipFill>
          <p:spPr>
            <a:xfrm>
              <a:off x="4858815" y="5678115"/>
              <a:ext cx="572025" cy="492300"/>
            </a:xfrm>
            <a:prstGeom prst="rect">
              <a:avLst/>
            </a:prstGeom>
            <a:noFill/>
            <a:ln>
              <a:noFill/>
            </a:ln>
          </p:spPr>
        </p:pic>
        <p:pic>
          <p:nvPicPr>
            <p:cNvPr id="1419" name="Google Shape;1419;p30"/>
            <p:cNvPicPr preferRelativeResize="0"/>
            <p:nvPr/>
          </p:nvPicPr>
          <p:blipFill rotWithShape="1">
            <a:blip r:embed="rId10">
              <a:alphaModFix/>
            </a:blip>
            <a:srcRect b="0" l="0" r="0" t="0"/>
            <a:stretch/>
          </p:blipFill>
          <p:spPr>
            <a:xfrm>
              <a:off x="9374537" y="5759900"/>
              <a:ext cx="443900" cy="273693"/>
            </a:xfrm>
            <a:prstGeom prst="rect">
              <a:avLst/>
            </a:prstGeom>
            <a:noFill/>
            <a:ln>
              <a:noFill/>
            </a:ln>
          </p:spPr>
        </p:pic>
        <p:pic>
          <p:nvPicPr>
            <p:cNvPr id="1420" name="Google Shape;1420;p30"/>
            <p:cNvPicPr preferRelativeResize="0"/>
            <p:nvPr/>
          </p:nvPicPr>
          <p:blipFill rotWithShape="1">
            <a:blip r:embed="rId11">
              <a:alphaModFix/>
            </a:blip>
            <a:srcRect b="0" l="0" r="0" t="0"/>
            <a:stretch/>
          </p:blipFill>
          <p:spPr>
            <a:xfrm>
              <a:off x="6101817" y="5763968"/>
              <a:ext cx="723370" cy="280661"/>
            </a:xfrm>
            <a:prstGeom prst="rect">
              <a:avLst/>
            </a:prstGeom>
            <a:noFill/>
            <a:ln>
              <a:noFill/>
            </a:ln>
          </p:spPr>
        </p:pic>
        <p:pic>
          <p:nvPicPr>
            <p:cNvPr id="1421" name="Google Shape;1421;p30"/>
            <p:cNvPicPr preferRelativeResize="0"/>
            <p:nvPr/>
          </p:nvPicPr>
          <p:blipFill rotWithShape="1">
            <a:blip r:embed="rId12">
              <a:alphaModFix/>
            </a:blip>
            <a:srcRect b="0" l="0" r="0" t="0"/>
            <a:stretch/>
          </p:blipFill>
          <p:spPr>
            <a:xfrm>
              <a:off x="7484859" y="5865653"/>
              <a:ext cx="786824" cy="93260"/>
            </a:xfrm>
            <a:prstGeom prst="rect">
              <a:avLst/>
            </a:prstGeom>
            <a:noFill/>
            <a:ln>
              <a:noFill/>
            </a:ln>
          </p:spPr>
        </p:pic>
        <p:pic>
          <p:nvPicPr>
            <p:cNvPr id="1422" name="Google Shape;1422;p30"/>
            <p:cNvPicPr preferRelativeResize="0"/>
            <p:nvPr/>
          </p:nvPicPr>
          <p:blipFill rotWithShape="1">
            <a:blip r:embed="rId13">
              <a:alphaModFix/>
            </a:blip>
            <a:srcRect b="0" l="0" r="0" t="0"/>
            <a:stretch/>
          </p:blipFill>
          <p:spPr>
            <a:xfrm>
              <a:off x="10711205" y="5703795"/>
              <a:ext cx="405668" cy="405668"/>
            </a:xfrm>
            <a:prstGeom prst="rect">
              <a:avLst/>
            </a:prstGeom>
            <a:noFill/>
            <a:ln>
              <a:noFill/>
            </a:ln>
          </p:spPr>
        </p:pic>
        <p:sp>
          <p:nvSpPr>
            <p:cNvPr id="1423" name="Google Shape;1423;p30"/>
            <p:cNvSpPr txBox="1"/>
            <p:nvPr/>
          </p:nvSpPr>
          <p:spPr>
            <a:xfrm>
              <a:off x="11073245" y="5776973"/>
              <a:ext cx="396262"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33333"/>
                </a:buClr>
                <a:buSzPts val="1000"/>
                <a:buFont typeface="Verdana"/>
                <a:buNone/>
              </a:pPr>
              <a:r>
                <a:rPr b="0" i="0" lang="en-US" sz="1000" u="none" cap="none" strike="noStrike">
                  <a:solidFill>
                    <a:srgbClr val="333333"/>
                  </a:solidFill>
                  <a:latin typeface="Avenir"/>
                  <a:ea typeface="Avenir"/>
                  <a:cs typeface="Avenir"/>
                  <a:sym typeface="Avenir"/>
                </a:rPr>
                <a:t>IoT</a:t>
              </a:r>
              <a:endParaRPr b="0" i="0" sz="1400" u="none" cap="none" strike="noStrike">
                <a:solidFill>
                  <a:srgbClr val="000000"/>
                </a:solidFill>
                <a:latin typeface="Avenir"/>
                <a:ea typeface="Avenir"/>
                <a:cs typeface="Avenir"/>
                <a:sym typeface="Avenir"/>
              </a:endParaRPr>
            </a:p>
          </p:txBody>
        </p:sp>
      </p:grpSp>
      <p:pic>
        <p:nvPicPr>
          <p:cNvPr id="1424" name="Google Shape;1424;p30"/>
          <p:cNvPicPr preferRelativeResize="0"/>
          <p:nvPr/>
        </p:nvPicPr>
        <p:blipFill rotWithShape="1">
          <a:blip r:embed="rId14">
            <a:alphaModFix/>
          </a:blip>
          <a:srcRect b="0" l="0" r="0" t="0"/>
          <a:stretch/>
        </p:blipFill>
        <p:spPr>
          <a:xfrm>
            <a:off x="3839782" y="5145592"/>
            <a:ext cx="311426" cy="311426"/>
          </a:xfrm>
          <a:prstGeom prst="rect">
            <a:avLst/>
          </a:prstGeom>
          <a:noFill/>
          <a:ln>
            <a:noFill/>
          </a:ln>
        </p:spPr>
      </p:pic>
      <p:pic>
        <p:nvPicPr>
          <p:cNvPr id="1425" name="Google Shape;1425;p30"/>
          <p:cNvPicPr preferRelativeResize="0"/>
          <p:nvPr/>
        </p:nvPicPr>
        <p:blipFill rotWithShape="1">
          <a:blip r:embed="rId14">
            <a:alphaModFix/>
          </a:blip>
          <a:srcRect b="0" l="0" r="0" t="0"/>
          <a:stretch/>
        </p:blipFill>
        <p:spPr>
          <a:xfrm>
            <a:off x="5261077" y="5145592"/>
            <a:ext cx="311426" cy="311426"/>
          </a:xfrm>
          <a:prstGeom prst="rect">
            <a:avLst/>
          </a:prstGeom>
          <a:noFill/>
          <a:ln>
            <a:noFill/>
          </a:ln>
        </p:spPr>
      </p:pic>
      <p:pic>
        <p:nvPicPr>
          <p:cNvPr id="1426" name="Google Shape;1426;p30"/>
          <p:cNvPicPr preferRelativeResize="0"/>
          <p:nvPr/>
        </p:nvPicPr>
        <p:blipFill rotWithShape="1">
          <a:blip r:embed="rId14">
            <a:alphaModFix/>
          </a:blip>
          <a:srcRect b="0" l="0" r="0" t="0"/>
          <a:stretch/>
        </p:blipFill>
        <p:spPr>
          <a:xfrm>
            <a:off x="6652556" y="5145592"/>
            <a:ext cx="311426" cy="311426"/>
          </a:xfrm>
          <a:prstGeom prst="rect">
            <a:avLst/>
          </a:prstGeom>
          <a:noFill/>
          <a:ln>
            <a:noFill/>
          </a:ln>
        </p:spPr>
      </p:pic>
      <p:pic>
        <p:nvPicPr>
          <p:cNvPr id="1427" name="Google Shape;1427;p30"/>
          <p:cNvPicPr preferRelativeResize="0"/>
          <p:nvPr/>
        </p:nvPicPr>
        <p:blipFill rotWithShape="1">
          <a:blip r:embed="rId14">
            <a:alphaModFix/>
          </a:blip>
          <a:srcRect b="0" l="0" r="0" t="0"/>
          <a:stretch/>
        </p:blipFill>
        <p:spPr>
          <a:xfrm>
            <a:off x="7994338" y="5145592"/>
            <a:ext cx="311426" cy="311426"/>
          </a:xfrm>
          <a:prstGeom prst="rect">
            <a:avLst/>
          </a:prstGeom>
          <a:noFill/>
          <a:ln>
            <a:noFill/>
          </a:ln>
        </p:spPr>
      </p:pic>
      <p:pic>
        <p:nvPicPr>
          <p:cNvPr id="1410" name="Google Shape;1410;p30"/>
          <p:cNvPicPr preferRelativeResize="0"/>
          <p:nvPr/>
        </p:nvPicPr>
        <p:blipFill rotWithShape="1">
          <a:blip r:embed="rId14">
            <a:alphaModFix/>
          </a:blip>
          <a:srcRect b="0" l="0" r="0" t="0"/>
          <a:stretch/>
        </p:blipFill>
        <p:spPr>
          <a:xfrm>
            <a:off x="9723747" y="5145592"/>
            <a:ext cx="311426" cy="311426"/>
          </a:xfrm>
          <a:prstGeom prst="rect">
            <a:avLst/>
          </a:prstGeom>
          <a:noFill/>
          <a:ln>
            <a:noFill/>
          </a:ln>
        </p:spPr>
      </p:pic>
      <p:pic>
        <p:nvPicPr>
          <p:cNvPr id="1428" name="Google Shape;1428;p30"/>
          <p:cNvPicPr preferRelativeResize="0"/>
          <p:nvPr/>
        </p:nvPicPr>
        <p:blipFill rotWithShape="1">
          <a:blip r:embed="rId14">
            <a:alphaModFix/>
          </a:blip>
          <a:srcRect b="0" l="0" r="0" t="0"/>
          <a:stretch/>
        </p:blipFill>
        <p:spPr>
          <a:xfrm>
            <a:off x="11075469" y="5145592"/>
            <a:ext cx="311426" cy="311426"/>
          </a:xfrm>
          <a:prstGeom prst="rect">
            <a:avLst/>
          </a:prstGeom>
          <a:noFill/>
          <a:ln>
            <a:noFill/>
          </a:ln>
        </p:spPr>
      </p:pic>
      <p:sp>
        <p:nvSpPr>
          <p:cNvPr id="1429" name="Google Shape;1429;p30"/>
          <p:cNvSpPr/>
          <p:nvPr/>
        </p:nvSpPr>
        <p:spPr>
          <a:xfrm>
            <a:off x="3144233" y="4058819"/>
            <a:ext cx="1546425" cy="33907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33"/>
              </a:buClr>
              <a:buSzPts val="900"/>
              <a:buFont typeface="Verdana"/>
              <a:buNone/>
            </a:pPr>
            <a:r>
              <a:rPr b="0" i="0" lang="en-US" sz="900" u="none" cap="none" strike="noStrike">
                <a:solidFill>
                  <a:srgbClr val="333333"/>
                </a:solidFill>
                <a:latin typeface="Avenir"/>
                <a:ea typeface="Avenir"/>
                <a:cs typeface="Avenir"/>
                <a:sym typeface="Avenir"/>
              </a:rPr>
              <a:t>Shipping Microservices</a:t>
            </a:r>
            <a:endParaRPr b="0" i="0" sz="1400" u="none" cap="none" strike="noStrike">
              <a:solidFill>
                <a:srgbClr val="000000"/>
              </a:solidFill>
              <a:latin typeface="Avenir"/>
              <a:ea typeface="Avenir"/>
              <a:cs typeface="Avenir"/>
              <a:sym typeface="Avenir"/>
            </a:endParaRPr>
          </a:p>
        </p:txBody>
      </p:sp>
      <p:sp>
        <p:nvSpPr>
          <p:cNvPr id="1430" name="Google Shape;1430;p30"/>
          <p:cNvSpPr/>
          <p:nvPr/>
        </p:nvSpPr>
        <p:spPr>
          <a:xfrm>
            <a:off x="4877585" y="4058819"/>
            <a:ext cx="1546425" cy="33907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33"/>
              </a:buClr>
              <a:buSzPts val="900"/>
              <a:buFont typeface="Verdana"/>
              <a:buNone/>
            </a:pPr>
            <a:r>
              <a:rPr b="0" i="0" lang="en-US" sz="900" u="none" cap="none" strike="noStrike">
                <a:solidFill>
                  <a:srgbClr val="333333"/>
                </a:solidFill>
                <a:latin typeface="Avenir"/>
                <a:ea typeface="Avenir"/>
                <a:cs typeface="Avenir"/>
                <a:sym typeface="Avenir"/>
              </a:rPr>
              <a:t>Customer Microservices </a:t>
            </a:r>
            <a:endParaRPr b="0" i="0" sz="1400" u="none" cap="none" strike="noStrike">
              <a:solidFill>
                <a:srgbClr val="000000"/>
              </a:solidFill>
              <a:latin typeface="Avenir"/>
              <a:ea typeface="Avenir"/>
              <a:cs typeface="Avenir"/>
              <a:sym typeface="Avenir"/>
            </a:endParaRPr>
          </a:p>
        </p:txBody>
      </p:sp>
      <p:sp>
        <p:nvSpPr>
          <p:cNvPr id="1431" name="Google Shape;1431;p30"/>
          <p:cNvSpPr/>
          <p:nvPr/>
        </p:nvSpPr>
        <p:spPr>
          <a:xfrm>
            <a:off x="6610937" y="4058819"/>
            <a:ext cx="1546425" cy="33907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33"/>
              </a:buClr>
              <a:buSzPts val="900"/>
              <a:buFont typeface="Verdana"/>
              <a:buNone/>
            </a:pPr>
            <a:r>
              <a:rPr b="0" i="0" lang="en-US" sz="900" u="none" cap="none" strike="noStrike">
                <a:solidFill>
                  <a:srgbClr val="333333"/>
                </a:solidFill>
                <a:latin typeface="Avenir"/>
                <a:ea typeface="Avenir"/>
                <a:cs typeface="Avenir"/>
                <a:sym typeface="Avenir"/>
              </a:rPr>
              <a:t>Payment Microservices</a:t>
            </a:r>
            <a:endParaRPr b="0" i="0" sz="1400" u="none" cap="none" strike="noStrike">
              <a:solidFill>
                <a:srgbClr val="000000"/>
              </a:solidFill>
              <a:latin typeface="Avenir"/>
              <a:ea typeface="Avenir"/>
              <a:cs typeface="Avenir"/>
              <a:sym typeface="Avenir"/>
            </a:endParaRPr>
          </a:p>
        </p:txBody>
      </p:sp>
      <p:sp>
        <p:nvSpPr>
          <p:cNvPr id="1432" name="Google Shape;1432;p30"/>
          <p:cNvSpPr/>
          <p:nvPr/>
        </p:nvSpPr>
        <p:spPr>
          <a:xfrm>
            <a:off x="8344289" y="4058819"/>
            <a:ext cx="1546425" cy="33907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33"/>
              </a:buClr>
              <a:buSzPts val="900"/>
              <a:buFont typeface="Verdana"/>
              <a:buNone/>
            </a:pPr>
            <a:r>
              <a:rPr b="0" i="0" lang="en-US" sz="900" u="none" cap="none" strike="noStrike">
                <a:solidFill>
                  <a:srgbClr val="333333"/>
                </a:solidFill>
                <a:latin typeface="Avenir"/>
                <a:ea typeface="Avenir"/>
                <a:cs typeface="Avenir"/>
                <a:sym typeface="Avenir"/>
              </a:rPr>
              <a:t>Order Microservices</a:t>
            </a:r>
            <a:endParaRPr b="0" i="0" sz="1400" u="none" cap="none" strike="noStrike">
              <a:solidFill>
                <a:srgbClr val="000000"/>
              </a:solidFill>
              <a:latin typeface="Avenir"/>
              <a:ea typeface="Avenir"/>
              <a:cs typeface="Avenir"/>
              <a:sym typeface="Avenir"/>
            </a:endParaRPr>
          </a:p>
        </p:txBody>
      </p:sp>
      <p:sp>
        <p:nvSpPr>
          <p:cNvPr id="1433" name="Google Shape;1433;p30"/>
          <p:cNvSpPr/>
          <p:nvPr/>
        </p:nvSpPr>
        <p:spPr>
          <a:xfrm>
            <a:off x="10077641" y="4058819"/>
            <a:ext cx="1546425" cy="33907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333"/>
              </a:buClr>
              <a:buSzPts val="900"/>
              <a:buFont typeface="Verdana"/>
              <a:buNone/>
            </a:pPr>
            <a:r>
              <a:rPr b="0" i="0" lang="en-US" sz="900" u="none" cap="none" strike="noStrike">
                <a:solidFill>
                  <a:srgbClr val="333333"/>
                </a:solidFill>
                <a:latin typeface="Avenir"/>
                <a:ea typeface="Avenir"/>
                <a:cs typeface="Avenir"/>
                <a:sym typeface="Avenir"/>
              </a:rPr>
              <a:t>Inventory Microservices</a:t>
            </a:r>
            <a:endParaRPr b="0" i="0" sz="1400" u="none" cap="none" strike="noStrike">
              <a:solidFill>
                <a:srgbClr val="000000"/>
              </a:solidFill>
              <a:latin typeface="Avenir"/>
              <a:ea typeface="Avenir"/>
              <a:cs typeface="Avenir"/>
              <a:sym typeface="Avenir"/>
            </a:endParaRPr>
          </a:p>
        </p:txBody>
      </p:sp>
      <p:sp>
        <p:nvSpPr>
          <p:cNvPr id="1434" name="Google Shape;1434;p30"/>
          <p:cNvSpPr/>
          <p:nvPr/>
        </p:nvSpPr>
        <p:spPr>
          <a:xfrm>
            <a:off x="4225297" y="3738289"/>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grpSp>
        <p:nvGrpSpPr>
          <p:cNvPr id="1435" name="Google Shape;1435;p30"/>
          <p:cNvGrpSpPr/>
          <p:nvPr/>
        </p:nvGrpSpPr>
        <p:grpSpPr>
          <a:xfrm>
            <a:off x="5264611" y="3801349"/>
            <a:ext cx="782790" cy="83543"/>
            <a:chOff x="3141525" y="4400877"/>
            <a:chExt cx="782790" cy="83543"/>
          </a:xfrm>
        </p:grpSpPr>
        <p:sp>
          <p:nvSpPr>
            <p:cNvPr id="1436" name="Google Shape;1436;p30"/>
            <p:cNvSpPr/>
            <p:nvPr/>
          </p:nvSpPr>
          <p:spPr>
            <a:xfrm>
              <a:off x="3141525" y="4400877"/>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37" name="Google Shape;1437;p30"/>
            <p:cNvSpPr/>
            <p:nvPr/>
          </p:nvSpPr>
          <p:spPr>
            <a:xfrm>
              <a:off x="3491148" y="4400877"/>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38" name="Google Shape;1438;p30"/>
            <p:cNvSpPr/>
            <p:nvPr/>
          </p:nvSpPr>
          <p:spPr>
            <a:xfrm>
              <a:off x="3840772" y="4400877"/>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grpSp>
      <p:grpSp>
        <p:nvGrpSpPr>
          <p:cNvPr id="1439" name="Google Shape;1439;p30"/>
          <p:cNvGrpSpPr/>
          <p:nvPr/>
        </p:nvGrpSpPr>
        <p:grpSpPr>
          <a:xfrm>
            <a:off x="6992754" y="3801349"/>
            <a:ext cx="782790" cy="83543"/>
            <a:chOff x="3141525" y="4400877"/>
            <a:chExt cx="782790" cy="83543"/>
          </a:xfrm>
        </p:grpSpPr>
        <p:sp>
          <p:nvSpPr>
            <p:cNvPr id="1440" name="Google Shape;1440;p30"/>
            <p:cNvSpPr/>
            <p:nvPr/>
          </p:nvSpPr>
          <p:spPr>
            <a:xfrm>
              <a:off x="3141525" y="4400877"/>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41" name="Google Shape;1441;p30"/>
            <p:cNvSpPr/>
            <p:nvPr/>
          </p:nvSpPr>
          <p:spPr>
            <a:xfrm>
              <a:off x="3491148" y="4400877"/>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42" name="Google Shape;1442;p30"/>
            <p:cNvSpPr/>
            <p:nvPr/>
          </p:nvSpPr>
          <p:spPr>
            <a:xfrm>
              <a:off x="3840772" y="4400877"/>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grpSp>
      <p:grpSp>
        <p:nvGrpSpPr>
          <p:cNvPr id="1443" name="Google Shape;1443;p30"/>
          <p:cNvGrpSpPr/>
          <p:nvPr/>
        </p:nvGrpSpPr>
        <p:grpSpPr>
          <a:xfrm>
            <a:off x="8722672" y="3801349"/>
            <a:ext cx="782790" cy="83543"/>
            <a:chOff x="3141525" y="4400877"/>
            <a:chExt cx="782790" cy="83543"/>
          </a:xfrm>
        </p:grpSpPr>
        <p:sp>
          <p:nvSpPr>
            <p:cNvPr id="1444" name="Google Shape;1444;p30"/>
            <p:cNvSpPr/>
            <p:nvPr/>
          </p:nvSpPr>
          <p:spPr>
            <a:xfrm>
              <a:off x="3141525" y="4400877"/>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45" name="Google Shape;1445;p30"/>
            <p:cNvSpPr/>
            <p:nvPr/>
          </p:nvSpPr>
          <p:spPr>
            <a:xfrm>
              <a:off x="3491148" y="4400877"/>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46" name="Google Shape;1446;p30"/>
            <p:cNvSpPr/>
            <p:nvPr/>
          </p:nvSpPr>
          <p:spPr>
            <a:xfrm>
              <a:off x="3840772" y="4400877"/>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grpSp>
      <p:grpSp>
        <p:nvGrpSpPr>
          <p:cNvPr id="1447" name="Google Shape;1447;p30"/>
          <p:cNvGrpSpPr/>
          <p:nvPr/>
        </p:nvGrpSpPr>
        <p:grpSpPr>
          <a:xfrm>
            <a:off x="10461221" y="3801349"/>
            <a:ext cx="782790" cy="83543"/>
            <a:chOff x="3141525" y="4400877"/>
            <a:chExt cx="782790" cy="83543"/>
          </a:xfrm>
        </p:grpSpPr>
        <p:sp>
          <p:nvSpPr>
            <p:cNvPr id="1448" name="Google Shape;1448;p30"/>
            <p:cNvSpPr/>
            <p:nvPr/>
          </p:nvSpPr>
          <p:spPr>
            <a:xfrm>
              <a:off x="3141525" y="4400877"/>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49" name="Google Shape;1449;p30"/>
            <p:cNvSpPr/>
            <p:nvPr/>
          </p:nvSpPr>
          <p:spPr>
            <a:xfrm>
              <a:off x="3491148" y="4400877"/>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50" name="Google Shape;1450;p30"/>
            <p:cNvSpPr/>
            <p:nvPr/>
          </p:nvSpPr>
          <p:spPr>
            <a:xfrm>
              <a:off x="3840772" y="4400877"/>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grpSp>
      <p:sp>
        <p:nvSpPr>
          <p:cNvPr id="1451" name="Google Shape;1451;p30"/>
          <p:cNvSpPr txBox="1"/>
          <p:nvPr/>
        </p:nvSpPr>
        <p:spPr>
          <a:xfrm>
            <a:off x="3833388" y="5429939"/>
            <a:ext cx="316112" cy="1846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600"/>
              <a:buFont typeface="Verdana"/>
              <a:buNone/>
            </a:pPr>
            <a:r>
              <a:rPr b="0" i="0" lang="en-US" sz="600" u="none" cap="none" strike="noStrike">
                <a:solidFill>
                  <a:srgbClr val="333333"/>
                </a:solidFill>
                <a:latin typeface="Avenir"/>
                <a:ea typeface="Avenir"/>
                <a:cs typeface="Avenir"/>
                <a:sym typeface="Avenir"/>
              </a:rPr>
              <a:t>API</a:t>
            </a:r>
            <a:endParaRPr b="0" i="0" sz="1400" u="none" cap="none" strike="noStrike">
              <a:solidFill>
                <a:srgbClr val="000000"/>
              </a:solidFill>
              <a:latin typeface="Avenir"/>
              <a:ea typeface="Avenir"/>
              <a:cs typeface="Avenir"/>
              <a:sym typeface="Avenir"/>
            </a:endParaRPr>
          </a:p>
        </p:txBody>
      </p:sp>
      <p:sp>
        <p:nvSpPr>
          <p:cNvPr id="1452" name="Google Shape;1452;p30"/>
          <p:cNvSpPr txBox="1"/>
          <p:nvPr/>
        </p:nvSpPr>
        <p:spPr>
          <a:xfrm>
            <a:off x="5229482" y="5429939"/>
            <a:ext cx="316112" cy="1846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600"/>
              <a:buFont typeface="Verdana"/>
              <a:buNone/>
            </a:pPr>
            <a:r>
              <a:rPr b="0" i="0" lang="en-US" sz="600" u="none" cap="none" strike="noStrike">
                <a:solidFill>
                  <a:srgbClr val="333333"/>
                </a:solidFill>
                <a:latin typeface="Avenir"/>
                <a:ea typeface="Avenir"/>
                <a:cs typeface="Avenir"/>
                <a:sym typeface="Avenir"/>
              </a:rPr>
              <a:t>API</a:t>
            </a:r>
            <a:endParaRPr b="0" i="0" sz="1400" u="none" cap="none" strike="noStrike">
              <a:solidFill>
                <a:srgbClr val="000000"/>
              </a:solidFill>
              <a:latin typeface="Avenir"/>
              <a:ea typeface="Avenir"/>
              <a:cs typeface="Avenir"/>
              <a:sym typeface="Avenir"/>
            </a:endParaRPr>
          </a:p>
        </p:txBody>
      </p:sp>
      <p:sp>
        <p:nvSpPr>
          <p:cNvPr id="1453" name="Google Shape;1453;p30"/>
          <p:cNvSpPr txBox="1"/>
          <p:nvPr/>
        </p:nvSpPr>
        <p:spPr>
          <a:xfrm>
            <a:off x="6650067" y="5429939"/>
            <a:ext cx="316112" cy="1846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600"/>
              <a:buFont typeface="Verdana"/>
              <a:buNone/>
            </a:pPr>
            <a:r>
              <a:rPr b="0" i="0" lang="en-US" sz="600" u="none" cap="none" strike="noStrike">
                <a:solidFill>
                  <a:srgbClr val="333333"/>
                </a:solidFill>
                <a:latin typeface="Avenir"/>
                <a:ea typeface="Avenir"/>
                <a:cs typeface="Avenir"/>
                <a:sym typeface="Avenir"/>
              </a:rPr>
              <a:t>API</a:t>
            </a:r>
            <a:endParaRPr b="0" i="0" sz="1400" u="none" cap="none" strike="noStrike">
              <a:solidFill>
                <a:srgbClr val="000000"/>
              </a:solidFill>
              <a:latin typeface="Avenir"/>
              <a:ea typeface="Avenir"/>
              <a:cs typeface="Avenir"/>
              <a:sym typeface="Avenir"/>
            </a:endParaRPr>
          </a:p>
        </p:txBody>
      </p:sp>
      <p:sp>
        <p:nvSpPr>
          <p:cNvPr id="1454" name="Google Shape;1454;p30"/>
          <p:cNvSpPr txBox="1"/>
          <p:nvPr/>
        </p:nvSpPr>
        <p:spPr>
          <a:xfrm>
            <a:off x="7972682" y="5429939"/>
            <a:ext cx="316112" cy="1846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600"/>
              <a:buFont typeface="Verdana"/>
              <a:buNone/>
            </a:pPr>
            <a:r>
              <a:rPr b="0" i="0" lang="en-US" sz="600" u="none" cap="none" strike="noStrike">
                <a:solidFill>
                  <a:srgbClr val="333333"/>
                </a:solidFill>
                <a:latin typeface="Avenir"/>
                <a:ea typeface="Avenir"/>
                <a:cs typeface="Avenir"/>
                <a:sym typeface="Avenir"/>
              </a:rPr>
              <a:t>API</a:t>
            </a:r>
            <a:endParaRPr b="0" i="0" sz="1400" u="none" cap="none" strike="noStrike">
              <a:solidFill>
                <a:srgbClr val="000000"/>
              </a:solidFill>
              <a:latin typeface="Avenir"/>
              <a:ea typeface="Avenir"/>
              <a:cs typeface="Avenir"/>
              <a:sym typeface="Avenir"/>
            </a:endParaRPr>
          </a:p>
        </p:txBody>
      </p:sp>
      <p:sp>
        <p:nvSpPr>
          <p:cNvPr id="1455" name="Google Shape;1455;p30"/>
          <p:cNvSpPr txBox="1"/>
          <p:nvPr/>
        </p:nvSpPr>
        <p:spPr>
          <a:xfrm>
            <a:off x="9711675" y="5429939"/>
            <a:ext cx="316112" cy="1846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600"/>
              <a:buFont typeface="Verdana"/>
              <a:buNone/>
            </a:pPr>
            <a:r>
              <a:rPr b="0" i="0" lang="en-US" sz="600" u="none" cap="none" strike="noStrike">
                <a:solidFill>
                  <a:srgbClr val="333333"/>
                </a:solidFill>
                <a:latin typeface="Avenir"/>
                <a:ea typeface="Avenir"/>
                <a:cs typeface="Avenir"/>
                <a:sym typeface="Avenir"/>
              </a:rPr>
              <a:t>API</a:t>
            </a:r>
            <a:endParaRPr b="0" i="0" sz="1400" u="none" cap="none" strike="noStrike">
              <a:solidFill>
                <a:srgbClr val="000000"/>
              </a:solidFill>
              <a:latin typeface="Avenir"/>
              <a:ea typeface="Avenir"/>
              <a:cs typeface="Avenir"/>
              <a:sym typeface="Avenir"/>
            </a:endParaRPr>
          </a:p>
        </p:txBody>
      </p:sp>
      <p:sp>
        <p:nvSpPr>
          <p:cNvPr id="1456" name="Google Shape;1456;p30"/>
          <p:cNvSpPr txBox="1"/>
          <p:nvPr/>
        </p:nvSpPr>
        <p:spPr>
          <a:xfrm>
            <a:off x="11058782" y="5429939"/>
            <a:ext cx="316112" cy="1846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600"/>
              <a:buFont typeface="Verdana"/>
              <a:buNone/>
            </a:pPr>
            <a:r>
              <a:rPr b="0" i="0" lang="en-US" sz="600" u="none" cap="none" strike="noStrike">
                <a:solidFill>
                  <a:srgbClr val="333333"/>
                </a:solidFill>
                <a:latin typeface="Avenir"/>
                <a:ea typeface="Avenir"/>
                <a:cs typeface="Avenir"/>
                <a:sym typeface="Avenir"/>
              </a:rPr>
              <a:t>API</a:t>
            </a:r>
            <a:endParaRPr b="0" i="0" sz="1400" u="none" cap="none" strike="noStrike">
              <a:solidFill>
                <a:srgbClr val="000000"/>
              </a:solidFill>
              <a:latin typeface="Avenir"/>
              <a:ea typeface="Avenir"/>
              <a:cs typeface="Avenir"/>
              <a:sym typeface="Avenir"/>
            </a:endParaRPr>
          </a:p>
        </p:txBody>
      </p:sp>
      <p:cxnSp>
        <p:nvCxnSpPr>
          <p:cNvPr id="1457" name="Google Shape;1457;p30"/>
          <p:cNvCxnSpPr/>
          <p:nvPr/>
        </p:nvCxnSpPr>
        <p:spPr>
          <a:xfrm rot="10800000">
            <a:off x="6293333" y="3843120"/>
            <a:ext cx="419457"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458" name="Google Shape;1458;p30"/>
          <p:cNvCxnSpPr/>
          <p:nvPr/>
        </p:nvCxnSpPr>
        <p:spPr>
          <a:xfrm>
            <a:off x="8046945" y="3843120"/>
            <a:ext cx="424049"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459" name="Google Shape;1459;p30"/>
          <p:cNvCxnSpPr>
            <a:stCxn id="1387" idx="2"/>
          </p:cNvCxnSpPr>
          <p:nvPr/>
        </p:nvCxnSpPr>
        <p:spPr>
          <a:xfrm>
            <a:off x="4525264" y="2334301"/>
            <a:ext cx="0" cy="534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460" name="Google Shape;1460;p30"/>
          <p:cNvCxnSpPr/>
          <p:nvPr/>
        </p:nvCxnSpPr>
        <p:spPr>
          <a:xfrm>
            <a:off x="7389662" y="2333357"/>
            <a:ext cx="1" cy="535667"/>
          </a:xfrm>
          <a:prstGeom prst="straightConnector1">
            <a:avLst/>
          </a:prstGeom>
          <a:noFill/>
          <a:ln cap="flat" cmpd="sng" w="9525">
            <a:solidFill>
              <a:schemeClr val="accent1"/>
            </a:solidFill>
            <a:prstDash val="solid"/>
            <a:miter lim="800000"/>
            <a:headEnd len="sm" w="sm" type="none"/>
            <a:tailEnd len="med" w="med" type="triangle"/>
          </a:ln>
        </p:spPr>
      </p:cxnSp>
      <p:cxnSp>
        <p:nvCxnSpPr>
          <p:cNvPr id="1461" name="Google Shape;1461;p30"/>
          <p:cNvCxnSpPr/>
          <p:nvPr/>
        </p:nvCxnSpPr>
        <p:spPr>
          <a:xfrm>
            <a:off x="10377791" y="2333357"/>
            <a:ext cx="1" cy="535667"/>
          </a:xfrm>
          <a:prstGeom prst="straightConnector1">
            <a:avLst/>
          </a:prstGeom>
          <a:noFill/>
          <a:ln cap="flat" cmpd="sng" w="9525">
            <a:solidFill>
              <a:schemeClr val="accent1"/>
            </a:solidFill>
            <a:prstDash val="solid"/>
            <a:miter lim="800000"/>
            <a:headEnd len="sm" w="sm" type="none"/>
            <a:tailEnd len="med" w="med" type="triangle"/>
          </a:ln>
        </p:spPr>
      </p:cxnSp>
      <p:cxnSp>
        <p:nvCxnSpPr>
          <p:cNvPr id="1462" name="Google Shape;1462;p30"/>
          <p:cNvCxnSpPr/>
          <p:nvPr/>
        </p:nvCxnSpPr>
        <p:spPr>
          <a:xfrm>
            <a:off x="8493296" y="5388203"/>
            <a:ext cx="1034468"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463" name="Google Shape;1463;p30"/>
          <p:cNvCxnSpPr/>
          <p:nvPr/>
        </p:nvCxnSpPr>
        <p:spPr>
          <a:xfrm rot="10800000">
            <a:off x="3976651" y="5615188"/>
            <a:ext cx="0" cy="187538"/>
          </a:xfrm>
          <a:prstGeom prst="straightConnector1">
            <a:avLst/>
          </a:prstGeom>
          <a:noFill/>
          <a:ln cap="flat" cmpd="sng" w="9525">
            <a:solidFill>
              <a:schemeClr val="accent1"/>
            </a:solidFill>
            <a:prstDash val="solid"/>
            <a:miter lim="800000"/>
            <a:headEnd len="sm" w="sm" type="none"/>
            <a:tailEnd len="med" w="med" type="triangle"/>
          </a:ln>
        </p:spPr>
      </p:cxnSp>
      <p:cxnSp>
        <p:nvCxnSpPr>
          <p:cNvPr id="1464" name="Google Shape;1464;p30"/>
          <p:cNvCxnSpPr/>
          <p:nvPr/>
        </p:nvCxnSpPr>
        <p:spPr>
          <a:xfrm rot="10800000">
            <a:off x="5400205" y="5615188"/>
            <a:ext cx="0" cy="187538"/>
          </a:xfrm>
          <a:prstGeom prst="straightConnector1">
            <a:avLst/>
          </a:prstGeom>
          <a:noFill/>
          <a:ln cap="flat" cmpd="sng" w="9525">
            <a:solidFill>
              <a:schemeClr val="accent1"/>
            </a:solidFill>
            <a:prstDash val="solid"/>
            <a:miter lim="800000"/>
            <a:headEnd len="sm" w="sm" type="none"/>
            <a:tailEnd len="med" w="med" type="triangle"/>
          </a:ln>
        </p:spPr>
      </p:cxnSp>
      <p:cxnSp>
        <p:nvCxnSpPr>
          <p:cNvPr id="1465" name="Google Shape;1465;p30"/>
          <p:cNvCxnSpPr/>
          <p:nvPr/>
        </p:nvCxnSpPr>
        <p:spPr>
          <a:xfrm rot="10800000">
            <a:off x="6771805" y="5615188"/>
            <a:ext cx="0" cy="187538"/>
          </a:xfrm>
          <a:prstGeom prst="straightConnector1">
            <a:avLst/>
          </a:prstGeom>
          <a:noFill/>
          <a:ln cap="flat" cmpd="sng" w="9525">
            <a:solidFill>
              <a:schemeClr val="accent1"/>
            </a:solidFill>
            <a:prstDash val="solid"/>
            <a:miter lim="800000"/>
            <a:headEnd len="sm" w="sm" type="none"/>
            <a:tailEnd len="med" w="med" type="triangle"/>
          </a:ln>
        </p:spPr>
      </p:cxnSp>
      <p:cxnSp>
        <p:nvCxnSpPr>
          <p:cNvPr id="1466" name="Google Shape;1466;p30"/>
          <p:cNvCxnSpPr/>
          <p:nvPr/>
        </p:nvCxnSpPr>
        <p:spPr>
          <a:xfrm rot="10800000">
            <a:off x="8153796" y="5615188"/>
            <a:ext cx="0" cy="187538"/>
          </a:xfrm>
          <a:prstGeom prst="straightConnector1">
            <a:avLst/>
          </a:prstGeom>
          <a:noFill/>
          <a:ln cap="flat" cmpd="sng" w="9525">
            <a:solidFill>
              <a:schemeClr val="accent1"/>
            </a:solidFill>
            <a:prstDash val="solid"/>
            <a:miter lim="800000"/>
            <a:headEnd len="sm" w="sm" type="none"/>
            <a:tailEnd len="med" w="med" type="triangle"/>
          </a:ln>
        </p:spPr>
      </p:cxnSp>
      <p:cxnSp>
        <p:nvCxnSpPr>
          <p:cNvPr id="1467" name="Google Shape;1467;p30"/>
          <p:cNvCxnSpPr/>
          <p:nvPr/>
        </p:nvCxnSpPr>
        <p:spPr>
          <a:xfrm rot="10800000">
            <a:off x="9878687" y="5615188"/>
            <a:ext cx="0" cy="187538"/>
          </a:xfrm>
          <a:prstGeom prst="straightConnector1">
            <a:avLst/>
          </a:prstGeom>
          <a:noFill/>
          <a:ln cap="flat" cmpd="sng" w="9525">
            <a:solidFill>
              <a:schemeClr val="accent1"/>
            </a:solidFill>
            <a:prstDash val="solid"/>
            <a:miter lim="800000"/>
            <a:headEnd len="sm" w="sm" type="none"/>
            <a:tailEnd len="med" w="med" type="triangle"/>
          </a:ln>
        </p:spPr>
      </p:cxnSp>
      <p:cxnSp>
        <p:nvCxnSpPr>
          <p:cNvPr id="1468" name="Google Shape;1468;p30"/>
          <p:cNvCxnSpPr/>
          <p:nvPr/>
        </p:nvCxnSpPr>
        <p:spPr>
          <a:xfrm rot="10800000">
            <a:off x="11219114" y="5615188"/>
            <a:ext cx="0" cy="187538"/>
          </a:xfrm>
          <a:prstGeom prst="straightConnector1">
            <a:avLst/>
          </a:prstGeom>
          <a:noFill/>
          <a:ln cap="flat" cmpd="sng" w="9525">
            <a:solidFill>
              <a:schemeClr val="accent1"/>
            </a:solidFill>
            <a:prstDash val="solid"/>
            <a:miter lim="800000"/>
            <a:headEnd len="sm" w="sm" type="none"/>
            <a:tailEnd len="med" w="med" type="triangle"/>
          </a:ln>
        </p:spPr>
      </p:cxnSp>
      <p:cxnSp>
        <p:nvCxnSpPr>
          <p:cNvPr id="1469" name="Google Shape;1469;p30"/>
          <p:cNvCxnSpPr>
            <a:stCxn id="1405" idx="2"/>
          </p:cNvCxnSpPr>
          <p:nvPr/>
        </p:nvCxnSpPr>
        <p:spPr>
          <a:xfrm>
            <a:off x="3567820" y="3967910"/>
            <a:ext cx="0" cy="104100"/>
          </a:xfrm>
          <a:prstGeom prst="straightConnector1">
            <a:avLst/>
          </a:prstGeom>
          <a:noFill/>
          <a:ln cap="flat" cmpd="sng" w="9525">
            <a:solidFill>
              <a:schemeClr val="accent1"/>
            </a:solidFill>
            <a:prstDash val="dash"/>
            <a:miter lim="800000"/>
            <a:headEnd len="sm" w="sm" type="none"/>
            <a:tailEnd len="sm" w="sm" type="none"/>
          </a:ln>
        </p:spPr>
      </p:cxnSp>
      <p:cxnSp>
        <p:nvCxnSpPr>
          <p:cNvPr id="1470" name="Google Shape;1470;p30"/>
          <p:cNvCxnSpPr/>
          <p:nvPr/>
        </p:nvCxnSpPr>
        <p:spPr>
          <a:xfrm>
            <a:off x="3920246" y="3967910"/>
            <a:ext cx="0" cy="104078"/>
          </a:xfrm>
          <a:prstGeom prst="straightConnector1">
            <a:avLst/>
          </a:prstGeom>
          <a:noFill/>
          <a:ln cap="flat" cmpd="sng" w="9525">
            <a:solidFill>
              <a:schemeClr val="accent1"/>
            </a:solidFill>
            <a:prstDash val="dash"/>
            <a:miter lim="800000"/>
            <a:headEnd len="sm" w="sm" type="none"/>
            <a:tailEnd len="sm" w="sm" type="none"/>
          </a:ln>
        </p:spPr>
      </p:cxnSp>
      <p:cxnSp>
        <p:nvCxnSpPr>
          <p:cNvPr id="1471" name="Google Shape;1471;p30"/>
          <p:cNvCxnSpPr/>
          <p:nvPr/>
        </p:nvCxnSpPr>
        <p:spPr>
          <a:xfrm>
            <a:off x="4269496" y="3967910"/>
            <a:ext cx="0" cy="104078"/>
          </a:xfrm>
          <a:prstGeom prst="straightConnector1">
            <a:avLst/>
          </a:prstGeom>
          <a:noFill/>
          <a:ln cap="flat" cmpd="sng" w="9525">
            <a:solidFill>
              <a:schemeClr val="accent1"/>
            </a:solidFill>
            <a:prstDash val="dash"/>
            <a:miter lim="800000"/>
            <a:headEnd len="sm" w="sm" type="none"/>
            <a:tailEnd len="sm" w="sm" type="none"/>
          </a:ln>
        </p:spPr>
      </p:cxnSp>
      <p:cxnSp>
        <p:nvCxnSpPr>
          <p:cNvPr id="1472" name="Google Shape;1472;p30"/>
          <p:cNvCxnSpPr/>
          <p:nvPr/>
        </p:nvCxnSpPr>
        <p:spPr>
          <a:xfrm>
            <a:off x="5307721" y="3967910"/>
            <a:ext cx="0" cy="104078"/>
          </a:xfrm>
          <a:prstGeom prst="straightConnector1">
            <a:avLst/>
          </a:prstGeom>
          <a:noFill/>
          <a:ln cap="flat" cmpd="sng" w="9525">
            <a:solidFill>
              <a:schemeClr val="accent1"/>
            </a:solidFill>
            <a:prstDash val="dash"/>
            <a:miter lim="800000"/>
            <a:headEnd len="sm" w="sm" type="none"/>
            <a:tailEnd len="sm" w="sm" type="none"/>
          </a:ln>
        </p:spPr>
      </p:cxnSp>
      <p:cxnSp>
        <p:nvCxnSpPr>
          <p:cNvPr id="1473" name="Google Shape;1473;p30"/>
          <p:cNvCxnSpPr/>
          <p:nvPr/>
        </p:nvCxnSpPr>
        <p:spPr>
          <a:xfrm>
            <a:off x="5660146" y="3967910"/>
            <a:ext cx="0" cy="104078"/>
          </a:xfrm>
          <a:prstGeom prst="straightConnector1">
            <a:avLst/>
          </a:prstGeom>
          <a:noFill/>
          <a:ln cap="flat" cmpd="sng" w="9525">
            <a:solidFill>
              <a:schemeClr val="accent1"/>
            </a:solidFill>
            <a:prstDash val="dash"/>
            <a:miter lim="800000"/>
            <a:headEnd len="sm" w="sm" type="none"/>
            <a:tailEnd len="sm" w="sm" type="none"/>
          </a:ln>
        </p:spPr>
      </p:cxnSp>
      <p:cxnSp>
        <p:nvCxnSpPr>
          <p:cNvPr id="1474" name="Google Shape;1474;p30"/>
          <p:cNvCxnSpPr/>
          <p:nvPr/>
        </p:nvCxnSpPr>
        <p:spPr>
          <a:xfrm>
            <a:off x="6009396" y="3967910"/>
            <a:ext cx="0" cy="104078"/>
          </a:xfrm>
          <a:prstGeom prst="straightConnector1">
            <a:avLst/>
          </a:prstGeom>
          <a:noFill/>
          <a:ln cap="flat" cmpd="sng" w="9525">
            <a:solidFill>
              <a:schemeClr val="accent1"/>
            </a:solidFill>
            <a:prstDash val="dash"/>
            <a:miter lim="800000"/>
            <a:headEnd len="sm" w="sm" type="none"/>
            <a:tailEnd len="sm" w="sm" type="none"/>
          </a:ln>
        </p:spPr>
      </p:cxnSp>
      <p:cxnSp>
        <p:nvCxnSpPr>
          <p:cNvPr id="1475" name="Google Shape;1475;p30"/>
          <p:cNvCxnSpPr/>
          <p:nvPr/>
        </p:nvCxnSpPr>
        <p:spPr>
          <a:xfrm>
            <a:off x="7034921" y="3967910"/>
            <a:ext cx="0" cy="104078"/>
          </a:xfrm>
          <a:prstGeom prst="straightConnector1">
            <a:avLst/>
          </a:prstGeom>
          <a:noFill/>
          <a:ln cap="flat" cmpd="sng" w="9525">
            <a:solidFill>
              <a:schemeClr val="accent1"/>
            </a:solidFill>
            <a:prstDash val="dash"/>
            <a:miter lim="800000"/>
            <a:headEnd len="sm" w="sm" type="none"/>
            <a:tailEnd len="sm" w="sm" type="none"/>
          </a:ln>
        </p:spPr>
      </p:cxnSp>
      <p:cxnSp>
        <p:nvCxnSpPr>
          <p:cNvPr id="1476" name="Google Shape;1476;p30"/>
          <p:cNvCxnSpPr/>
          <p:nvPr/>
        </p:nvCxnSpPr>
        <p:spPr>
          <a:xfrm>
            <a:off x="7387346" y="3967910"/>
            <a:ext cx="0" cy="104078"/>
          </a:xfrm>
          <a:prstGeom prst="straightConnector1">
            <a:avLst/>
          </a:prstGeom>
          <a:noFill/>
          <a:ln cap="flat" cmpd="sng" w="9525">
            <a:solidFill>
              <a:schemeClr val="accent1"/>
            </a:solidFill>
            <a:prstDash val="dash"/>
            <a:miter lim="800000"/>
            <a:headEnd len="sm" w="sm" type="none"/>
            <a:tailEnd len="sm" w="sm" type="none"/>
          </a:ln>
        </p:spPr>
      </p:cxnSp>
      <p:cxnSp>
        <p:nvCxnSpPr>
          <p:cNvPr id="1477" name="Google Shape;1477;p30"/>
          <p:cNvCxnSpPr/>
          <p:nvPr/>
        </p:nvCxnSpPr>
        <p:spPr>
          <a:xfrm>
            <a:off x="7736596" y="3967910"/>
            <a:ext cx="0" cy="104078"/>
          </a:xfrm>
          <a:prstGeom prst="straightConnector1">
            <a:avLst/>
          </a:prstGeom>
          <a:noFill/>
          <a:ln cap="flat" cmpd="sng" w="9525">
            <a:solidFill>
              <a:schemeClr val="accent1"/>
            </a:solidFill>
            <a:prstDash val="dash"/>
            <a:miter lim="800000"/>
            <a:headEnd len="sm" w="sm" type="none"/>
            <a:tailEnd len="sm" w="sm" type="none"/>
          </a:ln>
        </p:spPr>
      </p:cxnSp>
      <p:cxnSp>
        <p:nvCxnSpPr>
          <p:cNvPr id="1478" name="Google Shape;1478;p30"/>
          <p:cNvCxnSpPr/>
          <p:nvPr/>
        </p:nvCxnSpPr>
        <p:spPr>
          <a:xfrm>
            <a:off x="8765296" y="3967910"/>
            <a:ext cx="0" cy="104078"/>
          </a:xfrm>
          <a:prstGeom prst="straightConnector1">
            <a:avLst/>
          </a:prstGeom>
          <a:noFill/>
          <a:ln cap="flat" cmpd="sng" w="9525">
            <a:solidFill>
              <a:schemeClr val="accent1"/>
            </a:solidFill>
            <a:prstDash val="dash"/>
            <a:miter lim="800000"/>
            <a:headEnd len="sm" w="sm" type="none"/>
            <a:tailEnd len="sm" w="sm" type="none"/>
          </a:ln>
        </p:spPr>
      </p:cxnSp>
      <p:cxnSp>
        <p:nvCxnSpPr>
          <p:cNvPr id="1479" name="Google Shape;1479;p30"/>
          <p:cNvCxnSpPr/>
          <p:nvPr/>
        </p:nvCxnSpPr>
        <p:spPr>
          <a:xfrm>
            <a:off x="9117721" y="3967910"/>
            <a:ext cx="0" cy="104078"/>
          </a:xfrm>
          <a:prstGeom prst="straightConnector1">
            <a:avLst/>
          </a:prstGeom>
          <a:noFill/>
          <a:ln cap="flat" cmpd="sng" w="9525">
            <a:solidFill>
              <a:schemeClr val="accent1"/>
            </a:solidFill>
            <a:prstDash val="dash"/>
            <a:miter lim="800000"/>
            <a:headEnd len="sm" w="sm" type="none"/>
            <a:tailEnd len="sm" w="sm" type="none"/>
          </a:ln>
        </p:spPr>
      </p:cxnSp>
      <p:cxnSp>
        <p:nvCxnSpPr>
          <p:cNvPr id="1480" name="Google Shape;1480;p30"/>
          <p:cNvCxnSpPr/>
          <p:nvPr/>
        </p:nvCxnSpPr>
        <p:spPr>
          <a:xfrm>
            <a:off x="9466971" y="3967910"/>
            <a:ext cx="0" cy="104078"/>
          </a:xfrm>
          <a:prstGeom prst="straightConnector1">
            <a:avLst/>
          </a:prstGeom>
          <a:noFill/>
          <a:ln cap="flat" cmpd="sng" w="9525">
            <a:solidFill>
              <a:schemeClr val="accent1"/>
            </a:solidFill>
            <a:prstDash val="dash"/>
            <a:miter lim="800000"/>
            <a:headEnd len="sm" w="sm" type="none"/>
            <a:tailEnd len="sm" w="sm" type="none"/>
          </a:ln>
        </p:spPr>
      </p:cxnSp>
      <p:cxnSp>
        <p:nvCxnSpPr>
          <p:cNvPr id="1481" name="Google Shape;1481;p30"/>
          <p:cNvCxnSpPr/>
          <p:nvPr/>
        </p:nvCxnSpPr>
        <p:spPr>
          <a:xfrm>
            <a:off x="10502021" y="3967910"/>
            <a:ext cx="0" cy="104078"/>
          </a:xfrm>
          <a:prstGeom prst="straightConnector1">
            <a:avLst/>
          </a:prstGeom>
          <a:noFill/>
          <a:ln cap="flat" cmpd="sng" w="9525">
            <a:solidFill>
              <a:schemeClr val="accent1"/>
            </a:solidFill>
            <a:prstDash val="dash"/>
            <a:miter lim="800000"/>
            <a:headEnd len="sm" w="sm" type="none"/>
            <a:tailEnd len="sm" w="sm" type="none"/>
          </a:ln>
        </p:spPr>
      </p:cxnSp>
      <p:cxnSp>
        <p:nvCxnSpPr>
          <p:cNvPr id="1482" name="Google Shape;1482;p30"/>
          <p:cNvCxnSpPr/>
          <p:nvPr/>
        </p:nvCxnSpPr>
        <p:spPr>
          <a:xfrm>
            <a:off x="10854446" y="3967910"/>
            <a:ext cx="0" cy="104078"/>
          </a:xfrm>
          <a:prstGeom prst="straightConnector1">
            <a:avLst/>
          </a:prstGeom>
          <a:noFill/>
          <a:ln cap="flat" cmpd="sng" w="9525">
            <a:solidFill>
              <a:schemeClr val="accent1"/>
            </a:solidFill>
            <a:prstDash val="dash"/>
            <a:miter lim="800000"/>
            <a:headEnd len="sm" w="sm" type="none"/>
            <a:tailEnd len="sm" w="sm" type="none"/>
          </a:ln>
        </p:spPr>
      </p:cxnSp>
      <p:pic>
        <p:nvPicPr>
          <p:cNvPr descr="Image result for sap hana" id="1483" name="Google Shape;1483;p30"/>
          <p:cNvPicPr preferRelativeResize="0"/>
          <p:nvPr/>
        </p:nvPicPr>
        <p:blipFill rotWithShape="1">
          <a:blip r:embed="rId15">
            <a:alphaModFix/>
          </a:blip>
          <a:srcRect b="0" l="0" r="0" t="0"/>
          <a:stretch/>
        </p:blipFill>
        <p:spPr>
          <a:xfrm>
            <a:off x="3462000" y="5859503"/>
            <a:ext cx="1079029" cy="296587"/>
          </a:xfrm>
          <a:prstGeom prst="rect">
            <a:avLst/>
          </a:prstGeom>
          <a:noFill/>
          <a:ln>
            <a:noFill/>
          </a:ln>
        </p:spPr>
      </p:pic>
      <p:cxnSp>
        <p:nvCxnSpPr>
          <p:cNvPr id="1484" name="Google Shape;1484;p30"/>
          <p:cNvCxnSpPr/>
          <p:nvPr/>
        </p:nvCxnSpPr>
        <p:spPr>
          <a:xfrm>
            <a:off x="4627416" y="3846221"/>
            <a:ext cx="424049"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485" name="Google Shape;1485;p30"/>
          <p:cNvCxnSpPr/>
          <p:nvPr/>
        </p:nvCxnSpPr>
        <p:spPr>
          <a:xfrm rot="10800000">
            <a:off x="9745454" y="3843120"/>
            <a:ext cx="419457" cy="0"/>
          </a:xfrm>
          <a:prstGeom prst="straightConnector1">
            <a:avLst/>
          </a:prstGeom>
          <a:noFill/>
          <a:ln cap="flat" cmpd="sng" w="9525">
            <a:solidFill>
              <a:schemeClr val="accent1"/>
            </a:solidFill>
            <a:prstDash val="solid"/>
            <a:miter lim="800000"/>
            <a:headEnd len="sm" w="sm" type="none"/>
            <a:tailEnd len="med" w="med" type="triangle"/>
          </a:ln>
        </p:spPr>
      </p:cxnSp>
      <p:sp>
        <p:nvSpPr>
          <p:cNvPr id="1486" name="Google Shape;1486;p30"/>
          <p:cNvSpPr txBox="1"/>
          <p:nvPr/>
        </p:nvSpPr>
        <p:spPr>
          <a:xfrm>
            <a:off x="4109012" y="3811584"/>
            <a:ext cx="316112" cy="1846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600"/>
              <a:buFont typeface="Verdana"/>
              <a:buNone/>
            </a:pPr>
            <a:r>
              <a:rPr b="0" i="0" lang="en-US" sz="600" u="none" cap="none" strike="noStrike">
                <a:solidFill>
                  <a:srgbClr val="333333"/>
                </a:solidFill>
                <a:latin typeface="Avenir"/>
                <a:ea typeface="Avenir"/>
                <a:cs typeface="Avenir"/>
                <a:sym typeface="Avenir"/>
              </a:rPr>
              <a:t>API</a:t>
            </a:r>
            <a:endParaRPr b="0" i="0" sz="1400" u="none" cap="none" strike="noStrike">
              <a:solidFill>
                <a:srgbClr val="000000"/>
              </a:solidFill>
              <a:latin typeface="Avenir"/>
              <a:ea typeface="Avenir"/>
              <a:cs typeface="Avenir"/>
              <a:sym typeface="Avenir"/>
            </a:endParaRPr>
          </a:p>
        </p:txBody>
      </p:sp>
      <p:sp>
        <p:nvSpPr>
          <p:cNvPr id="1487" name="Google Shape;1487;p30"/>
          <p:cNvSpPr/>
          <p:nvPr/>
        </p:nvSpPr>
        <p:spPr>
          <a:xfrm>
            <a:off x="3894222" y="3743545"/>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88" name="Google Shape;1488;p30"/>
          <p:cNvSpPr txBox="1"/>
          <p:nvPr/>
        </p:nvSpPr>
        <p:spPr>
          <a:xfrm>
            <a:off x="3777937" y="3806330"/>
            <a:ext cx="316112" cy="1846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600"/>
              <a:buFont typeface="Verdana"/>
              <a:buNone/>
            </a:pPr>
            <a:r>
              <a:rPr b="0" i="0" lang="en-US" sz="600" u="none" cap="none" strike="noStrike">
                <a:solidFill>
                  <a:srgbClr val="333333"/>
                </a:solidFill>
                <a:latin typeface="Avenir"/>
                <a:ea typeface="Avenir"/>
                <a:cs typeface="Avenir"/>
                <a:sym typeface="Avenir"/>
              </a:rPr>
              <a:t>API</a:t>
            </a:r>
            <a:endParaRPr b="0" i="0" sz="1400" u="none" cap="none" strike="noStrike">
              <a:solidFill>
                <a:srgbClr val="000000"/>
              </a:solidFill>
              <a:latin typeface="Avenir"/>
              <a:ea typeface="Avenir"/>
              <a:cs typeface="Avenir"/>
              <a:sym typeface="Avenir"/>
            </a:endParaRPr>
          </a:p>
        </p:txBody>
      </p:sp>
      <p:sp>
        <p:nvSpPr>
          <p:cNvPr id="1489" name="Google Shape;1489;p30"/>
          <p:cNvSpPr/>
          <p:nvPr/>
        </p:nvSpPr>
        <p:spPr>
          <a:xfrm>
            <a:off x="3563144" y="3738289"/>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90" name="Google Shape;1490;p30"/>
          <p:cNvSpPr txBox="1"/>
          <p:nvPr/>
        </p:nvSpPr>
        <p:spPr>
          <a:xfrm>
            <a:off x="3446859" y="3801074"/>
            <a:ext cx="316112" cy="1846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600"/>
              <a:buFont typeface="Verdana"/>
              <a:buNone/>
            </a:pPr>
            <a:r>
              <a:rPr b="0" i="0" lang="en-US" sz="600" u="none" cap="none" strike="noStrike">
                <a:solidFill>
                  <a:srgbClr val="333333"/>
                </a:solidFill>
                <a:latin typeface="Avenir"/>
                <a:ea typeface="Avenir"/>
                <a:cs typeface="Avenir"/>
                <a:sym typeface="Avenir"/>
              </a:rPr>
              <a:t>API</a:t>
            </a:r>
            <a:endParaRPr b="0" i="0" sz="1400" u="none" cap="none" strike="noStrike">
              <a:solidFill>
                <a:srgbClr val="000000"/>
              </a:solidFill>
              <a:latin typeface="Avenir"/>
              <a:ea typeface="Avenir"/>
              <a:cs typeface="Avenir"/>
              <a:sym typeface="Avenir"/>
            </a:endParaRPr>
          </a:p>
        </p:txBody>
      </p:sp>
      <p:grpSp>
        <p:nvGrpSpPr>
          <p:cNvPr id="1491" name="Google Shape;1491;p30"/>
          <p:cNvGrpSpPr/>
          <p:nvPr/>
        </p:nvGrpSpPr>
        <p:grpSpPr>
          <a:xfrm>
            <a:off x="5148583" y="3706969"/>
            <a:ext cx="1039705" cy="272312"/>
            <a:chOff x="3303293" y="4382347"/>
            <a:chExt cx="1039705" cy="272312"/>
          </a:xfrm>
        </p:grpSpPr>
        <p:sp>
          <p:nvSpPr>
            <p:cNvPr id="1492" name="Google Shape;1492;p30"/>
            <p:cNvSpPr/>
            <p:nvPr/>
          </p:nvSpPr>
          <p:spPr>
            <a:xfrm>
              <a:off x="3655508" y="4382347"/>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93" name="Google Shape;1493;p30"/>
            <p:cNvSpPr/>
            <p:nvPr/>
          </p:nvSpPr>
          <p:spPr>
            <a:xfrm>
              <a:off x="4007719" y="4382347"/>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94" name="Google Shape;1494;p30"/>
            <p:cNvSpPr/>
            <p:nvPr/>
          </p:nvSpPr>
          <p:spPr>
            <a:xfrm>
              <a:off x="3303293" y="4382347"/>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95" name="Google Shape;1495;p30"/>
            <p:cNvSpPr/>
            <p:nvPr/>
          </p:nvSpPr>
          <p:spPr>
            <a:xfrm>
              <a:off x="4128409" y="4396698"/>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96" name="Google Shape;1496;p30"/>
            <p:cNvSpPr txBox="1"/>
            <p:nvPr/>
          </p:nvSpPr>
          <p:spPr>
            <a:xfrm>
              <a:off x="4012124" y="4469993"/>
              <a:ext cx="316112" cy="1846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600"/>
                <a:buFont typeface="Verdana"/>
                <a:buNone/>
              </a:pPr>
              <a:r>
                <a:rPr b="0" i="0" lang="en-US" sz="600" u="none" cap="none" strike="noStrike">
                  <a:solidFill>
                    <a:srgbClr val="333333"/>
                  </a:solidFill>
                  <a:latin typeface="Avenir"/>
                  <a:ea typeface="Avenir"/>
                  <a:cs typeface="Avenir"/>
                  <a:sym typeface="Avenir"/>
                </a:rPr>
                <a:t>API</a:t>
              </a:r>
              <a:endParaRPr b="0" i="0" sz="1400" u="none" cap="none" strike="noStrike">
                <a:solidFill>
                  <a:srgbClr val="000000"/>
                </a:solidFill>
                <a:latin typeface="Avenir"/>
                <a:ea typeface="Avenir"/>
                <a:cs typeface="Avenir"/>
                <a:sym typeface="Avenir"/>
              </a:endParaRPr>
            </a:p>
          </p:txBody>
        </p:sp>
        <p:sp>
          <p:nvSpPr>
            <p:cNvPr id="1497" name="Google Shape;1497;p30"/>
            <p:cNvSpPr/>
            <p:nvPr/>
          </p:nvSpPr>
          <p:spPr>
            <a:xfrm>
              <a:off x="3797334" y="4401954"/>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498" name="Google Shape;1498;p30"/>
            <p:cNvSpPr txBox="1"/>
            <p:nvPr/>
          </p:nvSpPr>
          <p:spPr>
            <a:xfrm>
              <a:off x="3681049" y="4464739"/>
              <a:ext cx="316112" cy="1846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600"/>
                <a:buFont typeface="Verdana"/>
                <a:buNone/>
              </a:pPr>
              <a:r>
                <a:rPr b="0" i="0" lang="en-US" sz="600" u="none" cap="none" strike="noStrike">
                  <a:solidFill>
                    <a:srgbClr val="333333"/>
                  </a:solidFill>
                  <a:latin typeface="Avenir"/>
                  <a:ea typeface="Avenir"/>
                  <a:cs typeface="Avenir"/>
                  <a:sym typeface="Avenir"/>
                </a:rPr>
                <a:t>API</a:t>
              </a:r>
              <a:endParaRPr b="0" i="0" sz="1400" u="none" cap="none" strike="noStrike">
                <a:solidFill>
                  <a:srgbClr val="000000"/>
                </a:solidFill>
                <a:latin typeface="Avenir"/>
                <a:ea typeface="Avenir"/>
                <a:cs typeface="Avenir"/>
                <a:sym typeface="Avenir"/>
              </a:endParaRPr>
            </a:p>
          </p:txBody>
        </p:sp>
        <p:sp>
          <p:nvSpPr>
            <p:cNvPr id="1499" name="Google Shape;1499;p30"/>
            <p:cNvSpPr/>
            <p:nvPr/>
          </p:nvSpPr>
          <p:spPr>
            <a:xfrm>
              <a:off x="3466256" y="4396698"/>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500" name="Google Shape;1500;p30"/>
            <p:cNvSpPr txBox="1"/>
            <p:nvPr/>
          </p:nvSpPr>
          <p:spPr>
            <a:xfrm>
              <a:off x="3349971" y="4459483"/>
              <a:ext cx="316112" cy="1846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600"/>
                <a:buFont typeface="Verdana"/>
                <a:buNone/>
              </a:pPr>
              <a:r>
                <a:rPr b="0" i="0" lang="en-US" sz="600" u="none" cap="none" strike="noStrike">
                  <a:solidFill>
                    <a:srgbClr val="333333"/>
                  </a:solidFill>
                  <a:latin typeface="Avenir"/>
                  <a:ea typeface="Avenir"/>
                  <a:cs typeface="Avenir"/>
                  <a:sym typeface="Avenir"/>
                </a:rPr>
                <a:t>API</a:t>
              </a:r>
              <a:endParaRPr b="0" i="0" sz="1400" u="none" cap="none" strike="noStrike">
                <a:solidFill>
                  <a:srgbClr val="000000"/>
                </a:solidFill>
                <a:latin typeface="Avenir"/>
                <a:ea typeface="Avenir"/>
                <a:cs typeface="Avenir"/>
                <a:sym typeface="Avenir"/>
              </a:endParaRPr>
            </a:p>
          </p:txBody>
        </p:sp>
      </p:grpSp>
      <p:grpSp>
        <p:nvGrpSpPr>
          <p:cNvPr id="1501" name="Google Shape;1501;p30"/>
          <p:cNvGrpSpPr/>
          <p:nvPr/>
        </p:nvGrpSpPr>
        <p:grpSpPr>
          <a:xfrm>
            <a:off x="6876742" y="3722833"/>
            <a:ext cx="1039705" cy="272312"/>
            <a:chOff x="3303293" y="4382347"/>
            <a:chExt cx="1039705" cy="272312"/>
          </a:xfrm>
        </p:grpSpPr>
        <p:sp>
          <p:nvSpPr>
            <p:cNvPr id="1502" name="Google Shape;1502;p30"/>
            <p:cNvSpPr/>
            <p:nvPr/>
          </p:nvSpPr>
          <p:spPr>
            <a:xfrm>
              <a:off x="3655508" y="4382347"/>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503" name="Google Shape;1503;p30"/>
            <p:cNvSpPr/>
            <p:nvPr/>
          </p:nvSpPr>
          <p:spPr>
            <a:xfrm>
              <a:off x="4007719" y="4382347"/>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504" name="Google Shape;1504;p30"/>
            <p:cNvSpPr/>
            <p:nvPr/>
          </p:nvSpPr>
          <p:spPr>
            <a:xfrm>
              <a:off x="3303293" y="4382347"/>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505" name="Google Shape;1505;p30"/>
            <p:cNvSpPr/>
            <p:nvPr/>
          </p:nvSpPr>
          <p:spPr>
            <a:xfrm>
              <a:off x="4128409" y="4396698"/>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506" name="Google Shape;1506;p30"/>
            <p:cNvSpPr txBox="1"/>
            <p:nvPr/>
          </p:nvSpPr>
          <p:spPr>
            <a:xfrm>
              <a:off x="4012124" y="4469993"/>
              <a:ext cx="316112" cy="1846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600"/>
                <a:buFont typeface="Verdana"/>
                <a:buNone/>
              </a:pPr>
              <a:r>
                <a:rPr b="0" i="0" lang="en-US" sz="600" u="none" cap="none" strike="noStrike">
                  <a:solidFill>
                    <a:srgbClr val="333333"/>
                  </a:solidFill>
                  <a:latin typeface="Avenir"/>
                  <a:ea typeface="Avenir"/>
                  <a:cs typeface="Avenir"/>
                  <a:sym typeface="Avenir"/>
                </a:rPr>
                <a:t>API</a:t>
              </a:r>
              <a:endParaRPr b="0" i="0" sz="1400" u="none" cap="none" strike="noStrike">
                <a:solidFill>
                  <a:srgbClr val="000000"/>
                </a:solidFill>
                <a:latin typeface="Avenir"/>
                <a:ea typeface="Avenir"/>
                <a:cs typeface="Avenir"/>
                <a:sym typeface="Avenir"/>
              </a:endParaRPr>
            </a:p>
          </p:txBody>
        </p:sp>
        <p:sp>
          <p:nvSpPr>
            <p:cNvPr id="1507" name="Google Shape;1507;p30"/>
            <p:cNvSpPr/>
            <p:nvPr/>
          </p:nvSpPr>
          <p:spPr>
            <a:xfrm>
              <a:off x="3797334" y="4401954"/>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508" name="Google Shape;1508;p30"/>
            <p:cNvSpPr txBox="1"/>
            <p:nvPr/>
          </p:nvSpPr>
          <p:spPr>
            <a:xfrm>
              <a:off x="3681049" y="4464739"/>
              <a:ext cx="316112" cy="1846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600"/>
                <a:buFont typeface="Verdana"/>
                <a:buNone/>
              </a:pPr>
              <a:r>
                <a:rPr b="0" i="0" lang="en-US" sz="600" u="none" cap="none" strike="noStrike">
                  <a:solidFill>
                    <a:srgbClr val="333333"/>
                  </a:solidFill>
                  <a:latin typeface="Avenir"/>
                  <a:ea typeface="Avenir"/>
                  <a:cs typeface="Avenir"/>
                  <a:sym typeface="Avenir"/>
                </a:rPr>
                <a:t>API</a:t>
              </a:r>
              <a:endParaRPr b="0" i="0" sz="1400" u="none" cap="none" strike="noStrike">
                <a:solidFill>
                  <a:srgbClr val="000000"/>
                </a:solidFill>
                <a:latin typeface="Avenir"/>
                <a:ea typeface="Avenir"/>
                <a:cs typeface="Avenir"/>
                <a:sym typeface="Avenir"/>
              </a:endParaRPr>
            </a:p>
          </p:txBody>
        </p:sp>
        <p:sp>
          <p:nvSpPr>
            <p:cNvPr id="1509" name="Google Shape;1509;p30"/>
            <p:cNvSpPr/>
            <p:nvPr/>
          </p:nvSpPr>
          <p:spPr>
            <a:xfrm>
              <a:off x="3466256" y="4396698"/>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510" name="Google Shape;1510;p30"/>
            <p:cNvSpPr txBox="1"/>
            <p:nvPr/>
          </p:nvSpPr>
          <p:spPr>
            <a:xfrm>
              <a:off x="3349971" y="4459483"/>
              <a:ext cx="316112" cy="1846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600"/>
                <a:buFont typeface="Verdana"/>
                <a:buNone/>
              </a:pPr>
              <a:r>
                <a:rPr b="0" i="0" lang="en-US" sz="600" u="none" cap="none" strike="noStrike">
                  <a:solidFill>
                    <a:srgbClr val="333333"/>
                  </a:solidFill>
                  <a:latin typeface="Avenir"/>
                  <a:ea typeface="Avenir"/>
                  <a:cs typeface="Avenir"/>
                  <a:sym typeface="Avenir"/>
                </a:rPr>
                <a:t>API</a:t>
              </a:r>
              <a:endParaRPr b="0" i="0" sz="1400" u="none" cap="none" strike="noStrike">
                <a:solidFill>
                  <a:srgbClr val="000000"/>
                </a:solidFill>
                <a:latin typeface="Avenir"/>
                <a:ea typeface="Avenir"/>
                <a:cs typeface="Avenir"/>
                <a:sym typeface="Avenir"/>
              </a:endParaRPr>
            </a:p>
          </p:txBody>
        </p:sp>
      </p:grpSp>
      <p:grpSp>
        <p:nvGrpSpPr>
          <p:cNvPr id="1511" name="Google Shape;1511;p30"/>
          <p:cNvGrpSpPr/>
          <p:nvPr/>
        </p:nvGrpSpPr>
        <p:grpSpPr>
          <a:xfrm>
            <a:off x="8605659" y="3706969"/>
            <a:ext cx="1039705" cy="272312"/>
            <a:chOff x="3303293" y="4382347"/>
            <a:chExt cx="1039705" cy="272312"/>
          </a:xfrm>
        </p:grpSpPr>
        <p:sp>
          <p:nvSpPr>
            <p:cNvPr id="1512" name="Google Shape;1512;p30"/>
            <p:cNvSpPr/>
            <p:nvPr/>
          </p:nvSpPr>
          <p:spPr>
            <a:xfrm>
              <a:off x="3655508" y="4382347"/>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513" name="Google Shape;1513;p30"/>
            <p:cNvSpPr/>
            <p:nvPr/>
          </p:nvSpPr>
          <p:spPr>
            <a:xfrm>
              <a:off x="4007719" y="4382347"/>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514" name="Google Shape;1514;p30"/>
            <p:cNvSpPr/>
            <p:nvPr/>
          </p:nvSpPr>
          <p:spPr>
            <a:xfrm>
              <a:off x="3303293" y="4382347"/>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515" name="Google Shape;1515;p30"/>
            <p:cNvSpPr/>
            <p:nvPr/>
          </p:nvSpPr>
          <p:spPr>
            <a:xfrm>
              <a:off x="4128409" y="4396698"/>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516" name="Google Shape;1516;p30"/>
            <p:cNvSpPr txBox="1"/>
            <p:nvPr/>
          </p:nvSpPr>
          <p:spPr>
            <a:xfrm>
              <a:off x="4012124" y="4469993"/>
              <a:ext cx="316112" cy="1846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600"/>
                <a:buFont typeface="Verdana"/>
                <a:buNone/>
              </a:pPr>
              <a:r>
                <a:rPr b="0" i="0" lang="en-US" sz="600" u="none" cap="none" strike="noStrike">
                  <a:solidFill>
                    <a:srgbClr val="333333"/>
                  </a:solidFill>
                  <a:latin typeface="Avenir"/>
                  <a:ea typeface="Avenir"/>
                  <a:cs typeface="Avenir"/>
                  <a:sym typeface="Avenir"/>
                </a:rPr>
                <a:t>API</a:t>
              </a:r>
              <a:endParaRPr b="0" i="0" sz="1400" u="none" cap="none" strike="noStrike">
                <a:solidFill>
                  <a:srgbClr val="000000"/>
                </a:solidFill>
                <a:latin typeface="Avenir"/>
                <a:ea typeface="Avenir"/>
                <a:cs typeface="Avenir"/>
                <a:sym typeface="Avenir"/>
              </a:endParaRPr>
            </a:p>
          </p:txBody>
        </p:sp>
        <p:sp>
          <p:nvSpPr>
            <p:cNvPr id="1517" name="Google Shape;1517;p30"/>
            <p:cNvSpPr/>
            <p:nvPr/>
          </p:nvSpPr>
          <p:spPr>
            <a:xfrm>
              <a:off x="3797334" y="4401954"/>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518" name="Google Shape;1518;p30"/>
            <p:cNvSpPr txBox="1"/>
            <p:nvPr/>
          </p:nvSpPr>
          <p:spPr>
            <a:xfrm>
              <a:off x="3681049" y="4464739"/>
              <a:ext cx="316112" cy="1846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600"/>
                <a:buFont typeface="Verdana"/>
                <a:buNone/>
              </a:pPr>
              <a:r>
                <a:rPr b="0" i="0" lang="en-US" sz="600" u="none" cap="none" strike="noStrike">
                  <a:solidFill>
                    <a:srgbClr val="333333"/>
                  </a:solidFill>
                  <a:latin typeface="Avenir"/>
                  <a:ea typeface="Avenir"/>
                  <a:cs typeface="Avenir"/>
                  <a:sym typeface="Avenir"/>
                </a:rPr>
                <a:t>API</a:t>
              </a:r>
              <a:endParaRPr b="0" i="0" sz="1400" u="none" cap="none" strike="noStrike">
                <a:solidFill>
                  <a:srgbClr val="000000"/>
                </a:solidFill>
                <a:latin typeface="Avenir"/>
                <a:ea typeface="Avenir"/>
                <a:cs typeface="Avenir"/>
                <a:sym typeface="Avenir"/>
              </a:endParaRPr>
            </a:p>
          </p:txBody>
        </p:sp>
        <p:sp>
          <p:nvSpPr>
            <p:cNvPr id="1519" name="Google Shape;1519;p30"/>
            <p:cNvSpPr/>
            <p:nvPr/>
          </p:nvSpPr>
          <p:spPr>
            <a:xfrm>
              <a:off x="3466256" y="4396698"/>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520" name="Google Shape;1520;p30"/>
            <p:cNvSpPr txBox="1"/>
            <p:nvPr/>
          </p:nvSpPr>
          <p:spPr>
            <a:xfrm>
              <a:off x="3349971" y="4459483"/>
              <a:ext cx="316112" cy="1846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600"/>
                <a:buFont typeface="Verdana"/>
                <a:buNone/>
              </a:pPr>
              <a:r>
                <a:rPr b="0" i="0" lang="en-US" sz="600" u="none" cap="none" strike="noStrike">
                  <a:solidFill>
                    <a:srgbClr val="333333"/>
                  </a:solidFill>
                  <a:latin typeface="Avenir"/>
                  <a:ea typeface="Avenir"/>
                  <a:cs typeface="Avenir"/>
                  <a:sym typeface="Avenir"/>
                </a:rPr>
                <a:t>API</a:t>
              </a:r>
              <a:endParaRPr b="0" i="0" sz="1400" u="none" cap="none" strike="noStrike">
                <a:solidFill>
                  <a:srgbClr val="000000"/>
                </a:solidFill>
                <a:latin typeface="Avenir"/>
                <a:ea typeface="Avenir"/>
                <a:cs typeface="Avenir"/>
                <a:sym typeface="Avenir"/>
              </a:endParaRPr>
            </a:p>
          </p:txBody>
        </p:sp>
      </p:grpSp>
      <p:grpSp>
        <p:nvGrpSpPr>
          <p:cNvPr id="1521" name="Google Shape;1521;p30"/>
          <p:cNvGrpSpPr/>
          <p:nvPr/>
        </p:nvGrpSpPr>
        <p:grpSpPr>
          <a:xfrm>
            <a:off x="10333818" y="3702074"/>
            <a:ext cx="1039705" cy="272312"/>
            <a:chOff x="3303293" y="4382347"/>
            <a:chExt cx="1039705" cy="272312"/>
          </a:xfrm>
        </p:grpSpPr>
        <p:sp>
          <p:nvSpPr>
            <p:cNvPr id="1522" name="Google Shape;1522;p30"/>
            <p:cNvSpPr/>
            <p:nvPr/>
          </p:nvSpPr>
          <p:spPr>
            <a:xfrm>
              <a:off x="3655508" y="4382347"/>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523" name="Google Shape;1523;p30"/>
            <p:cNvSpPr/>
            <p:nvPr/>
          </p:nvSpPr>
          <p:spPr>
            <a:xfrm>
              <a:off x="4007719" y="4382347"/>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524" name="Google Shape;1524;p30"/>
            <p:cNvSpPr/>
            <p:nvPr/>
          </p:nvSpPr>
          <p:spPr>
            <a:xfrm>
              <a:off x="3303293" y="4382347"/>
              <a:ext cx="335279" cy="2439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525" name="Google Shape;1525;p30"/>
            <p:cNvSpPr/>
            <p:nvPr/>
          </p:nvSpPr>
          <p:spPr>
            <a:xfrm>
              <a:off x="4128409" y="4396698"/>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526" name="Google Shape;1526;p30"/>
            <p:cNvSpPr txBox="1"/>
            <p:nvPr/>
          </p:nvSpPr>
          <p:spPr>
            <a:xfrm>
              <a:off x="4012124" y="4469993"/>
              <a:ext cx="316112" cy="1846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600"/>
                <a:buFont typeface="Verdana"/>
                <a:buNone/>
              </a:pPr>
              <a:r>
                <a:rPr b="0" i="0" lang="en-US" sz="600" u="none" cap="none" strike="noStrike">
                  <a:solidFill>
                    <a:srgbClr val="333333"/>
                  </a:solidFill>
                  <a:latin typeface="Avenir"/>
                  <a:ea typeface="Avenir"/>
                  <a:cs typeface="Avenir"/>
                  <a:sym typeface="Avenir"/>
                </a:rPr>
                <a:t>API</a:t>
              </a:r>
              <a:endParaRPr b="0" i="0" sz="1400" u="none" cap="none" strike="noStrike">
                <a:solidFill>
                  <a:srgbClr val="000000"/>
                </a:solidFill>
                <a:latin typeface="Avenir"/>
                <a:ea typeface="Avenir"/>
                <a:cs typeface="Avenir"/>
                <a:sym typeface="Avenir"/>
              </a:endParaRPr>
            </a:p>
          </p:txBody>
        </p:sp>
        <p:sp>
          <p:nvSpPr>
            <p:cNvPr id="1527" name="Google Shape;1527;p30"/>
            <p:cNvSpPr/>
            <p:nvPr/>
          </p:nvSpPr>
          <p:spPr>
            <a:xfrm>
              <a:off x="3797334" y="4401954"/>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528" name="Google Shape;1528;p30"/>
            <p:cNvSpPr txBox="1"/>
            <p:nvPr/>
          </p:nvSpPr>
          <p:spPr>
            <a:xfrm>
              <a:off x="3681049" y="4464739"/>
              <a:ext cx="316112" cy="1846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600"/>
                <a:buFont typeface="Verdana"/>
                <a:buNone/>
              </a:pPr>
              <a:r>
                <a:rPr b="0" i="0" lang="en-US" sz="600" u="none" cap="none" strike="noStrike">
                  <a:solidFill>
                    <a:srgbClr val="333333"/>
                  </a:solidFill>
                  <a:latin typeface="Avenir"/>
                  <a:ea typeface="Avenir"/>
                  <a:cs typeface="Avenir"/>
                  <a:sym typeface="Avenir"/>
                </a:rPr>
                <a:t>API</a:t>
              </a:r>
              <a:endParaRPr b="0" i="0" sz="1400" u="none" cap="none" strike="noStrike">
                <a:solidFill>
                  <a:srgbClr val="000000"/>
                </a:solidFill>
                <a:latin typeface="Avenir"/>
                <a:ea typeface="Avenir"/>
                <a:cs typeface="Avenir"/>
                <a:sym typeface="Avenir"/>
              </a:endParaRPr>
            </a:p>
          </p:txBody>
        </p:sp>
        <p:sp>
          <p:nvSpPr>
            <p:cNvPr id="1529" name="Google Shape;1529;p30"/>
            <p:cNvSpPr/>
            <p:nvPr/>
          </p:nvSpPr>
          <p:spPr>
            <a:xfrm>
              <a:off x="3466256" y="4396698"/>
              <a:ext cx="83543" cy="83543"/>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Verdana"/>
                <a:buNone/>
              </a:pPr>
              <a:r>
                <a:t/>
              </a:r>
              <a:endParaRPr b="0" i="0" sz="1800" u="none" cap="none" strike="noStrike">
                <a:solidFill>
                  <a:srgbClr val="FFFFFF"/>
                </a:solidFill>
                <a:latin typeface="Avenir"/>
                <a:ea typeface="Avenir"/>
                <a:cs typeface="Avenir"/>
                <a:sym typeface="Avenir"/>
              </a:endParaRPr>
            </a:p>
          </p:txBody>
        </p:sp>
        <p:sp>
          <p:nvSpPr>
            <p:cNvPr id="1530" name="Google Shape;1530;p30"/>
            <p:cNvSpPr txBox="1"/>
            <p:nvPr/>
          </p:nvSpPr>
          <p:spPr>
            <a:xfrm>
              <a:off x="3349971" y="4459483"/>
              <a:ext cx="316112" cy="18466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600"/>
                <a:buFont typeface="Verdana"/>
                <a:buNone/>
              </a:pPr>
              <a:r>
                <a:rPr b="0" i="0" lang="en-US" sz="600" u="none" cap="none" strike="noStrike">
                  <a:solidFill>
                    <a:srgbClr val="333333"/>
                  </a:solidFill>
                  <a:latin typeface="Avenir"/>
                  <a:ea typeface="Avenir"/>
                  <a:cs typeface="Avenir"/>
                  <a:sym typeface="Avenir"/>
                </a:rPr>
                <a:t>API</a:t>
              </a:r>
              <a:endParaRPr b="0" i="0" sz="1400" u="none" cap="none" strike="noStrike">
                <a:solidFill>
                  <a:srgbClr val="000000"/>
                </a:solidFill>
                <a:latin typeface="Avenir"/>
                <a:ea typeface="Avenir"/>
                <a:cs typeface="Avenir"/>
                <a:sym typeface="Avenir"/>
              </a:endParaRPr>
            </a:p>
          </p:txBody>
        </p:sp>
      </p:grpSp>
      <p:sp>
        <p:nvSpPr>
          <p:cNvPr id="1531" name="Google Shape;1531;p30"/>
          <p:cNvSpPr/>
          <p:nvPr/>
        </p:nvSpPr>
        <p:spPr>
          <a:xfrm>
            <a:off x="1106516" y="1190952"/>
            <a:ext cx="1851828"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887A9"/>
              </a:buClr>
              <a:buSzPts val="1200"/>
              <a:buFont typeface="Verdana"/>
              <a:buNone/>
            </a:pPr>
            <a:r>
              <a:rPr b="1" i="0" lang="en-US" sz="1200" u="none" cap="none" strike="noStrike">
                <a:solidFill>
                  <a:srgbClr val="0887A9"/>
                </a:solidFill>
                <a:latin typeface="Avenir"/>
                <a:ea typeface="Avenir"/>
                <a:cs typeface="Avenir"/>
                <a:sym typeface="Avenir"/>
              </a:rPr>
              <a:t>Standard, secure interface for service consumption</a:t>
            </a:r>
            <a:endParaRPr b="0" i="0" sz="1200" u="none" cap="none" strike="noStrike">
              <a:solidFill>
                <a:srgbClr val="0887A9"/>
              </a:solidFill>
              <a:latin typeface="Avenir"/>
              <a:ea typeface="Avenir"/>
              <a:cs typeface="Avenir"/>
              <a:sym typeface="Avenir"/>
            </a:endParaRPr>
          </a:p>
        </p:txBody>
      </p:sp>
      <p:sp>
        <p:nvSpPr>
          <p:cNvPr id="1532" name="Google Shape;1532;p30"/>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75"/>
                                        </p:tgtEl>
                                        <p:attrNameLst>
                                          <p:attrName>style.visibility</p:attrName>
                                        </p:attrNameLst>
                                      </p:cBhvr>
                                      <p:to>
                                        <p:strVal val="visible"/>
                                      </p:to>
                                    </p:set>
                                    <p:anim calcmode="lin" valueType="num">
                                      <p:cBhvr additive="base">
                                        <p:cTn dur="500"/>
                                        <p:tgtEl>
                                          <p:spTgt spid="13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68"/>
                                        </p:tgtEl>
                                        <p:attrNameLst>
                                          <p:attrName>style.visibility</p:attrName>
                                        </p:attrNameLst>
                                      </p:cBhvr>
                                      <p:to>
                                        <p:strVal val="visible"/>
                                      </p:to>
                                    </p:set>
                                    <p:anim calcmode="lin" valueType="num">
                                      <p:cBhvr additive="base">
                                        <p:cTn dur="500"/>
                                        <p:tgtEl>
                                          <p:spTgt spid="136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63"/>
                                        </p:tgtEl>
                                        <p:attrNameLst>
                                          <p:attrName>style.visibility</p:attrName>
                                        </p:attrNameLst>
                                      </p:cBhvr>
                                      <p:to>
                                        <p:strVal val="visible"/>
                                      </p:to>
                                    </p:set>
                                    <p:anim calcmode="lin" valueType="num">
                                      <p:cBhvr additive="base">
                                        <p:cTn dur="500"/>
                                        <p:tgtEl>
                                          <p:spTgt spid="136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31"/>
                                        </p:tgtEl>
                                        <p:attrNameLst>
                                          <p:attrName>style.visibility</p:attrName>
                                        </p:attrNameLst>
                                      </p:cBhvr>
                                      <p:to>
                                        <p:strVal val="visible"/>
                                      </p:to>
                                    </p:set>
                                    <p:anim calcmode="lin" valueType="num">
                                      <p:cBhvr additive="base">
                                        <p:cTn dur="500"/>
                                        <p:tgtEl>
                                          <p:spTgt spid="153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6" name="Shape 1536"/>
        <p:cNvGrpSpPr/>
        <p:nvPr/>
      </p:nvGrpSpPr>
      <p:grpSpPr>
        <a:xfrm>
          <a:off x="0" y="0"/>
          <a:ext cx="0" cy="0"/>
          <a:chOff x="0" y="0"/>
          <a:chExt cx="0" cy="0"/>
        </a:xfrm>
      </p:grpSpPr>
      <p:sp>
        <p:nvSpPr>
          <p:cNvPr id="1537" name="Google Shape;1537;p32"/>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API Network Pattern</a:t>
            </a:r>
            <a:endParaRPr/>
          </a:p>
        </p:txBody>
      </p:sp>
      <p:pic>
        <p:nvPicPr>
          <p:cNvPr id="1538" name="Google Shape;1538;p32"/>
          <p:cNvPicPr preferRelativeResize="0"/>
          <p:nvPr/>
        </p:nvPicPr>
        <p:blipFill rotWithShape="1">
          <a:blip r:embed="rId3">
            <a:alphaModFix/>
          </a:blip>
          <a:srcRect b="0" l="0" r="0" t="0"/>
          <a:stretch/>
        </p:blipFill>
        <p:spPr>
          <a:xfrm>
            <a:off x="1660328" y="960120"/>
            <a:ext cx="8871343" cy="493775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3" name="Shape 1543"/>
        <p:cNvGrpSpPr/>
        <p:nvPr/>
      </p:nvGrpSpPr>
      <p:grpSpPr>
        <a:xfrm>
          <a:off x="0" y="0"/>
          <a:ext cx="0" cy="0"/>
          <a:chOff x="0" y="0"/>
          <a:chExt cx="0" cy="0"/>
        </a:xfrm>
      </p:grpSpPr>
      <p:sp>
        <p:nvSpPr>
          <p:cNvPr id="1544" name="Google Shape;1544;p33"/>
          <p:cNvSpPr txBox="1"/>
          <p:nvPr>
            <p:ph idx="1" type="body"/>
          </p:nvPr>
        </p:nvSpPr>
        <p:spPr>
          <a:xfrm>
            <a:off x="359973" y="1678806"/>
            <a:ext cx="4063801" cy="4351338"/>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Clr>
                <a:srgbClr val="333333"/>
              </a:buClr>
              <a:buSzPts val="1800"/>
              <a:buChar char="•"/>
            </a:pPr>
            <a:r>
              <a:rPr lang="en-US" sz="2400"/>
              <a:t>Customer iPhone App</a:t>
            </a:r>
            <a:endParaRPr/>
          </a:p>
          <a:p>
            <a:pPr indent="-342900" lvl="1" marL="914400" rtl="0" algn="l">
              <a:lnSpc>
                <a:spcPct val="90000"/>
              </a:lnSpc>
              <a:spcBef>
                <a:spcPts val="500"/>
              </a:spcBef>
              <a:spcAft>
                <a:spcPts val="0"/>
              </a:spcAft>
              <a:buSzPts val="1800"/>
              <a:buChar char="•"/>
            </a:pPr>
            <a:r>
              <a:rPr lang="en-US" sz="2000"/>
              <a:t>Drive additional revenues for Airport by connecting Airport and Retailers with Airlines</a:t>
            </a:r>
            <a:endParaRPr/>
          </a:p>
          <a:p>
            <a:pPr indent="-342900" lvl="1" marL="914400" rtl="0" algn="l">
              <a:lnSpc>
                <a:spcPct val="90000"/>
              </a:lnSpc>
              <a:spcBef>
                <a:spcPts val="500"/>
              </a:spcBef>
              <a:spcAft>
                <a:spcPts val="0"/>
              </a:spcAft>
              <a:buSzPts val="1800"/>
              <a:buChar char="•"/>
            </a:pPr>
            <a:r>
              <a:rPr lang="en-US" sz="2000"/>
              <a:t>Increase Customer Satisfaction by Providing Relevant Real-time information</a:t>
            </a:r>
            <a:endParaRPr/>
          </a:p>
          <a:p>
            <a:pPr indent="-342900" lvl="1" marL="914400" rtl="0" algn="l">
              <a:lnSpc>
                <a:spcPct val="90000"/>
              </a:lnSpc>
              <a:spcBef>
                <a:spcPts val="500"/>
              </a:spcBef>
              <a:spcAft>
                <a:spcPts val="0"/>
              </a:spcAft>
              <a:buSzPts val="1800"/>
              <a:buChar char="•"/>
            </a:pPr>
            <a:r>
              <a:rPr lang="en-US" sz="2000"/>
              <a:t>Real-time Offers and Status to Drive Customers from Gates to Retailers</a:t>
            </a:r>
            <a:endParaRPr/>
          </a:p>
          <a:p>
            <a:pPr indent="-342900" lvl="1" marL="914400" rtl="0" algn="l">
              <a:lnSpc>
                <a:spcPct val="90000"/>
              </a:lnSpc>
              <a:spcBef>
                <a:spcPts val="500"/>
              </a:spcBef>
              <a:spcAft>
                <a:spcPts val="0"/>
              </a:spcAft>
              <a:buSzPts val="1800"/>
              <a:buChar char="•"/>
            </a:pPr>
            <a:r>
              <a:rPr lang="en-US" sz="2000"/>
              <a:t>Seamless experience for your customers</a:t>
            </a:r>
            <a:endParaRPr/>
          </a:p>
        </p:txBody>
      </p:sp>
      <p:sp>
        <p:nvSpPr>
          <p:cNvPr id="1545" name="Google Shape;1545;p33"/>
          <p:cNvSpPr txBox="1"/>
          <p:nvPr>
            <p:ph type="title"/>
          </p:nvPr>
        </p:nvSpPr>
        <p:spPr>
          <a:xfrm>
            <a:off x="786245" y="209260"/>
            <a:ext cx="1103428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Connected Customer Experience</a:t>
            </a:r>
            <a:br>
              <a:rPr lang="en-US"/>
            </a:br>
            <a:r>
              <a:rPr lang="en-US"/>
              <a:t>APIs Are Everywhere</a:t>
            </a:r>
            <a:endParaRPr/>
          </a:p>
        </p:txBody>
      </p:sp>
      <p:pic>
        <p:nvPicPr>
          <p:cNvPr id="1546" name="Google Shape;1546;p33"/>
          <p:cNvPicPr preferRelativeResize="0"/>
          <p:nvPr/>
        </p:nvPicPr>
        <p:blipFill rotWithShape="1">
          <a:blip r:embed="rId3">
            <a:alphaModFix/>
          </a:blip>
          <a:srcRect b="0" l="0" r="0" t="0"/>
          <a:stretch/>
        </p:blipFill>
        <p:spPr>
          <a:xfrm>
            <a:off x="7937552" y="1140712"/>
            <a:ext cx="3502851" cy="5032376"/>
          </a:xfrm>
          <a:prstGeom prst="rect">
            <a:avLst/>
          </a:prstGeom>
          <a:noFill/>
          <a:ln>
            <a:noFill/>
          </a:ln>
        </p:spPr>
      </p:pic>
      <p:sp>
        <p:nvSpPr>
          <p:cNvPr id="1547" name="Google Shape;1547;p33"/>
          <p:cNvSpPr/>
          <p:nvPr/>
        </p:nvSpPr>
        <p:spPr>
          <a:xfrm>
            <a:off x="8070200" y="4574175"/>
            <a:ext cx="3114900" cy="1009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48" name="Google Shape;1548;p33"/>
          <p:cNvCxnSpPr>
            <a:stCxn id="1547" idx="1"/>
            <a:endCxn id="1549" idx="3"/>
          </p:cNvCxnSpPr>
          <p:nvPr/>
        </p:nvCxnSpPr>
        <p:spPr>
          <a:xfrm rot="10800000">
            <a:off x="6580700" y="4559325"/>
            <a:ext cx="1489500" cy="519600"/>
          </a:xfrm>
          <a:prstGeom prst="bentConnector3">
            <a:avLst>
              <a:gd fmla="val 49997" name="adj1"/>
            </a:avLst>
          </a:prstGeom>
          <a:noFill/>
          <a:ln cap="flat" cmpd="sng" w="38100">
            <a:solidFill>
              <a:srgbClr val="FF0000"/>
            </a:solidFill>
            <a:prstDash val="solid"/>
            <a:round/>
            <a:headEnd len="sm" w="sm" type="none"/>
            <a:tailEnd len="sm" w="sm" type="oval"/>
          </a:ln>
        </p:spPr>
      </p:cxnSp>
      <p:sp>
        <p:nvSpPr>
          <p:cNvPr id="1550" name="Google Shape;1550;p33"/>
          <p:cNvSpPr/>
          <p:nvPr/>
        </p:nvSpPr>
        <p:spPr>
          <a:xfrm>
            <a:off x="8070200" y="1796225"/>
            <a:ext cx="3114900" cy="1009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51" name="Google Shape;1551;p33"/>
          <p:cNvCxnSpPr>
            <a:stCxn id="1550" idx="1"/>
            <a:endCxn id="1552" idx="3"/>
          </p:cNvCxnSpPr>
          <p:nvPr/>
        </p:nvCxnSpPr>
        <p:spPr>
          <a:xfrm flipH="1">
            <a:off x="6580700" y="2300975"/>
            <a:ext cx="1489500" cy="589800"/>
          </a:xfrm>
          <a:prstGeom prst="bentConnector3">
            <a:avLst>
              <a:gd fmla="val 49997" name="adj1"/>
            </a:avLst>
          </a:prstGeom>
          <a:noFill/>
          <a:ln cap="flat" cmpd="sng" w="38100">
            <a:solidFill>
              <a:srgbClr val="FF0000"/>
            </a:solidFill>
            <a:prstDash val="solid"/>
            <a:round/>
            <a:headEnd len="sm" w="sm" type="none"/>
            <a:tailEnd len="sm" w="sm" type="oval"/>
          </a:ln>
        </p:spPr>
      </p:cxnSp>
      <p:sp>
        <p:nvSpPr>
          <p:cNvPr id="1553" name="Google Shape;1553;p33"/>
          <p:cNvSpPr/>
          <p:nvPr/>
        </p:nvSpPr>
        <p:spPr>
          <a:xfrm>
            <a:off x="8070200" y="3640875"/>
            <a:ext cx="3114900" cy="826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54" name="Google Shape;1554;p33"/>
          <p:cNvCxnSpPr>
            <a:stCxn id="1553" idx="1"/>
            <a:endCxn id="1555" idx="3"/>
          </p:cNvCxnSpPr>
          <p:nvPr/>
        </p:nvCxnSpPr>
        <p:spPr>
          <a:xfrm rot="10800000">
            <a:off x="6580700" y="3654675"/>
            <a:ext cx="1489500" cy="399600"/>
          </a:xfrm>
          <a:prstGeom prst="bentConnector3">
            <a:avLst>
              <a:gd fmla="val 49997" name="adj1"/>
            </a:avLst>
          </a:prstGeom>
          <a:noFill/>
          <a:ln cap="flat" cmpd="sng" w="38100">
            <a:solidFill>
              <a:srgbClr val="FF0000"/>
            </a:solidFill>
            <a:prstDash val="solid"/>
            <a:round/>
            <a:headEnd len="sm" w="sm" type="none"/>
            <a:tailEnd len="sm" w="sm" type="oval"/>
          </a:ln>
        </p:spPr>
      </p:cxnSp>
      <p:sp>
        <p:nvSpPr>
          <p:cNvPr id="1549" name="Google Shape;1549;p33"/>
          <p:cNvSpPr txBox="1"/>
          <p:nvPr/>
        </p:nvSpPr>
        <p:spPr>
          <a:xfrm>
            <a:off x="4423775" y="4393125"/>
            <a:ext cx="2157000" cy="332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Contextual Offers</a:t>
            </a:r>
            <a:endParaRPr b="0" i="0" sz="1400" u="none" cap="none" strike="noStrike">
              <a:solidFill>
                <a:srgbClr val="000000"/>
              </a:solidFill>
              <a:latin typeface="Verdana"/>
              <a:ea typeface="Verdana"/>
              <a:cs typeface="Verdana"/>
              <a:sym typeface="Verdana"/>
            </a:endParaRPr>
          </a:p>
        </p:txBody>
      </p:sp>
      <p:sp>
        <p:nvSpPr>
          <p:cNvPr id="1555" name="Google Shape;1555;p33"/>
          <p:cNvSpPr txBox="1"/>
          <p:nvPr/>
        </p:nvSpPr>
        <p:spPr>
          <a:xfrm>
            <a:off x="4352375" y="3488475"/>
            <a:ext cx="2228400" cy="332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Dynamic Experience</a:t>
            </a:r>
            <a:endParaRPr b="0" i="0" sz="1400" u="none" cap="none" strike="noStrike">
              <a:solidFill>
                <a:srgbClr val="000000"/>
              </a:solidFill>
              <a:latin typeface="Verdana"/>
              <a:ea typeface="Verdana"/>
              <a:cs typeface="Verdana"/>
              <a:sym typeface="Verdana"/>
            </a:endParaRPr>
          </a:p>
        </p:txBody>
      </p:sp>
      <p:sp>
        <p:nvSpPr>
          <p:cNvPr id="1552" name="Google Shape;1552;p33"/>
          <p:cNvSpPr txBox="1"/>
          <p:nvPr/>
        </p:nvSpPr>
        <p:spPr>
          <a:xfrm>
            <a:off x="4852875" y="2724525"/>
            <a:ext cx="1727900" cy="332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Verdana"/>
                <a:ea typeface="Verdana"/>
                <a:cs typeface="Verdana"/>
                <a:sym typeface="Verdana"/>
              </a:rPr>
              <a:t>Flight Details</a:t>
            </a:r>
            <a:endParaRPr b="0" i="0" sz="1400" u="none" cap="none" strike="noStrike">
              <a:solidFill>
                <a:srgbClr val="000000"/>
              </a:solidFill>
              <a:latin typeface="Verdana"/>
              <a:ea typeface="Verdana"/>
              <a:cs typeface="Verdana"/>
              <a:sym typeface="Verdan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0" name="Shape 1560"/>
        <p:cNvGrpSpPr/>
        <p:nvPr/>
      </p:nvGrpSpPr>
      <p:grpSpPr>
        <a:xfrm>
          <a:off x="0" y="0"/>
          <a:ext cx="0" cy="0"/>
          <a:chOff x="0" y="0"/>
          <a:chExt cx="0" cy="0"/>
        </a:xfrm>
      </p:grpSpPr>
      <p:pic>
        <p:nvPicPr>
          <p:cNvPr id="1561" name="Google Shape;1561;p34"/>
          <p:cNvPicPr preferRelativeResize="0"/>
          <p:nvPr/>
        </p:nvPicPr>
        <p:blipFill rotWithShape="1">
          <a:blip r:embed="rId3">
            <a:alphaModFix/>
          </a:blip>
          <a:srcRect b="0" l="0" r="0" t="0"/>
          <a:stretch/>
        </p:blipFill>
        <p:spPr>
          <a:xfrm>
            <a:off x="5303673" y="1698773"/>
            <a:ext cx="950009" cy="560661"/>
          </a:xfrm>
          <a:prstGeom prst="rect">
            <a:avLst/>
          </a:prstGeom>
          <a:noFill/>
          <a:ln>
            <a:noFill/>
          </a:ln>
        </p:spPr>
      </p:pic>
      <p:pic>
        <p:nvPicPr>
          <p:cNvPr id="1562" name="Google Shape;1562;p34"/>
          <p:cNvPicPr preferRelativeResize="0"/>
          <p:nvPr/>
        </p:nvPicPr>
        <p:blipFill rotWithShape="1">
          <a:blip r:embed="rId4">
            <a:alphaModFix/>
          </a:blip>
          <a:srcRect b="0" l="0" r="0" t="0"/>
          <a:stretch/>
        </p:blipFill>
        <p:spPr>
          <a:xfrm>
            <a:off x="8104733" y="138147"/>
            <a:ext cx="848778" cy="1066813"/>
          </a:xfrm>
          <a:prstGeom prst="rect">
            <a:avLst/>
          </a:prstGeom>
          <a:noFill/>
          <a:ln>
            <a:noFill/>
          </a:ln>
        </p:spPr>
      </p:pic>
      <p:pic>
        <p:nvPicPr>
          <p:cNvPr id="1563" name="Google Shape;1563;p34"/>
          <p:cNvPicPr preferRelativeResize="0"/>
          <p:nvPr/>
        </p:nvPicPr>
        <p:blipFill rotWithShape="1">
          <a:blip r:embed="rId5">
            <a:alphaModFix/>
          </a:blip>
          <a:srcRect b="0" l="0" r="0" t="0"/>
          <a:stretch/>
        </p:blipFill>
        <p:spPr>
          <a:xfrm>
            <a:off x="8082195" y="1363474"/>
            <a:ext cx="926648" cy="981157"/>
          </a:xfrm>
          <a:prstGeom prst="rect">
            <a:avLst/>
          </a:prstGeom>
          <a:noFill/>
          <a:ln>
            <a:noFill/>
          </a:ln>
        </p:spPr>
      </p:pic>
      <p:pic>
        <p:nvPicPr>
          <p:cNvPr id="1564" name="Google Shape;1564;p34"/>
          <p:cNvPicPr preferRelativeResize="0"/>
          <p:nvPr/>
        </p:nvPicPr>
        <p:blipFill rotWithShape="1">
          <a:blip r:embed="rId6">
            <a:alphaModFix/>
          </a:blip>
          <a:srcRect b="0" l="0" r="0" t="0"/>
          <a:stretch/>
        </p:blipFill>
        <p:spPr>
          <a:xfrm>
            <a:off x="832038" y="1698773"/>
            <a:ext cx="3192244" cy="4443121"/>
          </a:xfrm>
          <a:prstGeom prst="rect">
            <a:avLst/>
          </a:prstGeom>
          <a:noFill/>
          <a:ln>
            <a:noFill/>
          </a:ln>
        </p:spPr>
      </p:pic>
      <p:grpSp>
        <p:nvGrpSpPr>
          <p:cNvPr id="1565" name="Google Shape;1565;p34"/>
          <p:cNvGrpSpPr/>
          <p:nvPr/>
        </p:nvGrpSpPr>
        <p:grpSpPr>
          <a:xfrm>
            <a:off x="4204863" y="2573000"/>
            <a:ext cx="771472" cy="189471"/>
            <a:chOff x="3602455" y="2692202"/>
            <a:chExt cx="771472" cy="189471"/>
          </a:xfrm>
        </p:grpSpPr>
        <p:cxnSp>
          <p:nvCxnSpPr>
            <p:cNvPr id="1566" name="Google Shape;1566;p34"/>
            <p:cNvCxnSpPr/>
            <p:nvPr/>
          </p:nvCxnSpPr>
          <p:spPr>
            <a:xfrm>
              <a:off x="3666708" y="2692202"/>
              <a:ext cx="707219" cy="0"/>
            </a:xfrm>
            <a:prstGeom prst="straightConnector1">
              <a:avLst/>
            </a:prstGeom>
            <a:noFill/>
            <a:ln cap="flat" cmpd="sng" w="34925">
              <a:solidFill>
                <a:srgbClr val="A5A5A5"/>
              </a:solidFill>
              <a:prstDash val="solid"/>
              <a:round/>
              <a:headEnd len="sm" w="sm" type="none"/>
              <a:tailEnd len="med" w="med" type="triangle"/>
            </a:ln>
          </p:spPr>
        </p:cxnSp>
        <p:cxnSp>
          <p:nvCxnSpPr>
            <p:cNvPr id="1567" name="Google Shape;1567;p34"/>
            <p:cNvCxnSpPr/>
            <p:nvPr/>
          </p:nvCxnSpPr>
          <p:spPr>
            <a:xfrm rot="10800000">
              <a:off x="3602455" y="2881673"/>
              <a:ext cx="771472" cy="0"/>
            </a:xfrm>
            <a:prstGeom prst="straightConnector1">
              <a:avLst/>
            </a:prstGeom>
            <a:noFill/>
            <a:ln cap="flat" cmpd="sng" w="34925">
              <a:solidFill>
                <a:srgbClr val="A5A5A5"/>
              </a:solidFill>
              <a:prstDash val="solid"/>
              <a:round/>
              <a:headEnd len="sm" w="sm" type="none"/>
              <a:tailEnd len="med" w="med" type="triangle"/>
            </a:ln>
          </p:spPr>
        </p:cxnSp>
      </p:grpSp>
      <p:pic>
        <p:nvPicPr>
          <p:cNvPr id="1568" name="Google Shape;1568;p34"/>
          <p:cNvPicPr preferRelativeResize="0"/>
          <p:nvPr/>
        </p:nvPicPr>
        <p:blipFill rotWithShape="1">
          <a:blip r:embed="rId7">
            <a:alphaModFix/>
          </a:blip>
          <a:srcRect b="0" l="0" r="0" t="0"/>
          <a:stretch/>
        </p:blipFill>
        <p:spPr>
          <a:xfrm>
            <a:off x="8039067" y="2711663"/>
            <a:ext cx="903287" cy="879926"/>
          </a:xfrm>
          <a:prstGeom prst="rect">
            <a:avLst/>
          </a:prstGeom>
          <a:noFill/>
          <a:ln>
            <a:noFill/>
          </a:ln>
        </p:spPr>
      </p:pic>
      <p:pic>
        <p:nvPicPr>
          <p:cNvPr id="1569" name="Google Shape;1569;p34"/>
          <p:cNvPicPr preferRelativeResize="0"/>
          <p:nvPr/>
        </p:nvPicPr>
        <p:blipFill rotWithShape="1">
          <a:blip r:embed="rId8">
            <a:alphaModFix/>
          </a:blip>
          <a:srcRect b="0" l="0" r="0" t="0"/>
          <a:stretch/>
        </p:blipFill>
        <p:spPr>
          <a:xfrm flipH="1">
            <a:off x="5295511" y="4380573"/>
            <a:ext cx="741437" cy="742950"/>
          </a:xfrm>
          <a:prstGeom prst="rect">
            <a:avLst/>
          </a:prstGeom>
          <a:noFill/>
          <a:ln>
            <a:noFill/>
          </a:ln>
        </p:spPr>
      </p:pic>
      <p:sp>
        <p:nvSpPr>
          <p:cNvPr id="1570" name="Google Shape;1570;p34"/>
          <p:cNvSpPr txBox="1"/>
          <p:nvPr/>
        </p:nvSpPr>
        <p:spPr>
          <a:xfrm>
            <a:off x="9021502" y="2782294"/>
            <a:ext cx="190752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Verdana"/>
                <a:ea typeface="Verdana"/>
                <a:cs typeface="Verdana"/>
                <a:sym typeface="Verdana"/>
              </a:rPr>
              <a:t>Passengers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Verdana"/>
                <a:ea typeface="Verdana"/>
                <a:cs typeface="Verdana"/>
                <a:sym typeface="Verdana"/>
              </a:rPr>
              <a:t>Responds with passenger details.</a:t>
            </a:r>
            <a:endParaRPr b="0" i="0" sz="1400" u="none" cap="none" strike="noStrike">
              <a:solidFill>
                <a:srgbClr val="000000"/>
              </a:solidFill>
              <a:latin typeface="Arial"/>
              <a:ea typeface="Arial"/>
              <a:cs typeface="Arial"/>
              <a:sym typeface="Arial"/>
            </a:endParaRPr>
          </a:p>
        </p:txBody>
      </p:sp>
      <p:sp>
        <p:nvSpPr>
          <p:cNvPr id="1571" name="Google Shape;1571;p34"/>
          <p:cNvSpPr txBox="1"/>
          <p:nvPr/>
        </p:nvSpPr>
        <p:spPr>
          <a:xfrm>
            <a:off x="9008843" y="1569647"/>
            <a:ext cx="190752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Verdana"/>
                <a:ea typeface="Verdana"/>
                <a:cs typeface="Verdana"/>
                <a:sym typeface="Verdana"/>
              </a:rPr>
              <a:t>Reservations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Verdana"/>
                <a:ea typeface="Verdana"/>
                <a:cs typeface="Verdana"/>
                <a:sym typeface="Verdana"/>
              </a:rPr>
              <a:t>Responds with reservation details.</a:t>
            </a:r>
            <a:endParaRPr b="0" i="0" sz="1400" u="none" cap="none" strike="noStrike">
              <a:solidFill>
                <a:srgbClr val="000000"/>
              </a:solidFill>
              <a:latin typeface="Arial"/>
              <a:ea typeface="Arial"/>
              <a:cs typeface="Arial"/>
              <a:sym typeface="Arial"/>
            </a:endParaRPr>
          </a:p>
        </p:txBody>
      </p:sp>
      <p:sp>
        <p:nvSpPr>
          <p:cNvPr id="1572" name="Google Shape;1572;p34"/>
          <p:cNvSpPr txBox="1"/>
          <p:nvPr/>
        </p:nvSpPr>
        <p:spPr>
          <a:xfrm>
            <a:off x="9008843" y="347843"/>
            <a:ext cx="190752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Verdana"/>
                <a:ea typeface="Verdana"/>
                <a:cs typeface="Verdana"/>
                <a:sym typeface="Verdana"/>
              </a:rPr>
              <a:t>Flights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Verdana"/>
                <a:ea typeface="Verdana"/>
                <a:cs typeface="Verdana"/>
                <a:sym typeface="Verdana"/>
              </a:rPr>
              <a:t>Responds with flight status.</a:t>
            </a:r>
            <a:endParaRPr b="0" i="0" sz="1400" u="none" cap="none" strike="noStrike">
              <a:solidFill>
                <a:srgbClr val="000000"/>
              </a:solidFill>
              <a:latin typeface="Arial"/>
              <a:ea typeface="Arial"/>
              <a:cs typeface="Arial"/>
              <a:sym typeface="Arial"/>
            </a:endParaRPr>
          </a:p>
        </p:txBody>
      </p:sp>
      <p:sp>
        <p:nvSpPr>
          <p:cNvPr id="1573" name="Google Shape;1573;p34"/>
          <p:cNvSpPr txBox="1"/>
          <p:nvPr/>
        </p:nvSpPr>
        <p:spPr>
          <a:xfrm>
            <a:off x="5078185" y="2235831"/>
            <a:ext cx="1907528"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Verdana"/>
                <a:ea typeface="Verdana"/>
                <a:cs typeface="Verdana"/>
                <a:sym typeface="Verdana"/>
              </a:rPr>
              <a:t>Itineraries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Verdana"/>
                <a:ea typeface="Verdana"/>
                <a:cs typeface="Verdana"/>
                <a:sym typeface="Verdana"/>
              </a:rPr>
              <a:t>Responds with Flight Status, Reservations and Passenger details.</a:t>
            </a:r>
            <a:endParaRPr b="0" i="0" sz="1400" u="none" cap="none" strike="noStrike">
              <a:solidFill>
                <a:srgbClr val="000000"/>
              </a:solidFill>
              <a:latin typeface="Arial"/>
              <a:ea typeface="Arial"/>
              <a:cs typeface="Arial"/>
              <a:sym typeface="Arial"/>
            </a:endParaRPr>
          </a:p>
        </p:txBody>
      </p:sp>
      <p:sp>
        <p:nvSpPr>
          <p:cNvPr id="1574" name="Google Shape;1574;p34"/>
          <p:cNvSpPr txBox="1"/>
          <p:nvPr/>
        </p:nvSpPr>
        <p:spPr>
          <a:xfrm>
            <a:off x="5058398" y="5123523"/>
            <a:ext cx="1972803"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Verdana"/>
                <a:ea typeface="Verdana"/>
                <a:cs typeface="Verdana"/>
                <a:sym typeface="Verdana"/>
              </a:rPr>
              <a:t>Offers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Verdana"/>
                <a:ea typeface="Verdana"/>
                <a:cs typeface="Verdana"/>
                <a:sym typeface="Verdana"/>
              </a:rPr>
              <a:t>Responds with contextual offer based on flight status, retailers and passenger loyalty.</a:t>
            </a:r>
            <a:endParaRPr b="0" i="0" sz="1400" u="none" cap="none" strike="noStrike">
              <a:solidFill>
                <a:srgbClr val="000000"/>
              </a:solidFill>
              <a:latin typeface="Arial"/>
              <a:ea typeface="Arial"/>
              <a:cs typeface="Arial"/>
              <a:sym typeface="Arial"/>
            </a:endParaRPr>
          </a:p>
        </p:txBody>
      </p:sp>
      <p:sp>
        <p:nvSpPr>
          <p:cNvPr id="1575" name="Google Shape;1575;p34"/>
          <p:cNvSpPr txBox="1"/>
          <p:nvPr/>
        </p:nvSpPr>
        <p:spPr>
          <a:xfrm>
            <a:off x="9022593" y="4135126"/>
            <a:ext cx="190752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Verdana"/>
                <a:ea typeface="Verdana"/>
                <a:cs typeface="Verdana"/>
                <a:sym typeface="Verdana"/>
              </a:rPr>
              <a:t>Retailers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Verdana"/>
                <a:ea typeface="Verdana"/>
                <a:cs typeface="Verdana"/>
                <a:sym typeface="Verdana"/>
              </a:rPr>
              <a:t>Responds with average wait time.</a:t>
            </a:r>
            <a:endParaRPr b="0" i="0" sz="1400" u="none" cap="none" strike="noStrike">
              <a:solidFill>
                <a:srgbClr val="000000"/>
              </a:solidFill>
              <a:latin typeface="Arial"/>
              <a:ea typeface="Arial"/>
              <a:cs typeface="Arial"/>
              <a:sym typeface="Arial"/>
            </a:endParaRPr>
          </a:p>
        </p:txBody>
      </p:sp>
      <p:pic>
        <p:nvPicPr>
          <p:cNvPr id="1576" name="Google Shape;1576;p34"/>
          <p:cNvPicPr preferRelativeResize="0"/>
          <p:nvPr/>
        </p:nvPicPr>
        <p:blipFill rotWithShape="1">
          <a:blip r:embed="rId9">
            <a:alphaModFix/>
          </a:blip>
          <a:srcRect b="0" l="0" r="0" t="0"/>
          <a:stretch/>
        </p:blipFill>
        <p:spPr>
          <a:xfrm>
            <a:off x="7993293" y="3920334"/>
            <a:ext cx="1071658" cy="1006180"/>
          </a:xfrm>
          <a:prstGeom prst="rect">
            <a:avLst/>
          </a:prstGeom>
          <a:noFill/>
          <a:ln>
            <a:noFill/>
          </a:ln>
        </p:spPr>
      </p:pic>
      <p:sp>
        <p:nvSpPr>
          <p:cNvPr id="1577" name="Google Shape;1577;p34"/>
          <p:cNvSpPr txBox="1"/>
          <p:nvPr/>
        </p:nvSpPr>
        <p:spPr>
          <a:xfrm>
            <a:off x="9064951" y="5270294"/>
            <a:ext cx="1907528"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Verdana"/>
                <a:ea typeface="Verdana"/>
                <a:cs typeface="Verdana"/>
                <a:sym typeface="Verdana"/>
              </a:rPr>
              <a:t>Decisions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Verdana"/>
                <a:ea typeface="Verdana"/>
                <a:cs typeface="Verdana"/>
                <a:sym typeface="Verdana"/>
              </a:rPr>
              <a:t>Responds with contextual offer based on loyalty, retailers near gate, wait times.</a:t>
            </a:r>
            <a:endParaRPr b="0" i="0" sz="1400" u="none" cap="none" strike="noStrike">
              <a:solidFill>
                <a:srgbClr val="000000"/>
              </a:solidFill>
              <a:latin typeface="Arial"/>
              <a:ea typeface="Arial"/>
              <a:cs typeface="Arial"/>
              <a:sym typeface="Arial"/>
            </a:endParaRPr>
          </a:p>
        </p:txBody>
      </p:sp>
      <p:pic>
        <p:nvPicPr>
          <p:cNvPr id="1578" name="Google Shape;1578;p34"/>
          <p:cNvPicPr preferRelativeResize="0"/>
          <p:nvPr/>
        </p:nvPicPr>
        <p:blipFill rotWithShape="1">
          <a:blip r:embed="rId10">
            <a:alphaModFix/>
          </a:blip>
          <a:srcRect b="0" l="0" r="0" t="0"/>
          <a:stretch/>
        </p:blipFill>
        <p:spPr>
          <a:xfrm>
            <a:off x="8100578" y="5487396"/>
            <a:ext cx="908265" cy="908265"/>
          </a:xfrm>
          <a:prstGeom prst="rect">
            <a:avLst/>
          </a:prstGeom>
          <a:noFill/>
          <a:ln>
            <a:noFill/>
          </a:ln>
        </p:spPr>
      </p:pic>
      <p:grpSp>
        <p:nvGrpSpPr>
          <p:cNvPr id="1579" name="Google Shape;1579;p34"/>
          <p:cNvGrpSpPr/>
          <p:nvPr/>
        </p:nvGrpSpPr>
        <p:grpSpPr>
          <a:xfrm>
            <a:off x="4204863" y="5297925"/>
            <a:ext cx="771472" cy="189471"/>
            <a:chOff x="3602455" y="5417127"/>
            <a:chExt cx="771472" cy="189471"/>
          </a:xfrm>
        </p:grpSpPr>
        <p:cxnSp>
          <p:nvCxnSpPr>
            <p:cNvPr id="1580" name="Google Shape;1580;p34"/>
            <p:cNvCxnSpPr/>
            <p:nvPr/>
          </p:nvCxnSpPr>
          <p:spPr>
            <a:xfrm>
              <a:off x="3666708" y="5417127"/>
              <a:ext cx="707219" cy="0"/>
            </a:xfrm>
            <a:prstGeom prst="straightConnector1">
              <a:avLst/>
            </a:prstGeom>
            <a:noFill/>
            <a:ln cap="flat" cmpd="sng" w="34925">
              <a:solidFill>
                <a:srgbClr val="A5A5A5"/>
              </a:solidFill>
              <a:prstDash val="solid"/>
              <a:round/>
              <a:headEnd len="sm" w="sm" type="none"/>
              <a:tailEnd len="med" w="med" type="triangle"/>
            </a:ln>
          </p:spPr>
        </p:cxnSp>
        <p:cxnSp>
          <p:nvCxnSpPr>
            <p:cNvPr id="1581" name="Google Shape;1581;p34"/>
            <p:cNvCxnSpPr/>
            <p:nvPr/>
          </p:nvCxnSpPr>
          <p:spPr>
            <a:xfrm rot="10800000">
              <a:off x="3602455" y="5606598"/>
              <a:ext cx="771472" cy="0"/>
            </a:xfrm>
            <a:prstGeom prst="straightConnector1">
              <a:avLst/>
            </a:prstGeom>
            <a:noFill/>
            <a:ln cap="flat" cmpd="sng" w="34925">
              <a:solidFill>
                <a:srgbClr val="A5A5A5"/>
              </a:solidFill>
              <a:prstDash val="solid"/>
              <a:round/>
              <a:headEnd len="sm" w="sm" type="none"/>
              <a:tailEnd len="med" w="med" type="triangle"/>
            </a:ln>
          </p:spPr>
        </p:cxnSp>
      </p:grpSp>
      <p:grpSp>
        <p:nvGrpSpPr>
          <p:cNvPr id="1582" name="Google Shape;1582;p34"/>
          <p:cNvGrpSpPr/>
          <p:nvPr/>
        </p:nvGrpSpPr>
        <p:grpSpPr>
          <a:xfrm>
            <a:off x="6900017" y="1936176"/>
            <a:ext cx="771472" cy="189471"/>
            <a:chOff x="6111869" y="2055378"/>
            <a:chExt cx="771472" cy="189471"/>
          </a:xfrm>
        </p:grpSpPr>
        <p:cxnSp>
          <p:nvCxnSpPr>
            <p:cNvPr id="1583" name="Google Shape;1583;p34"/>
            <p:cNvCxnSpPr/>
            <p:nvPr/>
          </p:nvCxnSpPr>
          <p:spPr>
            <a:xfrm>
              <a:off x="6176122" y="2055378"/>
              <a:ext cx="707219" cy="0"/>
            </a:xfrm>
            <a:prstGeom prst="straightConnector1">
              <a:avLst/>
            </a:prstGeom>
            <a:noFill/>
            <a:ln cap="flat" cmpd="sng" w="34925">
              <a:solidFill>
                <a:srgbClr val="A5A5A5"/>
              </a:solidFill>
              <a:prstDash val="solid"/>
              <a:round/>
              <a:headEnd len="sm" w="sm" type="none"/>
              <a:tailEnd len="med" w="med" type="triangle"/>
            </a:ln>
          </p:spPr>
        </p:cxnSp>
        <p:cxnSp>
          <p:nvCxnSpPr>
            <p:cNvPr id="1584" name="Google Shape;1584;p34"/>
            <p:cNvCxnSpPr/>
            <p:nvPr/>
          </p:nvCxnSpPr>
          <p:spPr>
            <a:xfrm rot="10800000">
              <a:off x="6111869" y="2244849"/>
              <a:ext cx="771472" cy="0"/>
            </a:xfrm>
            <a:prstGeom prst="straightConnector1">
              <a:avLst/>
            </a:prstGeom>
            <a:noFill/>
            <a:ln cap="flat" cmpd="sng" w="34925">
              <a:solidFill>
                <a:srgbClr val="A5A5A5"/>
              </a:solidFill>
              <a:prstDash val="solid"/>
              <a:round/>
              <a:headEnd len="sm" w="sm" type="none"/>
              <a:tailEnd len="med" w="med" type="triangle"/>
            </a:ln>
          </p:spPr>
        </p:cxnSp>
      </p:grpSp>
      <p:grpSp>
        <p:nvGrpSpPr>
          <p:cNvPr id="1585" name="Google Shape;1585;p34"/>
          <p:cNvGrpSpPr/>
          <p:nvPr/>
        </p:nvGrpSpPr>
        <p:grpSpPr>
          <a:xfrm>
            <a:off x="7070194" y="4417439"/>
            <a:ext cx="771472" cy="189471"/>
            <a:chOff x="6282046" y="4536641"/>
            <a:chExt cx="771472" cy="189471"/>
          </a:xfrm>
        </p:grpSpPr>
        <p:cxnSp>
          <p:nvCxnSpPr>
            <p:cNvPr id="1586" name="Google Shape;1586;p34"/>
            <p:cNvCxnSpPr/>
            <p:nvPr/>
          </p:nvCxnSpPr>
          <p:spPr>
            <a:xfrm>
              <a:off x="6346299" y="4536641"/>
              <a:ext cx="707219" cy="0"/>
            </a:xfrm>
            <a:prstGeom prst="straightConnector1">
              <a:avLst/>
            </a:prstGeom>
            <a:noFill/>
            <a:ln cap="flat" cmpd="sng" w="34925">
              <a:solidFill>
                <a:srgbClr val="A5A5A5"/>
              </a:solidFill>
              <a:prstDash val="solid"/>
              <a:round/>
              <a:headEnd len="sm" w="sm" type="none"/>
              <a:tailEnd len="med" w="med" type="triangle"/>
            </a:ln>
          </p:spPr>
        </p:cxnSp>
        <p:cxnSp>
          <p:nvCxnSpPr>
            <p:cNvPr id="1587" name="Google Shape;1587;p34"/>
            <p:cNvCxnSpPr/>
            <p:nvPr/>
          </p:nvCxnSpPr>
          <p:spPr>
            <a:xfrm rot="10800000">
              <a:off x="6282046" y="4726112"/>
              <a:ext cx="771472" cy="0"/>
            </a:xfrm>
            <a:prstGeom prst="straightConnector1">
              <a:avLst/>
            </a:prstGeom>
            <a:noFill/>
            <a:ln cap="flat" cmpd="sng" w="34925">
              <a:solidFill>
                <a:srgbClr val="A5A5A5"/>
              </a:solidFill>
              <a:prstDash val="solid"/>
              <a:round/>
              <a:headEnd len="sm" w="sm" type="none"/>
              <a:tailEnd len="med" w="med" type="triangle"/>
            </a:ln>
          </p:spPr>
        </p:cxnSp>
      </p:grpSp>
      <p:grpSp>
        <p:nvGrpSpPr>
          <p:cNvPr id="1588" name="Google Shape;1588;p34"/>
          <p:cNvGrpSpPr/>
          <p:nvPr/>
        </p:nvGrpSpPr>
        <p:grpSpPr>
          <a:xfrm>
            <a:off x="7126022" y="5752057"/>
            <a:ext cx="771472" cy="189471"/>
            <a:chOff x="6433673" y="5871259"/>
            <a:chExt cx="771472" cy="189471"/>
          </a:xfrm>
        </p:grpSpPr>
        <p:cxnSp>
          <p:nvCxnSpPr>
            <p:cNvPr id="1589" name="Google Shape;1589;p34"/>
            <p:cNvCxnSpPr/>
            <p:nvPr/>
          </p:nvCxnSpPr>
          <p:spPr>
            <a:xfrm>
              <a:off x="6497926" y="5871259"/>
              <a:ext cx="707219" cy="0"/>
            </a:xfrm>
            <a:prstGeom prst="straightConnector1">
              <a:avLst/>
            </a:prstGeom>
            <a:noFill/>
            <a:ln cap="flat" cmpd="sng" w="34925">
              <a:solidFill>
                <a:srgbClr val="A5A5A5"/>
              </a:solidFill>
              <a:prstDash val="solid"/>
              <a:round/>
              <a:headEnd len="sm" w="sm" type="none"/>
              <a:tailEnd len="med" w="med" type="triangle"/>
            </a:ln>
          </p:spPr>
        </p:cxnSp>
        <p:cxnSp>
          <p:nvCxnSpPr>
            <p:cNvPr id="1590" name="Google Shape;1590;p34"/>
            <p:cNvCxnSpPr/>
            <p:nvPr/>
          </p:nvCxnSpPr>
          <p:spPr>
            <a:xfrm rot="10800000">
              <a:off x="6433673" y="6060730"/>
              <a:ext cx="771472" cy="0"/>
            </a:xfrm>
            <a:prstGeom prst="straightConnector1">
              <a:avLst/>
            </a:prstGeom>
            <a:noFill/>
            <a:ln cap="flat" cmpd="sng" w="34925">
              <a:solidFill>
                <a:srgbClr val="A5A5A5"/>
              </a:solidFill>
              <a:prstDash val="solid"/>
              <a:round/>
              <a:headEnd len="sm" w="sm" type="none"/>
              <a:tailEnd len="med" w="med" type="triangle"/>
            </a:ln>
          </p:spPr>
        </p:cxnSp>
      </p:grpSp>
      <p:grpSp>
        <p:nvGrpSpPr>
          <p:cNvPr id="1591" name="Google Shape;1591;p34"/>
          <p:cNvGrpSpPr/>
          <p:nvPr/>
        </p:nvGrpSpPr>
        <p:grpSpPr>
          <a:xfrm rot="-1808451">
            <a:off x="6900017" y="1006996"/>
            <a:ext cx="771472" cy="189471"/>
            <a:chOff x="6111869" y="1126198"/>
            <a:chExt cx="771472" cy="189471"/>
          </a:xfrm>
        </p:grpSpPr>
        <p:cxnSp>
          <p:nvCxnSpPr>
            <p:cNvPr id="1592" name="Google Shape;1592;p34"/>
            <p:cNvCxnSpPr/>
            <p:nvPr/>
          </p:nvCxnSpPr>
          <p:spPr>
            <a:xfrm>
              <a:off x="6176122" y="1126198"/>
              <a:ext cx="707219" cy="0"/>
            </a:xfrm>
            <a:prstGeom prst="straightConnector1">
              <a:avLst/>
            </a:prstGeom>
            <a:noFill/>
            <a:ln cap="flat" cmpd="sng" w="34925">
              <a:solidFill>
                <a:srgbClr val="A5A5A5"/>
              </a:solidFill>
              <a:prstDash val="solid"/>
              <a:round/>
              <a:headEnd len="sm" w="sm" type="none"/>
              <a:tailEnd len="med" w="med" type="triangle"/>
            </a:ln>
          </p:spPr>
        </p:cxnSp>
        <p:cxnSp>
          <p:nvCxnSpPr>
            <p:cNvPr id="1593" name="Google Shape;1593;p34"/>
            <p:cNvCxnSpPr/>
            <p:nvPr/>
          </p:nvCxnSpPr>
          <p:spPr>
            <a:xfrm rot="10800000">
              <a:off x="6111869" y="1315669"/>
              <a:ext cx="771472" cy="0"/>
            </a:xfrm>
            <a:prstGeom prst="straightConnector1">
              <a:avLst/>
            </a:prstGeom>
            <a:noFill/>
            <a:ln cap="flat" cmpd="sng" w="34925">
              <a:solidFill>
                <a:srgbClr val="A5A5A5"/>
              </a:solidFill>
              <a:prstDash val="solid"/>
              <a:round/>
              <a:headEnd len="sm" w="sm" type="none"/>
              <a:tailEnd len="med" w="med" type="triangle"/>
            </a:ln>
          </p:spPr>
        </p:cxnSp>
      </p:grpSp>
      <p:grpSp>
        <p:nvGrpSpPr>
          <p:cNvPr id="1594" name="Google Shape;1594;p34"/>
          <p:cNvGrpSpPr/>
          <p:nvPr/>
        </p:nvGrpSpPr>
        <p:grpSpPr>
          <a:xfrm rot="1645017">
            <a:off x="7031497" y="2770621"/>
            <a:ext cx="771472" cy="189471"/>
            <a:chOff x="6259788" y="3188854"/>
            <a:chExt cx="771472" cy="189471"/>
          </a:xfrm>
        </p:grpSpPr>
        <p:cxnSp>
          <p:nvCxnSpPr>
            <p:cNvPr id="1595" name="Google Shape;1595;p34"/>
            <p:cNvCxnSpPr/>
            <p:nvPr/>
          </p:nvCxnSpPr>
          <p:spPr>
            <a:xfrm>
              <a:off x="6324041" y="3188854"/>
              <a:ext cx="707219" cy="0"/>
            </a:xfrm>
            <a:prstGeom prst="straightConnector1">
              <a:avLst/>
            </a:prstGeom>
            <a:noFill/>
            <a:ln cap="flat" cmpd="sng" w="34925">
              <a:solidFill>
                <a:srgbClr val="A5A5A5"/>
              </a:solidFill>
              <a:prstDash val="solid"/>
              <a:round/>
              <a:headEnd len="sm" w="sm" type="none"/>
              <a:tailEnd len="med" w="med" type="triangle"/>
            </a:ln>
          </p:spPr>
        </p:cxnSp>
        <p:cxnSp>
          <p:nvCxnSpPr>
            <p:cNvPr id="1596" name="Google Shape;1596;p34"/>
            <p:cNvCxnSpPr/>
            <p:nvPr/>
          </p:nvCxnSpPr>
          <p:spPr>
            <a:xfrm rot="10800000">
              <a:off x="6259788" y="3378325"/>
              <a:ext cx="771472" cy="0"/>
            </a:xfrm>
            <a:prstGeom prst="straightConnector1">
              <a:avLst/>
            </a:prstGeom>
            <a:noFill/>
            <a:ln cap="flat" cmpd="sng" w="34925">
              <a:solidFill>
                <a:srgbClr val="A5A5A5"/>
              </a:solidFill>
              <a:prstDash val="solid"/>
              <a:round/>
              <a:headEnd len="sm" w="sm" type="none"/>
              <a:tailEnd len="med" w="med" type="triangle"/>
            </a:ln>
          </p:spPr>
        </p:cxnSp>
      </p:grpSp>
      <p:grpSp>
        <p:nvGrpSpPr>
          <p:cNvPr id="1597" name="Google Shape;1597;p34"/>
          <p:cNvGrpSpPr/>
          <p:nvPr/>
        </p:nvGrpSpPr>
        <p:grpSpPr>
          <a:xfrm rot="5400000">
            <a:off x="5317823" y="3783981"/>
            <a:ext cx="771472" cy="189471"/>
            <a:chOff x="4929217" y="3738279"/>
            <a:chExt cx="771472" cy="189471"/>
          </a:xfrm>
        </p:grpSpPr>
        <p:cxnSp>
          <p:nvCxnSpPr>
            <p:cNvPr id="1598" name="Google Shape;1598;p34"/>
            <p:cNvCxnSpPr/>
            <p:nvPr/>
          </p:nvCxnSpPr>
          <p:spPr>
            <a:xfrm>
              <a:off x="4993470" y="3738279"/>
              <a:ext cx="707219" cy="0"/>
            </a:xfrm>
            <a:prstGeom prst="straightConnector1">
              <a:avLst/>
            </a:prstGeom>
            <a:noFill/>
            <a:ln cap="flat" cmpd="sng" w="34925">
              <a:solidFill>
                <a:srgbClr val="A5A5A5"/>
              </a:solidFill>
              <a:prstDash val="solid"/>
              <a:round/>
              <a:headEnd len="sm" w="sm" type="none"/>
              <a:tailEnd len="med" w="med" type="triangle"/>
            </a:ln>
          </p:spPr>
        </p:cxnSp>
        <p:cxnSp>
          <p:nvCxnSpPr>
            <p:cNvPr id="1599" name="Google Shape;1599;p34"/>
            <p:cNvCxnSpPr/>
            <p:nvPr/>
          </p:nvCxnSpPr>
          <p:spPr>
            <a:xfrm rot="10800000">
              <a:off x="4929217" y="3927750"/>
              <a:ext cx="771472" cy="0"/>
            </a:xfrm>
            <a:prstGeom prst="straightConnector1">
              <a:avLst/>
            </a:prstGeom>
            <a:noFill/>
            <a:ln cap="flat" cmpd="sng" w="34925">
              <a:solidFill>
                <a:srgbClr val="A5A5A5"/>
              </a:solidFill>
              <a:prstDash val="solid"/>
              <a:round/>
              <a:headEnd len="sm" w="sm" type="none"/>
              <a:tailEnd len="med" w="med" type="triangle"/>
            </a:ln>
          </p:spPr>
        </p:cxnSp>
      </p:grpSp>
      <p:sp>
        <p:nvSpPr>
          <p:cNvPr id="1600" name="Google Shape;1600;p34"/>
          <p:cNvSpPr/>
          <p:nvPr/>
        </p:nvSpPr>
        <p:spPr>
          <a:xfrm>
            <a:off x="1358081" y="1020296"/>
            <a:ext cx="2117079" cy="582472"/>
          </a:xfrm>
          <a:prstGeom prst="rect">
            <a:avLst/>
          </a:prstGeom>
          <a:solidFill>
            <a:srgbClr val="D8D8D8"/>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Passenger Request Flight Status</a:t>
            </a:r>
            <a:endParaRPr b="0" i="0" sz="1400" u="none" cap="none" strike="noStrike">
              <a:solidFill>
                <a:srgbClr val="000000"/>
              </a:solidFill>
              <a:latin typeface="Arial"/>
              <a:ea typeface="Arial"/>
              <a:cs typeface="Arial"/>
              <a:sym typeface="Arial"/>
            </a:endParaRPr>
          </a:p>
        </p:txBody>
      </p:sp>
      <p:grpSp>
        <p:nvGrpSpPr>
          <p:cNvPr id="1601" name="Google Shape;1601;p34"/>
          <p:cNvGrpSpPr/>
          <p:nvPr/>
        </p:nvGrpSpPr>
        <p:grpSpPr>
          <a:xfrm>
            <a:off x="4199762" y="2569770"/>
            <a:ext cx="771472" cy="189471"/>
            <a:chOff x="3602455" y="2692202"/>
            <a:chExt cx="771472" cy="189471"/>
          </a:xfrm>
        </p:grpSpPr>
        <p:cxnSp>
          <p:nvCxnSpPr>
            <p:cNvPr id="1602" name="Google Shape;1602;p34"/>
            <p:cNvCxnSpPr/>
            <p:nvPr/>
          </p:nvCxnSpPr>
          <p:spPr>
            <a:xfrm>
              <a:off x="3666708" y="2692202"/>
              <a:ext cx="707219" cy="0"/>
            </a:xfrm>
            <a:prstGeom prst="straightConnector1">
              <a:avLst/>
            </a:prstGeom>
            <a:noFill/>
            <a:ln cap="flat" cmpd="sng" w="34925">
              <a:solidFill>
                <a:srgbClr val="FF0000"/>
              </a:solidFill>
              <a:prstDash val="solid"/>
              <a:round/>
              <a:headEnd len="sm" w="sm" type="none"/>
              <a:tailEnd len="med" w="med" type="triangle"/>
            </a:ln>
          </p:spPr>
        </p:cxnSp>
        <p:cxnSp>
          <p:nvCxnSpPr>
            <p:cNvPr id="1603" name="Google Shape;1603;p34"/>
            <p:cNvCxnSpPr/>
            <p:nvPr/>
          </p:nvCxnSpPr>
          <p:spPr>
            <a:xfrm rot="10800000">
              <a:off x="3602455" y="2881673"/>
              <a:ext cx="771472" cy="0"/>
            </a:xfrm>
            <a:prstGeom prst="straightConnector1">
              <a:avLst/>
            </a:prstGeom>
            <a:noFill/>
            <a:ln cap="flat" cmpd="sng" w="34925">
              <a:solidFill>
                <a:srgbClr val="A5A5A5"/>
              </a:solidFill>
              <a:prstDash val="solid"/>
              <a:round/>
              <a:headEnd len="sm" w="sm" type="none"/>
              <a:tailEnd len="med" w="med" type="triangle"/>
            </a:ln>
          </p:spPr>
        </p:cxnSp>
      </p:grpSp>
      <p:grpSp>
        <p:nvGrpSpPr>
          <p:cNvPr id="1604" name="Google Shape;1604;p34"/>
          <p:cNvGrpSpPr/>
          <p:nvPr/>
        </p:nvGrpSpPr>
        <p:grpSpPr>
          <a:xfrm rot="-1805956">
            <a:off x="6900633" y="1009569"/>
            <a:ext cx="771472" cy="189471"/>
            <a:chOff x="3602455" y="2692202"/>
            <a:chExt cx="771472" cy="189471"/>
          </a:xfrm>
        </p:grpSpPr>
        <p:cxnSp>
          <p:nvCxnSpPr>
            <p:cNvPr id="1605" name="Google Shape;1605;p34"/>
            <p:cNvCxnSpPr/>
            <p:nvPr/>
          </p:nvCxnSpPr>
          <p:spPr>
            <a:xfrm>
              <a:off x="3666708" y="2692202"/>
              <a:ext cx="707219" cy="0"/>
            </a:xfrm>
            <a:prstGeom prst="straightConnector1">
              <a:avLst/>
            </a:prstGeom>
            <a:noFill/>
            <a:ln cap="flat" cmpd="sng" w="34925">
              <a:solidFill>
                <a:srgbClr val="FF0000"/>
              </a:solidFill>
              <a:prstDash val="solid"/>
              <a:round/>
              <a:headEnd len="sm" w="sm" type="none"/>
              <a:tailEnd len="med" w="med" type="triangle"/>
            </a:ln>
          </p:spPr>
        </p:cxnSp>
        <p:cxnSp>
          <p:nvCxnSpPr>
            <p:cNvPr id="1606" name="Google Shape;1606;p34"/>
            <p:cNvCxnSpPr/>
            <p:nvPr/>
          </p:nvCxnSpPr>
          <p:spPr>
            <a:xfrm rot="10800000">
              <a:off x="3602455" y="2881673"/>
              <a:ext cx="771472" cy="0"/>
            </a:xfrm>
            <a:prstGeom prst="straightConnector1">
              <a:avLst/>
            </a:prstGeom>
            <a:noFill/>
            <a:ln cap="flat" cmpd="sng" w="34925">
              <a:solidFill>
                <a:srgbClr val="FF0000"/>
              </a:solidFill>
              <a:prstDash val="solid"/>
              <a:round/>
              <a:headEnd len="sm" w="sm" type="none"/>
              <a:tailEnd len="med" w="med" type="triangle"/>
            </a:ln>
          </p:spPr>
        </p:cxnSp>
      </p:grpSp>
      <p:grpSp>
        <p:nvGrpSpPr>
          <p:cNvPr id="1607" name="Google Shape;1607;p34"/>
          <p:cNvGrpSpPr/>
          <p:nvPr/>
        </p:nvGrpSpPr>
        <p:grpSpPr>
          <a:xfrm>
            <a:off x="6900017" y="1933192"/>
            <a:ext cx="771472" cy="189471"/>
            <a:chOff x="6111869" y="2055378"/>
            <a:chExt cx="771472" cy="189471"/>
          </a:xfrm>
        </p:grpSpPr>
        <p:cxnSp>
          <p:nvCxnSpPr>
            <p:cNvPr id="1608" name="Google Shape;1608;p34"/>
            <p:cNvCxnSpPr/>
            <p:nvPr/>
          </p:nvCxnSpPr>
          <p:spPr>
            <a:xfrm>
              <a:off x="6176122" y="2055378"/>
              <a:ext cx="707219" cy="0"/>
            </a:xfrm>
            <a:prstGeom prst="straightConnector1">
              <a:avLst/>
            </a:prstGeom>
            <a:noFill/>
            <a:ln cap="flat" cmpd="sng" w="34925">
              <a:solidFill>
                <a:srgbClr val="FF0000"/>
              </a:solidFill>
              <a:prstDash val="solid"/>
              <a:round/>
              <a:headEnd len="sm" w="sm" type="none"/>
              <a:tailEnd len="med" w="med" type="triangle"/>
            </a:ln>
          </p:spPr>
        </p:cxnSp>
        <p:cxnSp>
          <p:nvCxnSpPr>
            <p:cNvPr id="1609" name="Google Shape;1609;p34"/>
            <p:cNvCxnSpPr/>
            <p:nvPr/>
          </p:nvCxnSpPr>
          <p:spPr>
            <a:xfrm rot="10800000">
              <a:off x="6111869" y="2244849"/>
              <a:ext cx="771472" cy="0"/>
            </a:xfrm>
            <a:prstGeom prst="straightConnector1">
              <a:avLst/>
            </a:prstGeom>
            <a:noFill/>
            <a:ln cap="flat" cmpd="sng" w="34925">
              <a:solidFill>
                <a:srgbClr val="FF0000"/>
              </a:solidFill>
              <a:prstDash val="solid"/>
              <a:round/>
              <a:headEnd len="sm" w="sm" type="none"/>
              <a:tailEnd len="med" w="med" type="triangle"/>
            </a:ln>
          </p:spPr>
        </p:cxnSp>
      </p:grpSp>
      <p:grpSp>
        <p:nvGrpSpPr>
          <p:cNvPr id="1610" name="Google Shape;1610;p34"/>
          <p:cNvGrpSpPr/>
          <p:nvPr/>
        </p:nvGrpSpPr>
        <p:grpSpPr>
          <a:xfrm rot="1645017">
            <a:off x="7036435" y="2777552"/>
            <a:ext cx="771472" cy="189471"/>
            <a:chOff x="6259788" y="3188854"/>
            <a:chExt cx="771472" cy="189471"/>
          </a:xfrm>
        </p:grpSpPr>
        <p:cxnSp>
          <p:nvCxnSpPr>
            <p:cNvPr id="1611" name="Google Shape;1611;p34"/>
            <p:cNvCxnSpPr/>
            <p:nvPr/>
          </p:nvCxnSpPr>
          <p:spPr>
            <a:xfrm>
              <a:off x="6324041" y="3188854"/>
              <a:ext cx="707219" cy="0"/>
            </a:xfrm>
            <a:prstGeom prst="straightConnector1">
              <a:avLst/>
            </a:prstGeom>
            <a:noFill/>
            <a:ln cap="flat" cmpd="sng" w="34925">
              <a:solidFill>
                <a:srgbClr val="FF0000"/>
              </a:solidFill>
              <a:prstDash val="solid"/>
              <a:round/>
              <a:headEnd len="sm" w="sm" type="none"/>
              <a:tailEnd len="med" w="med" type="triangle"/>
            </a:ln>
          </p:spPr>
        </p:cxnSp>
        <p:cxnSp>
          <p:nvCxnSpPr>
            <p:cNvPr id="1612" name="Google Shape;1612;p34"/>
            <p:cNvCxnSpPr/>
            <p:nvPr/>
          </p:nvCxnSpPr>
          <p:spPr>
            <a:xfrm rot="10800000">
              <a:off x="6259788" y="3378325"/>
              <a:ext cx="771472" cy="0"/>
            </a:xfrm>
            <a:prstGeom prst="straightConnector1">
              <a:avLst/>
            </a:prstGeom>
            <a:noFill/>
            <a:ln cap="flat" cmpd="sng" w="34925">
              <a:solidFill>
                <a:srgbClr val="FF0000"/>
              </a:solidFill>
              <a:prstDash val="solid"/>
              <a:round/>
              <a:headEnd len="sm" w="sm" type="none"/>
              <a:tailEnd len="med" w="med" type="triangle"/>
            </a:ln>
          </p:spPr>
        </p:cxnSp>
      </p:grpSp>
      <p:grpSp>
        <p:nvGrpSpPr>
          <p:cNvPr id="1613" name="Google Shape;1613;p34"/>
          <p:cNvGrpSpPr/>
          <p:nvPr/>
        </p:nvGrpSpPr>
        <p:grpSpPr>
          <a:xfrm>
            <a:off x="4214050" y="2566541"/>
            <a:ext cx="771472" cy="189471"/>
            <a:chOff x="3602455" y="2692202"/>
            <a:chExt cx="771472" cy="189471"/>
          </a:xfrm>
        </p:grpSpPr>
        <p:cxnSp>
          <p:nvCxnSpPr>
            <p:cNvPr id="1614" name="Google Shape;1614;p34"/>
            <p:cNvCxnSpPr/>
            <p:nvPr/>
          </p:nvCxnSpPr>
          <p:spPr>
            <a:xfrm>
              <a:off x="3666708" y="2692202"/>
              <a:ext cx="707219" cy="0"/>
            </a:xfrm>
            <a:prstGeom prst="straightConnector1">
              <a:avLst/>
            </a:prstGeom>
            <a:noFill/>
            <a:ln cap="flat" cmpd="sng" w="34925">
              <a:solidFill>
                <a:srgbClr val="FF0000"/>
              </a:solidFill>
              <a:prstDash val="solid"/>
              <a:round/>
              <a:headEnd len="sm" w="sm" type="none"/>
              <a:tailEnd len="med" w="med" type="triangle"/>
            </a:ln>
          </p:spPr>
        </p:cxnSp>
        <p:cxnSp>
          <p:nvCxnSpPr>
            <p:cNvPr id="1615" name="Google Shape;1615;p34"/>
            <p:cNvCxnSpPr/>
            <p:nvPr/>
          </p:nvCxnSpPr>
          <p:spPr>
            <a:xfrm rot="10800000">
              <a:off x="3602455" y="2881673"/>
              <a:ext cx="771472" cy="0"/>
            </a:xfrm>
            <a:prstGeom prst="straightConnector1">
              <a:avLst/>
            </a:prstGeom>
            <a:noFill/>
            <a:ln cap="flat" cmpd="sng" w="34925">
              <a:solidFill>
                <a:srgbClr val="FF0000"/>
              </a:solidFill>
              <a:prstDash val="solid"/>
              <a:round/>
              <a:headEnd len="sm" w="sm" type="none"/>
              <a:tailEnd len="med" w="med" type="triangle"/>
            </a:ln>
          </p:spPr>
        </p:cxnSp>
      </p:grpSp>
      <p:grpSp>
        <p:nvGrpSpPr>
          <p:cNvPr id="1616" name="Google Shape;1616;p34"/>
          <p:cNvGrpSpPr/>
          <p:nvPr/>
        </p:nvGrpSpPr>
        <p:grpSpPr>
          <a:xfrm>
            <a:off x="4199762" y="5291466"/>
            <a:ext cx="771472" cy="189471"/>
            <a:chOff x="3602455" y="5417127"/>
            <a:chExt cx="771472" cy="189471"/>
          </a:xfrm>
        </p:grpSpPr>
        <p:cxnSp>
          <p:nvCxnSpPr>
            <p:cNvPr id="1617" name="Google Shape;1617;p34"/>
            <p:cNvCxnSpPr/>
            <p:nvPr/>
          </p:nvCxnSpPr>
          <p:spPr>
            <a:xfrm>
              <a:off x="3666708" y="5417127"/>
              <a:ext cx="707219" cy="0"/>
            </a:xfrm>
            <a:prstGeom prst="straightConnector1">
              <a:avLst/>
            </a:prstGeom>
            <a:noFill/>
            <a:ln cap="flat" cmpd="sng" w="34925">
              <a:solidFill>
                <a:srgbClr val="FF0000"/>
              </a:solidFill>
              <a:prstDash val="solid"/>
              <a:round/>
              <a:headEnd len="sm" w="sm" type="none"/>
              <a:tailEnd len="med" w="med" type="triangle"/>
            </a:ln>
          </p:spPr>
        </p:cxnSp>
        <p:cxnSp>
          <p:nvCxnSpPr>
            <p:cNvPr id="1618" name="Google Shape;1618;p34"/>
            <p:cNvCxnSpPr/>
            <p:nvPr/>
          </p:nvCxnSpPr>
          <p:spPr>
            <a:xfrm rot="10800000">
              <a:off x="3602455" y="5606598"/>
              <a:ext cx="771472" cy="0"/>
            </a:xfrm>
            <a:prstGeom prst="straightConnector1">
              <a:avLst/>
            </a:prstGeom>
            <a:noFill/>
            <a:ln cap="flat" cmpd="sng" w="34925">
              <a:solidFill>
                <a:srgbClr val="A5A5A5"/>
              </a:solidFill>
              <a:prstDash val="solid"/>
              <a:round/>
              <a:headEnd len="sm" w="sm" type="none"/>
              <a:tailEnd len="med" w="med" type="triangle"/>
            </a:ln>
          </p:spPr>
        </p:cxnSp>
      </p:grpSp>
      <p:grpSp>
        <p:nvGrpSpPr>
          <p:cNvPr id="1619" name="Google Shape;1619;p34"/>
          <p:cNvGrpSpPr/>
          <p:nvPr/>
        </p:nvGrpSpPr>
        <p:grpSpPr>
          <a:xfrm rot="5400000">
            <a:off x="5317823" y="3783982"/>
            <a:ext cx="771472" cy="189471"/>
            <a:chOff x="4929217" y="3738279"/>
            <a:chExt cx="771472" cy="189471"/>
          </a:xfrm>
        </p:grpSpPr>
        <p:cxnSp>
          <p:nvCxnSpPr>
            <p:cNvPr id="1620" name="Google Shape;1620;p34"/>
            <p:cNvCxnSpPr/>
            <p:nvPr/>
          </p:nvCxnSpPr>
          <p:spPr>
            <a:xfrm>
              <a:off x="4993470" y="3738279"/>
              <a:ext cx="707219" cy="0"/>
            </a:xfrm>
            <a:prstGeom prst="straightConnector1">
              <a:avLst/>
            </a:prstGeom>
            <a:noFill/>
            <a:ln cap="flat" cmpd="sng" w="34925">
              <a:solidFill>
                <a:srgbClr val="FF0000"/>
              </a:solidFill>
              <a:prstDash val="solid"/>
              <a:round/>
              <a:headEnd len="sm" w="sm" type="none"/>
              <a:tailEnd len="med" w="med" type="triangle"/>
            </a:ln>
          </p:spPr>
        </p:cxnSp>
        <p:cxnSp>
          <p:nvCxnSpPr>
            <p:cNvPr id="1621" name="Google Shape;1621;p34"/>
            <p:cNvCxnSpPr/>
            <p:nvPr/>
          </p:nvCxnSpPr>
          <p:spPr>
            <a:xfrm rot="10800000">
              <a:off x="4929217" y="3927750"/>
              <a:ext cx="771472" cy="0"/>
            </a:xfrm>
            <a:prstGeom prst="straightConnector1">
              <a:avLst/>
            </a:prstGeom>
            <a:noFill/>
            <a:ln cap="flat" cmpd="sng" w="34925">
              <a:solidFill>
                <a:srgbClr val="FF0000"/>
              </a:solidFill>
              <a:prstDash val="solid"/>
              <a:round/>
              <a:headEnd len="sm" w="sm" type="none"/>
              <a:tailEnd len="med" w="med" type="triangle"/>
            </a:ln>
          </p:spPr>
        </p:cxnSp>
      </p:grpSp>
      <p:grpSp>
        <p:nvGrpSpPr>
          <p:cNvPr id="1622" name="Google Shape;1622;p34"/>
          <p:cNvGrpSpPr/>
          <p:nvPr/>
        </p:nvGrpSpPr>
        <p:grpSpPr>
          <a:xfrm>
            <a:off x="7070194" y="4417439"/>
            <a:ext cx="771472" cy="189471"/>
            <a:chOff x="6282046" y="4536641"/>
            <a:chExt cx="771472" cy="189471"/>
          </a:xfrm>
        </p:grpSpPr>
        <p:cxnSp>
          <p:nvCxnSpPr>
            <p:cNvPr id="1623" name="Google Shape;1623;p34"/>
            <p:cNvCxnSpPr/>
            <p:nvPr/>
          </p:nvCxnSpPr>
          <p:spPr>
            <a:xfrm>
              <a:off x="6346299" y="4536641"/>
              <a:ext cx="707219" cy="0"/>
            </a:xfrm>
            <a:prstGeom prst="straightConnector1">
              <a:avLst/>
            </a:prstGeom>
            <a:noFill/>
            <a:ln cap="flat" cmpd="sng" w="34925">
              <a:solidFill>
                <a:srgbClr val="FF0000"/>
              </a:solidFill>
              <a:prstDash val="solid"/>
              <a:round/>
              <a:headEnd len="sm" w="sm" type="none"/>
              <a:tailEnd len="med" w="med" type="triangle"/>
            </a:ln>
          </p:spPr>
        </p:cxnSp>
        <p:cxnSp>
          <p:nvCxnSpPr>
            <p:cNvPr id="1624" name="Google Shape;1624;p34"/>
            <p:cNvCxnSpPr/>
            <p:nvPr/>
          </p:nvCxnSpPr>
          <p:spPr>
            <a:xfrm rot="10800000">
              <a:off x="6282046" y="4726112"/>
              <a:ext cx="771472" cy="0"/>
            </a:xfrm>
            <a:prstGeom prst="straightConnector1">
              <a:avLst/>
            </a:prstGeom>
            <a:noFill/>
            <a:ln cap="flat" cmpd="sng" w="34925">
              <a:solidFill>
                <a:srgbClr val="FF0000"/>
              </a:solidFill>
              <a:prstDash val="solid"/>
              <a:round/>
              <a:headEnd len="sm" w="sm" type="none"/>
              <a:tailEnd len="med" w="med" type="triangle"/>
            </a:ln>
          </p:spPr>
        </p:cxnSp>
      </p:grpSp>
      <p:grpSp>
        <p:nvGrpSpPr>
          <p:cNvPr id="1625" name="Google Shape;1625;p34"/>
          <p:cNvGrpSpPr/>
          <p:nvPr/>
        </p:nvGrpSpPr>
        <p:grpSpPr>
          <a:xfrm>
            <a:off x="7126022" y="5752057"/>
            <a:ext cx="771472" cy="189471"/>
            <a:chOff x="6433673" y="5871259"/>
            <a:chExt cx="771472" cy="189471"/>
          </a:xfrm>
        </p:grpSpPr>
        <p:cxnSp>
          <p:nvCxnSpPr>
            <p:cNvPr id="1626" name="Google Shape;1626;p34"/>
            <p:cNvCxnSpPr/>
            <p:nvPr/>
          </p:nvCxnSpPr>
          <p:spPr>
            <a:xfrm>
              <a:off x="6497926" y="5871259"/>
              <a:ext cx="707219" cy="0"/>
            </a:xfrm>
            <a:prstGeom prst="straightConnector1">
              <a:avLst/>
            </a:prstGeom>
            <a:noFill/>
            <a:ln cap="flat" cmpd="sng" w="34925">
              <a:solidFill>
                <a:srgbClr val="FF0000"/>
              </a:solidFill>
              <a:prstDash val="solid"/>
              <a:round/>
              <a:headEnd len="sm" w="sm" type="none"/>
              <a:tailEnd len="med" w="med" type="triangle"/>
            </a:ln>
          </p:spPr>
        </p:cxnSp>
        <p:cxnSp>
          <p:nvCxnSpPr>
            <p:cNvPr id="1627" name="Google Shape;1627;p34"/>
            <p:cNvCxnSpPr/>
            <p:nvPr/>
          </p:nvCxnSpPr>
          <p:spPr>
            <a:xfrm rot="10800000">
              <a:off x="6433673" y="6060730"/>
              <a:ext cx="771472" cy="0"/>
            </a:xfrm>
            <a:prstGeom prst="straightConnector1">
              <a:avLst/>
            </a:prstGeom>
            <a:noFill/>
            <a:ln cap="flat" cmpd="sng" w="34925">
              <a:solidFill>
                <a:srgbClr val="FF0000"/>
              </a:solidFill>
              <a:prstDash val="solid"/>
              <a:round/>
              <a:headEnd len="sm" w="sm" type="none"/>
              <a:tailEnd len="med" w="med" type="triangle"/>
            </a:ln>
          </p:spPr>
        </p:cxnSp>
      </p:grpSp>
      <p:grpSp>
        <p:nvGrpSpPr>
          <p:cNvPr id="1628" name="Google Shape;1628;p34"/>
          <p:cNvGrpSpPr/>
          <p:nvPr/>
        </p:nvGrpSpPr>
        <p:grpSpPr>
          <a:xfrm>
            <a:off x="4199762" y="5300117"/>
            <a:ext cx="771472" cy="189471"/>
            <a:chOff x="3602455" y="5417127"/>
            <a:chExt cx="771472" cy="189471"/>
          </a:xfrm>
        </p:grpSpPr>
        <p:cxnSp>
          <p:nvCxnSpPr>
            <p:cNvPr id="1629" name="Google Shape;1629;p34"/>
            <p:cNvCxnSpPr/>
            <p:nvPr/>
          </p:nvCxnSpPr>
          <p:spPr>
            <a:xfrm>
              <a:off x="3666708" y="5417127"/>
              <a:ext cx="707219" cy="0"/>
            </a:xfrm>
            <a:prstGeom prst="straightConnector1">
              <a:avLst/>
            </a:prstGeom>
            <a:noFill/>
            <a:ln cap="flat" cmpd="sng" w="34925">
              <a:solidFill>
                <a:srgbClr val="FF0000"/>
              </a:solidFill>
              <a:prstDash val="solid"/>
              <a:round/>
              <a:headEnd len="sm" w="sm" type="none"/>
              <a:tailEnd len="med" w="med" type="triangle"/>
            </a:ln>
          </p:spPr>
        </p:cxnSp>
        <p:cxnSp>
          <p:nvCxnSpPr>
            <p:cNvPr id="1630" name="Google Shape;1630;p34"/>
            <p:cNvCxnSpPr/>
            <p:nvPr/>
          </p:nvCxnSpPr>
          <p:spPr>
            <a:xfrm rot="10800000">
              <a:off x="3602455" y="5606598"/>
              <a:ext cx="771472" cy="0"/>
            </a:xfrm>
            <a:prstGeom prst="straightConnector1">
              <a:avLst/>
            </a:prstGeom>
            <a:noFill/>
            <a:ln cap="flat" cmpd="sng" w="34925">
              <a:solidFill>
                <a:srgbClr val="FF0000"/>
              </a:solidFill>
              <a:prstDash val="solid"/>
              <a:round/>
              <a:headEnd len="sm" w="sm" type="none"/>
              <a:tailEnd len="med" w="med" type="triangle"/>
            </a:ln>
          </p:spPr>
        </p:cxnSp>
      </p:grpSp>
      <p:sp>
        <p:nvSpPr>
          <p:cNvPr id="1631" name="Google Shape;1631;p34"/>
          <p:cNvSpPr/>
          <p:nvPr/>
        </p:nvSpPr>
        <p:spPr>
          <a:xfrm>
            <a:off x="3052019" y="2943291"/>
            <a:ext cx="1795303" cy="700548"/>
          </a:xfrm>
          <a:prstGeom prst="leftArrow">
            <a:avLst>
              <a:gd fmla="val 50000" name="adj1"/>
              <a:gd fmla="val 50000" name="adj2"/>
            </a:avLst>
          </a:prstGeom>
          <a:solidFill>
            <a:srgbClr val="D8D8D8"/>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Flight Status</a:t>
            </a:r>
            <a:endParaRPr b="0" i="0" sz="1400" u="none" cap="none" strike="noStrike">
              <a:solidFill>
                <a:srgbClr val="000000"/>
              </a:solidFill>
              <a:latin typeface="Arial"/>
              <a:ea typeface="Arial"/>
              <a:cs typeface="Arial"/>
              <a:sym typeface="Arial"/>
            </a:endParaRPr>
          </a:p>
        </p:txBody>
      </p:sp>
      <p:sp>
        <p:nvSpPr>
          <p:cNvPr id="1632" name="Google Shape;1632;p34"/>
          <p:cNvSpPr/>
          <p:nvPr/>
        </p:nvSpPr>
        <p:spPr>
          <a:xfrm>
            <a:off x="3062512" y="3878717"/>
            <a:ext cx="1795303" cy="700548"/>
          </a:xfrm>
          <a:prstGeom prst="leftArrow">
            <a:avLst>
              <a:gd fmla="val 50000" name="adj1"/>
              <a:gd fmla="val 50000" name="adj2"/>
            </a:avLst>
          </a:prstGeom>
          <a:solidFill>
            <a:srgbClr val="D8D8D8"/>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Contextual Offer</a:t>
            </a:r>
            <a:endParaRPr b="0" i="0" sz="1400" u="none" cap="none" strike="noStrike">
              <a:solidFill>
                <a:srgbClr val="000000"/>
              </a:solidFill>
              <a:latin typeface="Arial"/>
              <a:ea typeface="Arial"/>
              <a:cs typeface="Arial"/>
              <a:sym typeface="Arial"/>
            </a:endParaRPr>
          </a:p>
        </p:txBody>
      </p:sp>
      <p:sp>
        <p:nvSpPr>
          <p:cNvPr id="1633" name="Google Shape;1633;p34"/>
          <p:cNvSpPr txBox="1"/>
          <p:nvPr>
            <p:ph type="title"/>
          </p:nvPr>
        </p:nvSpPr>
        <p:spPr>
          <a:xfrm>
            <a:off x="793619" y="10395"/>
            <a:ext cx="1103428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sz="3200">
                <a:solidFill>
                  <a:schemeClr val="dk2"/>
                </a:solidFill>
              </a:rPr>
              <a:t>Event Driven API-Led Integration </a:t>
            </a:r>
            <a:br>
              <a:rPr lang="en-US">
                <a:solidFill>
                  <a:schemeClr val="dk2"/>
                </a:solidFill>
              </a:rPr>
            </a:br>
            <a:r>
              <a:rPr lang="en-US" sz="2400">
                <a:solidFill>
                  <a:schemeClr val="dk2"/>
                </a:solidFill>
              </a:rPr>
              <a:t>Drives Customer Engagement</a:t>
            </a:r>
            <a:endParaRPr>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8" name="Shape 1638"/>
        <p:cNvGrpSpPr/>
        <p:nvPr/>
      </p:nvGrpSpPr>
      <p:grpSpPr>
        <a:xfrm>
          <a:off x="0" y="0"/>
          <a:ext cx="0" cy="0"/>
          <a:chOff x="0" y="0"/>
          <a:chExt cx="0" cy="0"/>
        </a:xfrm>
      </p:grpSpPr>
      <p:sp>
        <p:nvSpPr>
          <p:cNvPr id="1639" name="Google Shape;1639;p35"/>
          <p:cNvSpPr txBox="1"/>
          <p:nvPr>
            <p:ph idx="1" type="body"/>
          </p:nvPr>
        </p:nvSpPr>
        <p:spPr>
          <a:xfrm>
            <a:off x="0" y="1936849"/>
            <a:ext cx="7576457" cy="4351338"/>
          </a:xfrm>
          <a:prstGeom prst="rect">
            <a:avLst/>
          </a:prstGeom>
          <a:noFill/>
          <a:ln>
            <a:noFill/>
          </a:ln>
        </p:spPr>
        <p:txBody>
          <a:bodyPr anchorCtr="0" anchor="t" bIns="45700" lIns="91425" spcFirstLastPara="1" rIns="91425" wrap="square" tIns="45700">
            <a:noAutofit/>
          </a:bodyPr>
          <a:lstStyle/>
          <a:p>
            <a:pPr indent="-342900" lvl="1" marL="914400" rtl="0" algn="l">
              <a:lnSpc>
                <a:spcPct val="90000"/>
              </a:lnSpc>
              <a:spcBef>
                <a:spcPts val="500"/>
              </a:spcBef>
              <a:spcAft>
                <a:spcPts val="0"/>
              </a:spcAft>
              <a:buSzPts val="1800"/>
              <a:buChar char="•"/>
            </a:pPr>
            <a:r>
              <a:rPr lang="en-US"/>
              <a:t>We will be exploring and building the APIs for Connected Customer Experience Airport iPhone App</a:t>
            </a:r>
            <a:endParaRPr/>
          </a:p>
          <a:p>
            <a:pPr indent="-342900" lvl="1" marL="914400" rtl="0" algn="l">
              <a:lnSpc>
                <a:spcPct val="90000"/>
              </a:lnSpc>
              <a:spcBef>
                <a:spcPts val="500"/>
              </a:spcBef>
              <a:spcAft>
                <a:spcPts val="0"/>
              </a:spcAft>
              <a:buSzPts val="1800"/>
              <a:buChar char="•"/>
            </a:pPr>
            <a:r>
              <a:rPr lang="en-US"/>
              <a:t>We will concentrate on speed and agility</a:t>
            </a:r>
            <a:endParaRPr/>
          </a:p>
          <a:p>
            <a:pPr indent="-342900" lvl="1" marL="914400" rtl="0" algn="l">
              <a:lnSpc>
                <a:spcPct val="90000"/>
              </a:lnSpc>
              <a:spcBef>
                <a:spcPts val="500"/>
              </a:spcBef>
              <a:spcAft>
                <a:spcPts val="0"/>
              </a:spcAft>
              <a:buSzPts val="1800"/>
              <a:buChar char="•"/>
            </a:pPr>
            <a:r>
              <a:rPr lang="en-US"/>
              <a:t>We will focus on Process and Event APIs</a:t>
            </a:r>
            <a:endParaRPr/>
          </a:p>
          <a:p>
            <a:pPr indent="-342900" lvl="1" marL="914400" rtl="0" algn="l">
              <a:lnSpc>
                <a:spcPct val="90000"/>
              </a:lnSpc>
              <a:spcBef>
                <a:spcPts val="500"/>
              </a:spcBef>
              <a:spcAft>
                <a:spcPts val="0"/>
              </a:spcAft>
              <a:buSzPts val="1800"/>
              <a:buChar char="•"/>
            </a:pPr>
            <a:r>
              <a:rPr lang="en-US"/>
              <a:t>The persona will be an IT savvy business analyst</a:t>
            </a:r>
            <a:endParaRPr/>
          </a:p>
          <a:p>
            <a:pPr indent="-342900" lvl="1" marL="914400" rtl="0" algn="l">
              <a:lnSpc>
                <a:spcPct val="90000"/>
              </a:lnSpc>
              <a:spcBef>
                <a:spcPts val="500"/>
              </a:spcBef>
              <a:spcAft>
                <a:spcPts val="0"/>
              </a:spcAft>
              <a:buSzPts val="1800"/>
              <a:buChar char="•"/>
            </a:pPr>
            <a:r>
              <a:rPr lang="en-US"/>
              <a:t>We will construct new process and experience APIs with readily available APIs</a:t>
            </a:r>
            <a:endParaRPr/>
          </a:p>
        </p:txBody>
      </p:sp>
      <p:sp>
        <p:nvSpPr>
          <p:cNvPr id="1640" name="Google Shape;1640;p35"/>
          <p:cNvSpPr txBox="1"/>
          <p:nvPr>
            <p:ph type="title"/>
          </p:nvPr>
        </p:nvSpPr>
        <p:spPr>
          <a:xfrm>
            <a:off x="786245" y="209260"/>
            <a:ext cx="1103428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Use Case:</a:t>
            </a:r>
            <a:br>
              <a:rPr lang="en-US"/>
            </a:br>
            <a:r>
              <a:rPr lang="en-US"/>
              <a:t>Connected Customer Experience</a:t>
            </a:r>
            <a:endParaRPr/>
          </a:p>
        </p:txBody>
      </p:sp>
      <p:pic>
        <p:nvPicPr>
          <p:cNvPr id="1641" name="Google Shape;1641;p35"/>
          <p:cNvPicPr preferRelativeResize="0"/>
          <p:nvPr/>
        </p:nvPicPr>
        <p:blipFill rotWithShape="1">
          <a:blip r:embed="rId3">
            <a:alphaModFix/>
          </a:blip>
          <a:srcRect b="0" l="0" r="0" t="0"/>
          <a:stretch/>
        </p:blipFill>
        <p:spPr>
          <a:xfrm>
            <a:off x="8317794" y="1845066"/>
            <a:ext cx="3192244" cy="444312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5" name="Shape 1645"/>
        <p:cNvGrpSpPr/>
        <p:nvPr/>
      </p:nvGrpSpPr>
      <p:grpSpPr>
        <a:xfrm>
          <a:off x="0" y="0"/>
          <a:ext cx="0" cy="0"/>
          <a:chOff x="0" y="0"/>
          <a:chExt cx="0" cy="0"/>
        </a:xfrm>
      </p:grpSpPr>
      <p:sp>
        <p:nvSpPr>
          <p:cNvPr id="1646" name="Google Shape;1646;p166"/>
          <p:cNvSpPr/>
          <p:nvPr/>
        </p:nvSpPr>
        <p:spPr>
          <a:xfrm rot="-5400000">
            <a:off x="5541008" y="-1512335"/>
            <a:ext cx="1233600" cy="11654700"/>
          </a:xfrm>
          <a:prstGeom prst="rect">
            <a:avLst/>
          </a:prstGeom>
          <a:solidFill>
            <a:srgbClr val="008000"/>
          </a:solid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DESIGN</a:t>
            </a:r>
            <a:endParaRPr b="0" i="0" sz="1900" u="none" cap="none" strike="noStrike">
              <a:solidFill>
                <a:srgbClr val="000000"/>
              </a:solidFill>
              <a:latin typeface="Arial"/>
              <a:ea typeface="Arial"/>
              <a:cs typeface="Arial"/>
              <a:sym typeface="Arial"/>
            </a:endParaRPr>
          </a:p>
        </p:txBody>
      </p:sp>
      <p:sp>
        <p:nvSpPr>
          <p:cNvPr id="1647" name="Google Shape;1647;p166"/>
          <p:cNvSpPr/>
          <p:nvPr/>
        </p:nvSpPr>
        <p:spPr>
          <a:xfrm>
            <a:off x="1156667" y="3863219"/>
            <a:ext cx="1219200" cy="878100"/>
          </a:xfrm>
          <a:prstGeom prst="flowChartAlternateProcess">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Model API</a:t>
            </a:r>
            <a:endParaRPr b="0" i="0" sz="1900" u="none" cap="none" strike="noStrike">
              <a:solidFill>
                <a:srgbClr val="000000"/>
              </a:solidFill>
              <a:latin typeface="Arial"/>
              <a:ea typeface="Arial"/>
              <a:cs typeface="Arial"/>
              <a:sym typeface="Arial"/>
            </a:endParaRPr>
          </a:p>
        </p:txBody>
      </p:sp>
      <p:sp>
        <p:nvSpPr>
          <p:cNvPr id="1648" name="Google Shape;1648;p166"/>
          <p:cNvSpPr/>
          <p:nvPr/>
        </p:nvSpPr>
        <p:spPr>
          <a:xfrm>
            <a:off x="2746579" y="3862821"/>
            <a:ext cx="1219200" cy="878100"/>
          </a:xfrm>
          <a:prstGeom prst="flowChartAlternateProcess">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Share API</a:t>
            </a:r>
            <a:endParaRPr b="0" i="0" sz="1900" u="none" cap="none" strike="noStrike">
              <a:solidFill>
                <a:srgbClr val="000000"/>
              </a:solidFill>
              <a:latin typeface="Arial"/>
              <a:ea typeface="Arial"/>
              <a:cs typeface="Arial"/>
              <a:sym typeface="Arial"/>
            </a:endParaRPr>
          </a:p>
        </p:txBody>
      </p:sp>
      <p:sp>
        <p:nvSpPr>
          <p:cNvPr id="1649" name="Google Shape;1649;p166"/>
          <p:cNvSpPr/>
          <p:nvPr/>
        </p:nvSpPr>
        <p:spPr>
          <a:xfrm>
            <a:off x="4422900" y="3862821"/>
            <a:ext cx="1219200" cy="878100"/>
          </a:xfrm>
          <a:prstGeom prst="flowChartAlternateProcess">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Create Mock App &amp; Export API</a:t>
            </a:r>
            <a:endParaRPr b="0" i="0" sz="1900" u="none" cap="none" strike="noStrike">
              <a:solidFill>
                <a:srgbClr val="000000"/>
              </a:solidFill>
              <a:latin typeface="Arial"/>
              <a:ea typeface="Arial"/>
              <a:cs typeface="Arial"/>
              <a:sym typeface="Arial"/>
            </a:endParaRPr>
          </a:p>
        </p:txBody>
      </p:sp>
      <p:cxnSp>
        <p:nvCxnSpPr>
          <p:cNvPr id="1650" name="Google Shape;1650;p166"/>
          <p:cNvCxnSpPr>
            <a:stCxn id="1647" idx="3"/>
            <a:endCxn id="1648" idx="1"/>
          </p:cNvCxnSpPr>
          <p:nvPr/>
        </p:nvCxnSpPr>
        <p:spPr>
          <a:xfrm flipH="1" rot="10800000">
            <a:off x="2375867" y="4301969"/>
            <a:ext cx="370800" cy="300"/>
          </a:xfrm>
          <a:prstGeom prst="straightConnector1">
            <a:avLst/>
          </a:prstGeom>
          <a:noFill/>
          <a:ln cap="flat" cmpd="sng" w="25400">
            <a:solidFill>
              <a:srgbClr val="2B2B2B"/>
            </a:solidFill>
            <a:prstDash val="solid"/>
            <a:round/>
            <a:headEnd len="sm" w="sm" type="none"/>
            <a:tailEnd len="med" w="med" type="stealth"/>
          </a:ln>
          <a:effectLst>
            <a:outerShdw blurRad="40000" rotWithShape="0" dir="5400000" dist="20000">
              <a:srgbClr val="000000">
                <a:alpha val="36862"/>
              </a:srgbClr>
            </a:outerShdw>
          </a:effectLst>
        </p:spPr>
      </p:cxnSp>
      <p:cxnSp>
        <p:nvCxnSpPr>
          <p:cNvPr id="1651" name="Google Shape;1651;p166"/>
          <p:cNvCxnSpPr>
            <a:stCxn id="1648" idx="3"/>
            <a:endCxn id="1649" idx="1"/>
          </p:cNvCxnSpPr>
          <p:nvPr/>
        </p:nvCxnSpPr>
        <p:spPr>
          <a:xfrm>
            <a:off x="3965779" y="4301871"/>
            <a:ext cx="457200" cy="0"/>
          </a:xfrm>
          <a:prstGeom prst="straightConnector1">
            <a:avLst/>
          </a:prstGeom>
          <a:noFill/>
          <a:ln cap="flat" cmpd="sng" w="25400">
            <a:solidFill>
              <a:srgbClr val="2B2B2B"/>
            </a:solidFill>
            <a:prstDash val="solid"/>
            <a:round/>
            <a:headEnd len="sm" w="sm" type="none"/>
            <a:tailEnd len="med" w="med" type="stealth"/>
          </a:ln>
          <a:effectLst>
            <a:outerShdw blurRad="40000" rotWithShape="0" dir="5400000" dist="20000">
              <a:srgbClr val="000000">
                <a:alpha val="36862"/>
              </a:srgbClr>
            </a:outerShdw>
          </a:effectLst>
        </p:spPr>
      </p:cxnSp>
      <p:sp>
        <p:nvSpPr>
          <p:cNvPr id="1652" name="Google Shape;1652;p166"/>
          <p:cNvSpPr/>
          <p:nvPr/>
        </p:nvSpPr>
        <p:spPr>
          <a:xfrm rot="-5400000">
            <a:off x="5541012" y="-2848165"/>
            <a:ext cx="1233600" cy="11654700"/>
          </a:xfrm>
          <a:prstGeom prst="rect">
            <a:avLst/>
          </a:prstGeom>
          <a:solidFill>
            <a:schemeClr val="accent2"/>
          </a:solid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MANAGE</a:t>
            </a:r>
            <a:endParaRPr b="0" i="0" sz="1900" u="none" cap="none" strike="noStrike">
              <a:solidFill>
                <a:srgbClr val="000000"/>
              </a:solidFill>
              <a:latin typeface="Arial"/>
              <a:ea typeface="Arial"/>
              <a:cs typeface="Arial"/>
              <a:sym typeface="Arial"/>
            </a:endParaRPr>
          </a:p>
        </p:txBody>
      </p:sp>
      <p:sp>
        <p:nvSpPr>
          <p:cNvPr id="1653" name="Google Shape;1653;p166"/>
          <p:cNvSpPr/>
          <p:nvPr/>
        </p:nvSpPr>
        <p:spPr>
          <a:xfrm rot="-5400000">
            <a:off x="5541008" y="-181642"/>
            <a:ext cx="1233600" cy="11654700"/>
          </a:xfrm>
          <a:prstGeom prst="rect">
            <a:avLst/>
          </a:prstGeom>
          <a:solidFill>
            <a:schemeClr val="accent1"/>
          </a:solid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BUILD</a:t>
            </a:r>
            <a:endParaRPr b="0" i="0" sz="1900" u="none" cap="none" strike="noStrike">
              <a:solidFill>
                <a:srgbClr val="000000"/>
              </a:solidFill>
              <a:latin typeface="Arial"/>
              <a:ea typeface="Arial"/>
              <a:cs typeface="Arial"/>
              <a:sym typeface="Arial"/>
            </a:endParaRPr>
          </a:p>
        </p:txBody>
      </p:sp>
      <p:sp>
        <p:nvSpPr>
          <p:cNvPr id="1654" name="Google Shape;1654;p166"/>
          <p:cNvSpPr/>
          <p:nvPr/>
        </p:nvSpPr>
        <p:spPr>
          <a:xfrm>
            <a:off x="2746579" y="5183721"/>
            <a:ext cx="1219200" cy="878100"/>
          </a:xfrm>
          <a:prstGeom prst="flowChartAlternateProcess">
            <a:avLst/>
          </a:prstGeom>
          <a:solidFill>
            <a:schemeClr val="lt1"/>
          </a:solidFill>
          <a:ln cap="flat" cmpd="sng" w="25400">
            <a:solidFill>
              <a:schemeClr val="accen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Generate Application</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Stub</a:t>
            </a:r>
            <a:endParaRPr b="0" i="0" sz="1900" u="none" cap="none" strike="noStrike">
              <a:solidFill>
                <a:srgbClr val="000000"/>
              </a:solidFill>
              <a:latin typeface="Arial"/>
              <a:ea typeface="Arial"/>
              <a:cs typeface="Arial"/>
              <a:sym typeface="Arial"/>
            </a:endParaRPr>
          </a:p>
        </p:txBody>
      </p:sp>
      <p:sp>
        <p:nvSpPr>
          <p:cNvPr id="1655" name="Google Shape;1655;p166"/>
          <p:cNvSpPr/>
          <p:nvPr/>
        </p:nvSpPr>
        <p:spPr>
          <a:xfrm>
            <a:off x="4422900" y="5183721"/>
            <a:ext cx="1219200" cy="878100"/>
          </a:xfrm>
          <a:prstGeom prst="flowChartAlternateProcess">
            <a:avLst/>
          </a:prstGeom>
          <a:solidFill>
            <a:schemeClr val="lt1"/>
          </a:solidFill>
          <a:ln cap="flat" cmpd="sng" w="25400">
            <a:solidFill>
              <a:schemeClr val="accen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Design &amp; Build Application</a:t>
            </a:r>
            <a:endParaRPr b="0" i="0" sz="1900" u="none" cap="none" strike="noStrike">
              <a:solidFill>
                <a:srgbClr val="000000"/>
              </a:solidFill>
              <a:latin typeface="Arial"/>
              <a:ea typeface="Arial"/>
              <a:cs typeface="Arial"/>
              <a:sym typeface="Arial"/>
            </a:endParaRPr>
          </a:p>
        </p:txBody>
      </p:sp>
      <p:cxnSp>
        <p:nvCxnSpPr>
          <p:cNvPr id="1656" name="Google Shape;1656;p166"/>
          <p:cNvCxnSpPr>
            <a:endCxn id="1655" idx="1"/>
          </p:cNvCxnSpPr>
          <p:nvPr/>
        </p:nvCxnSpPr>
        <p:spPr>
          <a:xfrm>
            <a:off x="3965700" y="5618871"/>
            <a:ext cx="457200" cy="3900"/>
          </a:xfrm>
          <a:prstGeom prst="straightConnector1">
            <a:avLst/>
          </a:prstGeom>
          <a:noFill/>
          <a:ln cap="flat" cmpd="sng" w="25400">
            <a:solidFill>
              <a:srgbClr val="2B2B2B"/>
            </a:solidFill>
            <a:prstDash val="solid"/>
            <a:round/>
            <a:headEnd len="sm" w="sm" type="none"/>
            <a:tailEnd len="med" w="med" type="stealth"/>
          </a:ln>
          <a:effectLst>
            <a:outerShdw blurRad="40000" rotWithShape="0" dir="5400000" dist="20000">
              <a:srgbClr val="000000">
                <a:alpha val="36862"/>
              </a:srgbClr>
            </a:outerShdw>
          </a:effectLst>
        </p:spPr>
      </p:cxnSp>
      <p:cxnSp>
        <p:nvCxnSpPr>
          <p:cNvPr id="1657" name="Google Shape;1657;p166"/>
          <p:cNvCxnSpPr>
            <a:stCxn id="1648" idx="2"/>
            <a:endCxn id="1654" idx="0"/>
          </p:cNvCxnSpPr>
          <p:nvPr/>
        </p:nvCxnSpPr>
        <p:spPr>
          <a:xfrm>
            <a:off x="3356179" y="4740921"/>
            <a:ext cx="0" cy="442800"/>
          </a:xfrm>
          <a:prstGeom prst="straightConnector1">
            <a:avLst/>
          </a:prstGeom>
          <a:noFill/>
          <a:ln cap="flat" cmpd="sng" w="25400">
            <a:solidFill>
              <a:srgbClr val="2B2B2B"/>
            </a:solidFill>
            <a:prstDash val="solid"/>
            <a:round/>
            <a:headEnd len="sm" w="sm" type="none"/>
            <a:tailEnd len="med" w="med" type="stealth"/>
          </a:ln>
          <a:effectLst>
            <a:outerShdw blurRad="40000" rotWithShape="0" dir="5400000" dist="20000">
              <a:srgbClr val="000000">
                <a:alpha val="36862"/>
              </a:srgbClr>
            </a:outerShdw>
          </a:effectLst>
        </p:spPr>
      </p:cxnSp>
      <p:sp>
        <p:nvSpPr>
          <p:cNvPr id="1658" name="Google Shape;1658;p166"/>
          <p:cNvSpPr/>
          <p:nvPr/>
        </p:nvSpPr>
        <p:spPr>
          <a:xfrm>
            <a:off x="6047444" y="5183721"/>
            <a:ext cx="1219200" cy="878100"/>
          </a:xfrm>
          <a:prstGeom prst="flowChartAlternateProcess">
            <a:avLst/>
          </a:prstGeom>
          <a:solidFill>
            <a:schemeClr val="lt1"/>
          </a:solidFill>
          <a:ln cap="flat" cmpd="sng" w="25400">
            <a:solidFill>
              <a:schemeClr val="accen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Test locally</a:t>
            </a:r>
            <a:endParaRPr b="0" i="0" sz="1900" u="none" cap="none" strike="noStrike">
              <a:solidFill>
                <a:srgbClr val="000000"/>
              </a:solidFill>
              <a:latin typeface="Arial"/>
              <a:ea typeface="Arial"/>
              <a:cs typeface="Arial"/>
              <a:sym typeface="Arial"/>
            </a:endParaRPr>
          </a:p>
        </p:txBody>
      </p:sp>
      <p:cxnSp>
        <p:nvCxnSpPr>
          <p:cNvPr id="1659" name="Google Shape;1659;p166"/>
          <p:cNvCxnSpPr>
            <a:stCxn id="1655" idx="3"/>
            <a:endCxn id="1658" idx="1"/>
          </p:cNvCxnSpPr>
          <p:nvPr/>
        </p:nvCxnSpPr>
        <p:spPr>
          <a:xfrm>
            <a:off x="5642100" y="5622771"/>
            <a:ext cx="405300" cy="0"/>
          </a:xfrm>
          <a:prstGeom prst="straightConnector1">
            <a:avLst/>
          </a:prstGeom>
          <a:noFill/>
          <a:ln cap="flat" cmpd="sng" w="25400">
            <a:solidFill>
              <a:srgbClr val="2B2B2B"/>
            </a:solidFill>
            <a:prstDash val="solid"/>
            <a:round/>
            <a:headEnd len="sm" w="sm" type="none"/>
            <a:tailEnd len="med" w="med" type="stealth"/>
          </a:ln>
          <a:effectLst>
            <a:outerShdw blurRad="40000" rotWithShape="0" dir="5400000" dist="20000">
              <a:srgbClr val="000000">
                <a:alpha val="36862"/>
              </a:srgbClr>
            </a:outerShdw>
          </a:effectLst>
        </p:spPr>
      </p:cxnSp>
      <p:sp>
        <p:nvSpPr>
          <p:cNvPr id="1660" name="Google Shape;1660;p166"/>
          <p:cNvSpPr/>
          <p:nvPr/>
        </p:nvSpPr>
        <p:spPr>
          <a:xfrm>
            <a:off x="7587435" y="5179833"/>
            <a:ext cx="1219200" cy="878100"/>
          </a:xfrm>
          <a:prstGeom prst="flowChartAlternateProcess">
            <a:avLst/>
          </a:prstGeom>
          <a:solidFill>
            <a:schemeClr val="lt1"/>
          </a:solidFill>
          <a:ln cap="flat" cmpd="sng" w="25400">
            <a:solidFill>
              <a:schemeClr val="accen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Deploy to Cloud</a:t>
            </a:r>
            <a:endParaRPr b="0" i="0" sz="1900" u="none" cap="none" strike="noStrike">
              <a:solidFill>
                <a:srgbClr val="000000"/>
              </a:solidFill>
              <a:latin typeface="Arial"/>
              <a:ea typeface="Arial"/>
              <a:cs typeface="Arial"/>
              <a:sym typeface="Arial"/>
            </a:endParaRPr>
          </a:p>
        </p:txBody>
      </p:sp>
      <p:cxnSp>
        <p:nvCxnSpPr>
          <p:cNvPr id="1661" name="Google Shape;1661;p166"/>
          <p:cNvCxnSpPr>
            <a:stCxn id="1658" idx="3"/>
            <a:endCxn id="1660" idx="1"/>
          </p:cNvCxnSpPr>
          <p:nvPr/>
        </p:nvCxnSpPr>
        <p:spPr>
          <a:xfrm flipH="1" rot="10800000">
            <a:off x="7266644" y="5618871"/>
            <a:ext cx="320700" cy="3900"/>
          </a:xfrm>
          <a:prstGeom prst="straightConnector1">
            <a:avLst/>
          </a:prstGeom>
          <a:noFill/>
          <a:ln cap="flat" cmpd="sng" w="25400">
            <a:solidFill>
              <a:srgbClr val="2B2B2B"/>
            </a:solidFill>
            <a:prstDash val="solid"/>
            <a:round/>
            <a:headEnd len="sm" w="sm" type="none"/>
            <a:tailEnd len="med" w="med" type="stealth"/>
          </a:ln>
          <a:effectLst>
            <a:outerShdw blurRad="40000" rotWithShape="0" dir="5400000" dist="20000">
              <a:srgbClr val="000000">
                <a:alpha val="36862"/>
              </a:srgbClr>
            </a:outerShdw>
          </a:effectLst>
        </p:spPr>
      </p:cxnSp>
      <p:sp>
        <p:nvSpPr>
          <p:cNvPr id="1662" name="Google Shape;1662;p166"/>
          <p:cNvSpPr/>
          <p:nvPr/>
        </p:nvSpPr>
        <p:spPr>
          <a:xfrm>
            <a:off x="7587435" y="3862821"/>
            <a:ext cx="1219200" cy="878100"/>
          </a:xfrm>
          <a:prstGeom prst="flowChartAlternateProcess">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Additional config</a:t>
            </a:r>
            <a:endParaRPr b="0" i="0" sz="1200" u="none" cap="none" strike="noStrike">
              <a:solidFill>
                <a:srgbClr val="000000"/>
              </a:solidFill>
              <a:latin typeface="Arial"/>
              <a:ea typeface="Arial"/>
              <a:cs typeface="Arial"/>
              <a:sym typeface="Arial"/>
            </a:endParaRPr>
          </a:p>
        </p:txBody>
      </p:sp>
      <p:sp>
        <p:nvSpPr>
          <p:cNvPr id="1663" name="Google Shape;1663;p166"/>
          <p:cNvSpPr/>
          <p:nvPr/>
        </p:nvSpPr>
        <p:spPr>
          <a:xfrm>
            <a:off x="9176933" y="3858153"/>
            <a:ext cx="1219200" cy="878100"/>
          </a:xfrm>
          <a:prstGeom prst="flowChartAlternateProcess">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Publish App Endpoint</a:t>
            </a:r>
            <a:endParaRPr b="0" i="0" sz="1900" u="none" cap="none" strike="noStrike">
              <a:solidFill>
                <a:srgbClr val="000000"/>
              </a:solidFill>
              <a:latin typeface="Arial"/>
              <a:ea typeface="Arial"/>
              <a:cs typeface="Arial"/>
              <a:sym typeface="Arial"/>
            </a:endParaRPr>
          </a:p>
        </p:txBody>
      </p:sp>
      <p:cxnSp>
        <p:nvCxnSpPr>
          <p:cNvPr id="1664" name="Google Shape;1664;p166"/>
          <p:cNvCxnSpPr>
            <a:stCxn id="1662" idx="3"/>
            <a:endCxn id="1663" idx="1"/>
          </p:cNvCxnSpPr>
          <p:nvPr/>
        </p:nvCxnSpPr>
        <p:spPr>
          <a:xfrm flipH="1" rot="10800000">
            <a:off x="8806635" y="4297071"/>
            <a:ext cx="370200" cy="4800"/>
          </a:xfrm>
          <a:prstGeom prst="straightConnector1">
            <a:avLst/>
          </a:prstGeom>
          <a:noFill/>
          <a:ln cap="flat" cmpd="sng" w="25400">
            <a:solidFill>
              <a:srgbClr val="2B2B2B"/>
            </a:solidFill>
            <a:prstDash val="solid"/>
            <a:round/>
            <a:headEnd len="sm" w="sm" type="none"/>
            <a:tailEnd len="med" w="med" type="stealth"/>
          </a:ln>
          <a:effectLst>
            <a:outerShdw blurRad="40000" rotWithShape="0" dir="5400000" dist="20000">
              <a:srgbClr val="000000">
                <a:alpha val="36862"/>
              </a:srgbClr>
            </a:outerShdw>
          </a:effectLst>
        </p:spPr>
      </p:cxnSp>
      <p:cxnSp>
        <p:nvCxnSpPr>
          <p:cNvPr id="1665" name="Google Shape;1665;p166"/>
          <p:cNvCxnSpPr>
            <a:stCxn id="1660" idx="3"/>
            <a:endCxn id="1663" idx="2"/>
          </p:cNvCxnSpPr>
          <p:nvPr/>
        </p:nvCxnSpPr>
        <p:spPr>
          <a:xfrm flipH="1" rot="10800000">
            <a:off x="8806635" y="4736283"/>
            <a:ext cx="979800" cy="882600"/>
          </a:xfrm>
          <a:prstGeom prst="bentConnector2">
            <a:avLst/>
          </a:prstGeom>
          <a:noFill/>
          <a:ln cap="flat" cmpd="sng" w="25400">
            <a:solidFill>
              <a:srgbClr val="2B2B2B"/>
            </a:solidFill>
            <a:prstDash val="solid"/>
            <a:round/>
            <a:headEnd len="sm" w="sm" type="none"/>
            <a:tailEnd len="med" w="med" type="stealth"/>
          </a:ln>
          <a:effectLst>
            <a:outerShdw blurRad="40000" rotWithShape="0" dir="5400000" dist="20000">
              <a:srgbClr val="000000">
                <a:alpha val="36862"/>
              </a:srgbClr>
            </a:outerShdw>
          </a:effectLst>
        </p:spPr>
      </p:cxnSp>
      <p:sp>
        <p:nvSpPr>
          <p:cNvPr id="1666" name="Google Shape;1666;p166"/>
          <p:cNvSpPr/>
          <p:nvPr/>
        </p:nvSpPr>
        <p:spPr>
          <a:xfrm rot="-5400000">
            <a:off x="5541005" y="-4178857"/>
            <a:ext cx="1233600" cy="11654700"/>
          </a:xfrm>
          <a:prstGeom prst="rect">
            <a:avLst/>
          </a:prstGeom>
          <a:solidFill>
            <a:schemeClr val="accent5"/>
          </a:solid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CONSUME</a:t>
            </a:r>
            <a:endParaRPr b="0" i="0" sz="1900" u="none" cap="none" strike="noStrike">
              <a:solidFill>
                <a:srgbClr val="000000"/>
              </a:solidFill>
              <a:latin typeface="Arial"/>
              <a:ea typeface="Arial"/>
              <a:cs typeface="Arial"/>
              <a:sym typeface="Arial"/>
            </a:endParaRPr>
          </a:p>
        </p:txBody>
      </p:sp>
      <p:sp>
        <p:nvSpPr>
          <p:cNvPr id="1667" name="Google Shape;1667;p166"/>
          <p:cNvSpPr/>
          <p:nvPr/>
        </p:nvSpPr>
        <p:spPr>
          <a:xfrm>
            <a:off x="4438633" y="2535427"/>
            <a:ext cx="1219200" cy="878100"/>
          </a:xfrm>
          <a:prstGeom prst="flowChartAlternateProcess">
            <a:avLst/>
          </a:prstGeom>
          <a:solidFill>
            <a:schemeClr val="l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Publish Mock API</a:t>
            </a:r>
            <a:endParaRPr b="0" i="0" sz="1900" u="none" cap="none" strike="noStrike">
              <a:solidFill>
                <a:srgbClr val="000000"/>
              </a:solidFill>
              <a:latin typeface="Arial"/>
              <a:ea typeface="Arial"/>
              <a:cs typeface="Arial"/>
              <a:sym typeface="Arial"/>
            </a:endParaRPr>
          </a:p>
        </p:txBody>
      </p:sp>
      <p:sp>
        <p:nvSpPr>
          <p:cNvPr id="1668" name="Google Shape;1668;p166"/>
          <p:cNvSpPr/>
          <p:nvPr/>
        </p:nvSpPr>
        <p:spPr>
          <a:xfrm>
            <a:off x="4440091" y="1158999"/>
            <a:ext cx="1219200" cy="878100"/>
          </a:xfrm>
          <a:prstGeom prst="flowChartAlternateProcess">
            <a:avLst/>
          </a:prstGeom>
          <a:solidFill>
            <a:schemeClr val="lt1"/>
          </a:solidFill>
          <a:ln cap="flat" cmpd="sng" w="25400">
            <a:solidFill>
              <a:schemeClr val="accent5"/>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Verify Spec with Partners</a:t>
            </a:r>
            <a:endParaRPr b="0" i="0" sz="1900" u="none" cap="none" strike="noStrike">
              <a:solidFill>
                <a:srgbClr val="000000"/>
              </a:solidFill>
              <a:latin typeface="Arial"/>
              <a:ea typeface="Arial"/>
              <a:cs typeface="Arial"/>
              <a:sym typeface="Arial"/>
            </a:endParaRPr>
          </a:p>
        </p:txBody>
      </p:sp>
      <p:sp>
        <p:nvSpPr>
          <p:cNvPr id="1669" name="Google Shape;1669;p166"/>
          <p:cNvSpPr/>
          <p:nvPr/>
        </p:nvSpPr>
        <p:spPr>
          <a:xfrm>
            <a:off x="6036655" y="2550365"/>
            <a:ext cx="1219200" cy="878100"/>
          </a:xfrm>
          <a:prstGeom prst="flowChartAlternateProcess">
            <a:avLst/>
          </a:prstGeom>
          <a:solidFill>
            <a:schemeClr val="lt1"/>
          </a:solidFill>
          <a:ln cap="flat" cmpd="sng" w="25400">
            <a:solidFill>
              <a:schemeClr val="accent2"/>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Monitor Usage Trends</a:t>
            </a:r>
            <a:endParaRPr b="0" i="0" sz="1900" u="none" cap="none" strike="noStrike">
              <a:solidFill>
                <a:srgbClr val="000000"/>
              </a:solidFill>
              <a:latin typeface="Arial"/>
              <a:ea typeface="Arial"/>
              <a:cs typeface="Arial"/>
              <a:sym typeface="Arial"/>
            </a:endParaRPr>
          </a:p>
        </p:txBody>
      </p:sp>
      <p:sp>
        <p:nvSpPr>
          <p:cNvPr id="1670" name="Google Shape;1670;p166"/>
          <p:cNvSpPr/>
          <p:nvPr/>
        </p:nvSpPr>
        <p:spPr>
          <a:xfrm>
            <a:off x="6047444" y="1161217"/>
            <a:ext cx="1219200" cy="878100"/>
          </a:xfrm>
          <a:prstGeom prst="flowChartAlternateProcess">
            <a:avLst/>
          </a:prstGeom>
          <a:solidFill>
            <a:schemeClr val="lt1"/>
          </a:solidFill>
          <a:ln cap="flat" cmpd="sng" w="25400">
            <a:solidFill>
              <a:schemeClr val="accent5"/>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On-board Early Adopters </a:t>
            </a:r>
            <a:endParaRPr b="0" i="0" sz="1900" u="none" cap="none" strike="noStrike">
              <a:solidFill>
                <a:srgbClr val="000000"/>
              </a:solidFill>
              <a:latin typeface="Arial"/>
              <a:ea typeface="Arial"/>
              <a:cs typeface="Arial"/>
              <a:sym typeface="Arial"/>
            </a:endParaRPr>
          </a:p>
        </p:txBody>
      </p:sp>
      <p:sp>
        <p:nvSpPr>
          <p:cNvPr id="1671" name="Google Shape;1671;p166"/>
          <p:cNvSpPr/>
          <p:nvPr/>
        </p:nvSpPr>
        <p:spPr>
          <a:xfrm>
            <a:off x="7584376" y="2550365"/>
            <a:ext cx="1219200" cy="878100"/>
          </a:xfrm>
          <a:prstGeom prst="flowChartAlternateProcess">
            <a:avLst/>
          </a:prstGeom>
          <a:solidFill>
            <a:schemeClr val="lt1"/>
          </a:solidFill>
          <a:ln cap="flat" cmpd="sng" w="25400">
            <a:solidFill>
              <a:schemeClr val="accent2"/>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Refine Policies</a:t>
            </a:r>
            <a:endParaRPr b="0" i="0" sz="1900" u="none" cap="none" strike="noStrike">
              <a:solidFill>
                <a:srgbClr val="000000"/>
              </a:solidFill>
              <a:latin typeface="Arial"/>
              <a:ea typeface="Arial"/>
              <a:cs typeface="Arial"/>
              <a:sym typeface="Arial"/>
            </a:endParaRPr>
          </a:p>
        </p:txBody>
      </p:sp>
      <p:sp>
        <p:nvSpPr>
          <p:cNvPr id="1672" name="Google Shape;1672;p166"/>
          <p:cNvSpPr/>
          <p:nvPr/>
        </p:nvSpPr>
        <p:spPr>
          <a:xfrm>
            <a:off x="9156407" y="2568850"/>
            <a:ext cx="1219200" cy="878100"/>
          </a:xfrm>
          <a:prstGeom prst="flowChartAlternateProcess">
            <a:avLst/>
          </a:prstGeom>
          <a:solidFill>
            <a:schemeClr val="lt1"/>
          </a:solidFill>
          <a:ln cap="flat" cmpd="sng" w="25400">
            <a:solidFill>
              <a:schemeClr val="accent2"/>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Publish Production API</a:t>
            </a:r>
            <a:endParaRPr b="0" i="0" sz="1900" u="none" cap="none" strike="noStrike">
              <a:solidFill>
                <a:srgbClr val="000000"/>
              </a:solidFill>
              <a:latin typeface="Arial"/>
              <a:ea typeface="Arial"/>
              <a:cs typeface="Arial"/>
              <a:sym typeface="Arial"/>
            </a:endParaRPr>
          </a:p>
        </p:txBody>
      </p:sp>
      <p:sp>
        <p:nvSpPr>
          <p:cNvPr id="1673" name="Google Shape;1673;p166"/>
          <p:cNvSpPr/>
          <p:nvPr/>
        </p:nvSpPr>
        <p:spPr>
          <a:xfrm>
            <a:off x="7587224" y="1158999"/>
            <a:ext cx="1219200" cy="878100"/>
          </a:xfrm>
          <a:prstGeom prst="flowChartAlternateProcess">
            <a:avLst/>
          </a:prstGeom>
          <a:solidFill>
            <a:schemeClr val="lt1"/>
          </a:solidFill>
          <a:ln cap="flat" cmpd="sng" w="25400">
            <a:solidFill>
              <a:schemeClr val="accent5"/>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Collect Feedback</a:t>
            </a:r>
            <a:endParaRPr b="0" i="0" sz="1900" u="none" cap="none" strike="noStrike">
              <a:solidFill>
                <a:srgbClr val="000000"/>
              </a:solidFill>
              <a:latin typeface="Arial"/>
              <a:ea typeface="Arial"/>
              <a:cs typeface="Arial"/>
              <a:sym typeface="Arial"/>
            </a:endParaRPr>
          </a:p>
        </p:txBody>
      </p:sp>
      <p:sp>
        <p:nvSpPr>
          <p:cNvPr id="1674" name="Google Shape;1674;p166"/>
          <p:cNvSpPr/>
          <p:nvPr/>
        </p:nvSpPr>
        <p:spPr>
          <a:xfrm>
            <a:off x="9141252" y="1182618"/>
            <a:ext cx="1219200" cy="878100"/>
          </a:xfrm>
          <a:prstGeom prst="flowChartAlternateProcess">
            <a:avLst/>
          </a:prstGeom>
          <a:solidFill>
            <a:schemeClr val="lt1"/>
          </a:solidFill>
          <a:ln cap="flat" cmpd="sng" w="25400">
            <a:solidFill>
              <a:schemeClr val="accent5"/>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Production Launch</a:t>
            </a:r>
            <a:endParaRPr b="0" i="0" sz="1900" u="none" cap="none" strike="noStrike">
              <a:solidFill>
                <a:srgbClr val="000000"/>
              </a:solidFill>
              <a:latin typeface="Arial"/>
              <a:ea typeface="Arial"/>
              <a:cs typeface="Arial"/>
              <a:sym typeface="Arial"/>
            </a:endParaRPr>
          </a:p>
        </p:txBody>
      </p:sp>
      <p:cxnSp>
        <p:nvCxnSpPr>
          <p:cNvPr id="1675" name="Google Shape;1675;p166"/>
          <p:cNvCxnSpPr>
            <a:endCxn id="1669" idx="1"/>
          </p:cNvCxnSpPr>
          <p:nvPr/>
        </p:nvCxnSpPr>
        <p:spPr>
          <a:xfrm>
            <a:off x="5657755" y="2989415"/>
            <a:ext cx="378900" cy="0"/>
          </a:xfrm>
          <a:prstGeom prst="straightConnector1">
            <a:avLst/>
          </a:prstGeom>
          <a:noFill/>
          <a:ln cap="flat" cmpd="sng" w="25400">
            <a:solidFill>
              <a:srgbClr val="2B2B2B"/>
            </a:solidFill>
            <a:prstDash val="solid"/>
            <a:round/>
            <a:headEnd len="sm" w="sm" type="none"/>
            <a:tailEnd len="med" w="med" type="stealth"/>
          </a:ln>
          <a:effectLst>
            <a:outerShdw blurRad="40000" rotWithShape="0" dir="5400000" dist="20000">
              <a:srgbClr val="000000">
                <a:alpha val="36862"/>
              </a:srgbClr>
            </a:outerShdw>
          </a:effectLst>
        </p:spPr>
      </p:cxnSp>
      <p:cxnSp>
        <p:nvCxnSpPr>
          <p:cNvPr id="1676" name="Google Shape;1676;p166"/>
          <p:cNvCxnSpPr>
            <a:stCxn id="1669" idx="3"/>
            <a:endCxn id="1671" idx="1"/>
          </p:cNvCxnSpPr>
          <p:nvPr/>
        </p:nvCxnSpPr>
        <p:spPr>
          <a:xfrm>
            <a:off x="7255855" y="2989415"/>
            <a:ext cx="328500" cy="0"/>
          </a:xfrm>
          <a:prstGeom prst="straightConnector1">
            <a:avLst/>
          </a:prstGeom>
          <a:noFill/>
          <a:ln cap="flat" cmpd="sng" w="25400">
            <a:solidFill>
              <a:srgbClr val="2B2B2B"/>
            </a:solidFill>
            <a:prstDash val="solid"/>
            <a:round/>
            <a:headEnd len="sm" w="sm" type="none"/>
            <a:tailEnd len="med" w="med" type="stealth"/>
          </a:ln>
          <a:effectLst>
            <a:outerShdw blurRad="40000" rotWithShape="0" dir="5400000" dist="20000">
              <a:srgbClr val="000000">
                <a:alpha val="36862"/>
              </a:srgbClr>
            </a:outerShdw>
          </a:effectLst>
        </p:spPr>
      </p:cxnSp>
      <p:cxnSp>
        <p:nvCxnSpPr>
          <p:cNvPr id="1677" name="Google Shape;1677;p166"/>
          <p:cNvCxnSpPr>
            <a:stCxn id="1663" idx="0"/>
          </p:cNvCxnSpPr>
          <p:nvPr/>
        </p:nvCxnSpPr>
        <p:spPr>
          <a:xfrm rot="10800000">
            <a:off x="9786533" y="3446853"/>
            <a:ext cx="0" cy="411300"/>
          </a:xfrm>
          <a:prstGeom prst="straightConnector1">
            <a:avLst/>
          </a:prstGeom>
          <a:noFill/>
          <a:ln cap="flat" cmpd="sng" w="25400">
            <a:solidFill>
              <a:srgbClr val="2B2B2B"/>
            </a:solidFill>
            <a:prstDash val="solid"/>
            <a:round/>
            <a:headEnd len="sm" w="sm" type="none"/>
            <a:tailEnd len="med" w="med" type="stealth"/>
          </a:ln>
          <a:effectLst>
            <a:outerShdw blurRad="40000" rotWithShape="0" dir="5400000" dist="20000">
              <a:srgbClr val="000000">
                <a:alpha val="36862"/>
              </a:srgbClr>
            </a:outerShdw>
          </a:effectLst>
        </p:spPr>
      </p:cxnSp>
      <p:cxnSp>
        <p:nvCxnSpPr>
          <p:cNvPr id="1678" name="Google Shape;1678;p166"/>
          <p:cNvCxnSpPr>
            <a:stCxn id="1671" idx="2"/>
            <a:endCxn id="1662" idx="0"/>
          </p:cNvCxnSpPr>
          <p:nvPr/>
        </p:nvCxnSpPr>
        <p:spPr>
          <a:xfrm>
            <a:off x="8193976" y="3428465"/>
            <a:ext cx="3000" cy="434400"/>
          </a:xfrm>
          <a:prstGeom prst="straightConnector1">
            <a:avLst/>
          </a:prstGeom>
          <a:noFill/>
          <a:ln cap="flat" cmpd="sng" w="25400">
            <a:solidFill>
              <a:srgbClr val="2B2B2B"/>
            </a:solidFill>
            <a:prstDash val="solid"/>
            <a:round/>
            <a:headEnd len="sm" w="sm" type="none"/>
            <a:tailEnd len="med" w="med" type="stealth"/>
          </a:ln>
          <a:effectLst>
            <a:outerShdw blurRad="40000" rotWithShape="0" dir="5400000" dist="20000">
              <a:srgbClr val="000000">
                <a:alpha val="36862"/>
              </a:srgbClr>
            </a:outerShdw>
          </a:effectLst>
        </p:spPr>
      </p:cxnSp>
      <p:cxnSp>
        <p:nvCxnSpPr>
          <p:cNvPr id="1679" name="Google Shape;1679;p166"/>
          <p:cNvCxnSpPr>
            <a:stCxn id="1673" idx="2"/>
            <a:endCxn id="1671" idx="0"/>
          </p:cNvCxnSpPr>
          <p:nvPr/>
        </p:nvCxnSpPr>
        <p:spPr>
          <a:xfrm flipH="1">
            <a:off x="8194124" y="2037099"/>
            <a:ext cx="2700" cy="513300"/>
          </a:xfrm>
          <a:prstGeom prst="straightConnector1">
            <a:avLst/>
          </a:prstGeom>
          <a:noFill/>
          <a:ln cap="flat" cmpd="sng" w="25400">
            <a:solidFill>
              <a:srgbClr val="2B2B2B"/>
            </a:solidFill>
            <a:prstDash val="solid"/>
            <a:round/>
            <a:headEnd len="sm" w="sm" type="none"/>
            <a:tailEnd len="med" w="med" type="stealth"/>
          </a:ln>
          <a:effectLst>
            <a:outerShdw blurRad="40000" rotWithShape="0" dir="5400000" dist="20000">
              <a:srgbClr val="000000">
                <a:alpha val="36862"/>
              </a:srgbClr>
            </a:outerShdw>
          </a:effectLst>
        </p:spPr>
      </p:cxnSp>
      <p:cxnSp>
        <p:nvCxnSpPr>
          <p:cNvPr id="1680" name="Google Shape;1680;p166"/>
          <p:cNvCxnSpPr>
            <a:stCxn id="1672" idx="0"/>
            <a:endCxn id="1674" idx="2"/>
          </p:cNvCxnSpPr>
          <p:nvPr/>
        </p:nvCxnSpPr>
        <p:spPr>
          <a:xfrm rot="10800000">
            <a:off x="9750707" y="2060650"/>
            <a:ext cx="15300" cy="508200"/>
          </a:xfrm>
          <a:prstGeom prst="straightConnector1">
            <a:avLst/>
          </a:prstGeom>
          <a:noFill/>
          <a:ln cap="flat" cmpd="sng" w="25400">
            <a:solidFill>
              <a:srgbClr val="2B2B2B"/>
            </a:solidFill>
            <a:prstDash val="solid"/>
            <a:round/>
            <a:headEnd len="sm" w="sm" type="none"/>
            <a:tailEnd len="med" w="med" type="stealth"/>
          </a:ln>
          <a:effectLst>
            <a:outerShdw blurRad="40000" rotWithShape="0" dir="5400000" dist="20000">
              <a:srgbClr val="000000">
                <a:alpha val="36862"/>
              </a:srgbClr>
            </a:outerShdw>
          </a:effectLst>
        </p:spPr>
      </p:cxnSp>
      <p:cxnSp>
        <p:nvCxnSpPr>
          <p:cNvPr id="1681" name="Google Shape;1681;p166"/>
          <p:cNvCxnSpPr>
            <a:stCxn id="1670" idx="3"/>
            <a:endCxn id="1673" idx="1"/>
          </p:cNvCxnSpPr>
          <p:nvPr/>
        </p:nvCxnSpPr>
        <p:spPr>
          <a:xfrm flipH="1" rot="10800000">
            <a:off x="7266644" y="1598167"/>
            <a:ext cx="320700" cy="2100"/>
          </a:xfrm>
          <a:prstGeom prst="straightConnector1">
            <a:avLst/>
          </a:prstGeom>
          <a:noFill/>
          <a:ln cap="flat" cmpd="sng" w="25400">
            <a:solidFill>
              <a:srgbClr val="2B2B2B"/>
            </a:solidFill>
            <a:prstDash val="solid"/>
            <a:round/>
            <a:headEnd len="sm" w="sm" type="none"/>
            <a:tailEnd len="med" w="med" type="stealth"/>
          </a:ln>
          <a:effectLst>
            <a:outerShdw blurRad="40000" rotWithShape="0" dir="5400000" dist="20000">
              <a:srgbClr val="000000">
                <a:alpha val="36862"/>
              </a:srgbClr>
            </a:outerShdw>
          </a:effectLst>
        </p:spPr>
      </p:cxnSp>
      <p:cxnSp>
        <p:nvCxnSpPr>
          <p:cNvPr id="1682" name="Google Shape;1682;p166"/>
          <p:cNvCxnSpPr>
            <a:stCxn id="1668" idx="3"/>
            <a:endCxn id="1670" idx="1"/>
          </p:cNvCxnSpPr>
          <p:nvPr/>
        </p:nvCxnSpPr>
        <p:spPr>
          <a:xfrm>
            <a:off x="5659291" y="1598049"/>
            <a:ext cx="388200" cy="2100"/>
          </a:xfrm>
          <a:prstGeom prst="straightConnector1">
            <a:avLst/>
          </a:prstGeom>
          <a:noFill/>
          <a:ln cap="flat" cmpd="sng" w="25400">
            <a:solidFill>
              <a:srgbClr val="2B2B2B"/>
            </a:solidFill>
            <a:prstDash val="solid"/>
            <a:round/>
            <a:headEnd len="sm" w="sm" type="none"/>
            <a:tailEnd len="med" w="med" type="stealth"/>
          </a:ln>
          <a:effectLst>
            <a:outerShdw blurRad="40000" rotWithShape="0" dir="5400000" dist="20000">
              <a:srgbClr val="000000">
                <a:alpha val="36862"/>
              </a:srgbClr>
            </a:outerShdw>
          </a:effectLst>
        </p:spPr>
      </p:cxnSp>
      <p:cxnSp>
        <p:nvCxnSpPr>
          <p:cNvPr id="1683" name="Google Shape;1683;p166"/>
          <p:cNvCxnSpPr>
            <a:stCxn id="1649" idx="0"/>
            <a:endCxn id="1667" idx="2"/>
          </p:cNvCxnSpPr>
          <p:nvPr/>
        </p:nvCxnSpPr>
        <p:spPr>
          <a:xfrm flipH="1" rot="10800000">
            <a:off x="5032500" y="3413421"/>
            <a:ext cx="15600" cy="449400"/>
          </a:xfrm>
          <a:prstGeom prst="straightConnector1">
            <a:avLst/>
          </a:prstGeom>
          <a:noFill/>
          <a:ln cap="flat" cmpd="sng" w="25400">
            <a:solidFill>
              <a:srgbClr val="2B2B2B"/>
            </a:solidFill>
            <a:prstDash val="solid"/>
            <a:round/>
            <a:headEnd len="sm" w="sm" type="none"/>
            <a:tailEnd len="med" w="med" type="stealth"/>
          </a:ln>
          <a:effectLst>
            <a:outerShdw blurRad="40000" rotWithShape="0" dir="5400000" dist="20000">
              <a:srgbClr val="000000">
                <a:alpha val="36862"/>
              </a:srgbClr>
            </a:outerShdw>
          </a:effectLst>
        </p:spPr>
      </p:cxnSp>
      <p:cxnSp>
        <p:nvCxnSpPr>
          <p:cNvPr id="1684" name="Google Shape;1684;p166"/>
          <p:cNvCxnSpPr>
            <a:stCxn id="1667" idx="0"/>
            <a:endCxn id="1668" idx="2"/>
          </p:cNvCxnSpPr>
          <p:nvPr/>
        </p:nvCxnSpPr>
        <p:spPr>
          <a:xfrm flipH="1" rot="10800000">
            <a:off x="5048233" y="2037127"/>
            <a:ext cx="1500" cy="498300"/>
          </a:xfrm>
          <a:prstGeom prst="straightConnector1">
            <a:avLst/>
          </a:prstGeom>
          <a:noFill/>
          <a:ln cap="flat" cmpd="sng" w="25400">
            <a:solidFill>
              <a:srgbClr val="2B2B2B"/>
            </a:solidFill>
            <a:prstDash val="solid"/>
            <a:round/>
            <a:headEnd len="sm" w="sm" type="none"/>
            <a:tailEnd len="med" w="med" type="stealth"/>
          </a:ln>
          <a:effectLst>
            <a:outerShdw blurRad="40000" rotWithShape="0" dir="5400000" dist="20000">
              <a:srgbClr val="000000">
                <a:alpha val="36862"/>
              </a:srgbClr>
            </a:outerShdw>
          </a:effectLst>
        </p:spPr>
      </p:cxnSp>
      <p:cxnSp>
        <p:nvCxnSpPr>
          <p:cNvPr id="1685" name="Google Shape;1685;p166"/>
          <p:cNvCxnSpPr>
            <a:stCxn id="1660" idx="2"/>
            <a:endCxn id="1655" idx="2"/>
          </p:cNvCxnSpPr>
          <p:nvPr/>
        </p:nvCxnSpPr>
        <p:spPr>
          <a:xfrm rot="5400000">
            <a:off x="6612885" y="4477683"/>
            <a:ext cx="3900" cy="3164400"/>
          </a:xfrm>
          <a:prstGeom prst="bentConnector3">
            <a:avLst>
              <a:gd fmla="val 4029646" name="adj1"/>
            </a:avLst>
          </a:prstGeom>
          <a:noFill/>
          <a:ln cap="flat" cmpd="sng" w="25400">
            <a:solidFill>
              <a:srgbClr val="2B2B2B"/>
            </a:solidFill>
            <a:prstDash val="dash"/>
            <a:round/>
            <a:headEnd len="sm" w="sm" type="none"/>
            <a:tailEnd len="med" w="med" type="stealth"/>
          </a:ln>
          <a:effectLst>
            <a:outerShdw blurRad="40000" rotWithShape="0" dir="5400000" dist="20000">
              <a:srgbClr val="000000">
                <a:alpha val="36862"/>
              </a:srgbClr>
            </a:outerShdw>
          </a:effectLst>
        </p:spPr>
      </p:cxnSp>
      <p:sp>
        <p:nvSpPr>
          <p:cNvPr id="1686" name="Google Shape;1686;p166"/>
          <p:cNvSpPr/>
          <p:nvPr/>
        </p:nvSpPr>
        <p:spPr>
          <a:xfrm>
            <a:off x="10539555" y="5179832"/>
            <a:ext cx="1287300" cy="76800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API Developer</a:t>
            </a:r>
            <a:endParaRPr b="0" i="0" sz="1900" u="none" cap="none" strike="noStrike">
              <a:solidFill>
                <a:srgbClr val="000000"/>
              </a:solidFill>
              <a:latin typeface="Arial"/>
              <a:ea typeface="Arial"/>
              <a:cs typeface="Arial"/>
              <a:sym typeface="Arial"/>
            </a:endParaRPr>
          </a:p>
        </p:txBody>
      </p:sp>
      <p:sp>
        <p:nvSpPr>
          <p:cNvPr id="1687" name="Google Shape;1687;p166"/>
          <p:cNvSpPr/>
          <p:nvPr/>
        </p:nvSpPr>
        <p:spPr>
          <a:xfrm>
            <a:off x="10539555" y="3918249"/>
            <a:ext cx="1287300" cy="768000"/>
          </a:xfrm>
          <a:prstGeom prst="rect">
            <a:avLst/>
          </a:prstGeom>
          <a:solidFill>
            <a:srgbClr val="008000"/>
          </a:solidFill>
          <a:ln cap="flat" cmpd="sng" w="25400">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API Designer</a:t>
            </a:r>
            <a:endParaRPr b="0" i="0" sz="1900" u="none" cap="none" strike="noStrike">
              <a:solidFill>
                <a:srgbClr val="000000"/>
              </a:solidFill>
              <a:latin typeface="Arial"/>
              <a:ea typeface="Arial"/>
              <a:cs typeface="Arial"/>
              <a:sym typeface="Arial"/>
            </a:endParaRPr>
          </a:p>
        </p:txBody>
      </p:sp>
      <p:sp>
        <p:nvSpPr>
          <p:cNvPr id="1688" name="Google Shape;1688;p166"/>
          <p:cNvSpPr/>
          <p:nvPr/>
        </p:nvSpPr>
        <p:spPr>
          <a:xfrm>
            <a:off x="10530335" y="2590456"/>
            <a:ext cx="1287300" cy="768000"/>
          </a:xfrm>
          <a:prstGeom prst="rect">
            <a:avLst/>
          </a:prstGeom>
          <a:solidFill>
            <a:schemeClr val="accent2"/>
          </a:solidFill>
          <a:ln cap="flat" cmpd="sng" w="25400">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Digital Product Manager</a:t>
            </a:r>
            <a:endParaRPr b="0" i="0" sz="1900" u="none" cap="none" strike="noStrike">
              <a:solidFill>
                <a:srgbClr val="000000"/>
              </a:solidFill>
              <a:latin typeface="Arial"/>
              <a:ea typeface="Arial"/>
              <a:cs typeface="Arial"/>
              <a:sym typeface="Arial"/>
            </a:endParaRPr>
          </a:p>
        </p:txBody>
      </p:sp>
      <p:sp>
        <p:nvSpPr>
          <p:cNvPr id="1689" name="Google Shape;1689;p166"/>
          <p:cNvSpPr/>
          <p:nvPr/>
        </p:nvSpPr>
        <p:spPr>
          <a:xfrm>
            <a:off x="10539555" y="1216245"/>
            <a:ext cx="1287300" cy="768000"/>
          </a:xfrm>
          <a:prstGeom prst="rect">
            <a:avLst/>
          </a:prstGeom>
          <a:solidFill>
            <a:schemeClr val="accent5"/>
          </a:solidFill>
          <a:ln cap="flat" cmpd="sng" w="25400">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Partner Manager</a:t>
            </a:r>
            <a:endParaRPr b="0" i="0" sz="1900" u="none" cap="none" strike="noStrike">
              <a:solidFill>
                <a:srgbClr val="000000"/>
              </a:solidFill>
              <a:latin typeface="Arial"/>
              <a:ea typeface="Arial"/>
              <a:cs typeface="Arial"/>
              <a:sym typeface="Arial"/>
            </a:endParaRPr>
          </a:p>
        </p:txBody>
      </p:sp>
      <p:sp>
        <p:nvSpPr>
          <p:cNvPr id="1690" name="Google Shape;1690;p166"/>
          <p:cNvSpPr txBox="1"/>
          <p:nvPr>
            <p:ph type="title"/>
          </p:nvPr>
        </p:nvSpPr>
        <p:spPr>
          <a:xfrm>
            <a:off x="838200" y="353831"/>
            <a:ext cx="11116353" cy="957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4000"/>
              <a:buNone/>
            </a:pPr>
            <a:r>
              <a:rPr lang="en-US" sz="3733"/>
              <a:t>Empowering an agile, productive API lifecycle</a:t>
            </a:r>
            <a:endParaRPr sz="3733"/>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6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4" name="Shape 1694"/>
        <p:cNvGrpSpPr/>
        <p:nvPr/>
      </p:nvGrpSpPr>
      <p:grpSpPr>
        <a:xfrm>
          <a:off x="0" y="0"/>
          <a:ext cx="0" cy="0"/>
          <a:chOff x="0" y="0"/>
          <a:chExt cx="0" cy="0"/>
        </a:xfrm>
      </p:grpSpPr>
      <p:sp>
        <p:nvSpPr>
          <p:cNvPr id="1695" name="Google Shape;1695;p36"/>
          <p:cNvSpPr/>
          <p:nvPr/>
        </p:nvSpPr>
        <p:spPr>
          <a:xfrm>
            <a:off x="2546409" y="676187"/>
            <a:ext cx="7192112" cy="984739"/>
          </a:xfrm>
          <a:prstGeom prst="roundRect">
            <a:avLst>
              <a:gd fmla="val 50000" name="adj"/>
            </a:avLst>
          </a:prstGeom>
          <a:solidFill>
            <a:schemeClr val="accent1"/>
          </a:solidFill>
          <a:ln cap="flat" cmpd="sng" w="25400">
            <a:solidFill>
              <a:srgbClr val="007B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Verdana"/>
                <a:ea typeface="Verdana"/>
                <a:cs typeface="Verdana"/>
                <a:sym typeface="Verdana"/>
              </a:rPr>
              <a:t>Connected Customer Experience App</a:t>
            </a:r>
            <a:endParaRPr b="0" i="0" sz="1400" u="none" cap="none" strike="noStrike">
              <a:solidFill>
                <a:srgbClr val="000000"/>
              </a:solidFill>
              <a:latin typeface="Arial"/>
              <a:ea typeface="Arial"/>
              <a:cs typeface="Arial"/>
              <a:sym typeface="Arial"/>
            </a:endParaRPr>
          </a:p>
        </p:txBody>
      </p:sp>
      <p:grpSp>
        <p:nvGrpSpPr>
          <p:cNvPr id="1696" name="Google Shape;1696;p36"/>
          <p:cNvGrpSpPr/>
          <p:nvPr/>
        </p:nvGrpSpPr>
        <p:grpSpPr>
          <a:xfrm>
            <a:off x="1156564" y="1994150"/>
            <a:ext cx="1460529" cy="3766536"/>
            <a:chOff x="1063254" y="1994149"/>
            <a:chExt cx="1460529" cy="3766536"/>
          </a:xfrm>
        </p:grpSpPr>
        <p:grpSp>
          <p:nvGrpSpPr>
            <p:cNvPr id="1697" name="Google Shape;1697;p36"/>
            <p:cNvGrpSpPr/>
            <p:nvPr/>
          </p:nvGrpSpPr>
          <p:grpSpPr>
            <a:xfrm>
              <a:off x="1084218" y="1994149"/>
              <a:ext cx="1439565" cy="2837748"/>
              <a:chOff x="87283" y="1543045"/>
              <a:chExt cx="1440002" cy="2837748"/>
            </a:xfrm>
          </p:grpSpPr>
          <p:sp>
            <p:nvSpPr>
              <p:cNvPr id="1698" name="Google Shape;1698;p36"/>
              <p:cNvSpPr/>
              <p:nvPr/>
            </p:nvSpPr>
            <p:spPr>
              <a:xfrm>
                <a:off x="267286" y="2715065"/>
                <a:ext cx="1080000" cy="108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99" name="Google Shape;1699;p36"/>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1700" name="Google Shape;1700;p36"/>
              <p:cNvCxnSpPr/>
              <p:nvPr/>
            </p:nvCxnSpPr>
            <p:spPr>
              <a:xfrm>
                <a:off x="87285" y="4380793"/>
                <a:ext cx="1440000" cy="0"/>
              </a:xfrm>
              <a:prstGeom prst="straightConnector1">
                <a:avLst/>
              </a:prstGeom>
              <a:noFill/>
              <a:ln cap="flat" cmpd="sng" w="38100">
                <a:solidFill>
                  <a:schemeClr val="accent1"/>
                </a:solidFill>
                <a:prstDash val="solid"/>
                <a:round/>
                <a:headEnd len="sm" w="sm" type="none"/>
                <a:tailEnd len="sm" w="sm" type="none"/>
              </a:ln>
            </p:spPr>
          </p:cxnSp>
          <p:sp>
            <p:nvSpPr>
              <p:cNvPr id="1701" name="Google Shape;1701;p36"/>
              <p:cNvSpPr txBox="1"/>
              <p:nvPr/>
            </p:nvSpPr>
            <p:spPr>
              <a:xfrm>
                <a:off x="87283" y="3843046"/>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The TIBCO Cloud</a:t>
                </a:r>
                <a:endParaRPr b="0" i="0" sz="1400" u="none" cap="none" strike="noStrike">
                  <a:solidFill>
                    <a:srgbClr val="000000"/>
                  </a:solidFill>
                  <a:latin typeface="Arial"/>
                  <a:ea typeface="Arial"/>
                  <a:cs typeface="Arial"/>
                  <a:sym typeface="Arial"/>
                </a:endParaRPr>
              </a:p>
            </p:txBody>
          </p:sp>
          <p:sp>
            <p:nvSpPr>
              <p:cNvPr id="1702" name="Google Shape;1702;p36"/>
              <p:cNvSpPr/>
              <p:nvPr/>
            </p:nvSpPr>
            <p:spPr>
              <a:xfrm>
                <a:off x="736959" y="1543045"/>
                <a:ext cx="140677" cy="140677"/>
              </a:xfrm>
              <a:prstGeom prst="ellipse">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703" name="Google Shape;1703;p36"/>
              <p:cNvCxnSpPr>
                <a:stCxn id="1698" idx="0"/>
                <a:endCxn id="1702" idx="4"/>
              </p:cNvCxnSpPr>
              <p:nvPr/>
            </p:nvCxnSpPr>
            <p:spPr>
              <a:xfrm rot="10800000">
                <a:off x="807286" y="1683665"/>
                <a:ext cx="0" cy="1031400"/>
              </a:xfrm>
              <a:prstGeom prst="straightConnector1">
                <a:avLst/>
              </a:prstGeom>
              <a:noFill/>
              <a:ln cap="flat" cmpd="sng" w="38100">
                <a:solidFill>
                  <a:schemeClr val="accent1"/>
                </a:solidFill>
                <a:prstDash val="solid"/>
                <a:round/>
                <a:headEnd len="sm" w="sm" type="none"/>
                <a:tailEnd len="sm" w="sm" type="none"/>
              </a:ln>
            </p:spPr>
          </p:cxnSp>
        </p:grpSp>
        <p:sp>
          <p:nvSpPr>
            <p:cNvPr id="1704" name="Google Shape;1704;p36"/>
            <p:cNvSpPr txBox="1"/>
            <p:nvPr/>
          </p:nvSpPr>
          <p:spPr>
            <a:xfrm>
              <a:off x="1063254" y="4991244"/>
              <a:ext cx="143956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Sign in and get familiar with the TIBCO Cloud Platform</a:t>
              </a:r>
              <a:endParaRPr b="0" i="0" sz="1400" u="none" cap="none" strike="noStrike">
                <a:solidFill>
                  <a:srgbClr val="000000"/>
                </a:solidFill>
                <a:latin typeface="Arial"/>
                <a:ea typeface="Arial"/>
                <a:cs typeface="Arial"/>
                <a:sym typeface="Arial"/>
              </a:endParaRPr>
            </a:p>
          </p:txBody>
        </p:sp>
      </p:grpSp>
      <p:grpSp>
        <p:nvGrpSpPr>
          <p:cNvPr id="1705" name="Google Shape;1705;p36"/>
          <p:cNvGrpSpPr/>
          <p:nvPr/>
        </p:nvGrpSpPr>
        <p:grpSpPr>
          <a:xfrm>
            <a:off x="2842969" y="1994150"/>
            <a:ext cx="1439989" cy="3766535"/>
            <a:chOff x="2748833" y="1994150"/>
            <a:chExt cx="1439989" cy="3766535"/>
          </a:xfrm>
        </p:grpSpPr>
        <p:grpSp>
          <p:nvGrpSpPr>
            <p:cNvPr id="1706" name="Google Shape;1706;p36"/>
            <p:cNvGrpSpPr/>
            <p:nvPr/>
          </p:nvGrpSpPr>
          <p:grpSpPr>
            <a:xfrm>
              <a:off x="2748833" y="1994150"/>
              <a:ext cx="1439989" cy="2837747"/>
              <a:chOff x="87283" y="1543046"/>
              <a:chExt cx="1440002" cy="2837747"/>
            </a:xfrm>
          </p:grpSpPr>
          <p:sp>
            <p:nvSpPr>
              <p:cNvPr id="1707" name="Google Shape;1707;p36"/>
              <p:cNvSpPr/>
              <p:nvPr/>
            </p:nvSpPr>
            <p:spPr>
              <a:xfrm>
                <a:off x="267286" y="2715065"/>
                <a:ext cx="1080000" cy="10800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08" name="Google Shape;1708;p36"/>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5"/>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709" name="Google Shape;1709;p36"/>
              <p:cNvCxnSpPr/>
              <p:nvPr/>
            </p:nvCxnSpPr>
            <p:spPr>
              <a:xfrm>
                <a:off x="87285" y="4380793"/>
                <a:ext cx="1440000" cy="0"/>
              </a:xfrm>
              <a:prstGeom prst="straightConnector1">
                <a:avLst/>
              </a:prstGeom>
              <a:noFill/>
              <a:ln cap="flat" cmpd="sng" w="38100">
                <a:solidFill>
                  <a:schemeClr val="accent5"/>
                </a:solidFill>
                <a:prstDash val="solid"/>
                <a:round/>
                <a:headEnd len="sm" w="sm" type="none"/>
                <a:tailEnd len="sm" w="sm" type="none"/>
              </a:ln>
            </p:spPr>
          </p:cxnSp>
          <p:sp>
            <p:nvSpPr>
              <p:cNvPr id="1710" name="Google Shape;1710;p36"/>
              <p:cNvSpPr txBox="1"/>
              <p:nvPr/>
            </p:nvSpPr>
            <p:spPr>
              <a:xfrm>
                <a:off x="87283" y="3843046"/>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Import and Explore APIs</a:t>
                </a:r>
                <a:endParaRPr b="0" i="0" sz="1400" u="none" cap="none" strike="noStrike">
                  <a:solidFill>
                    <a:srgbClr val="000000"/>
                  </a:solidFill>
                  <a:latin typeface="Arial"/>
                  <a:ea typeface="Arial"/>
                  <a:cs typeface="Arial"/>
                  <a:sym typeface="Arial"/>
                </a:endParaRPr>
              </a:p>
            </p:txBody>
          </p:sp>
          <p:sp>
            <p:nvSpPr>
              <p:cNvPr id="1711" name="Google Shape;1711;p36"/>
              <p:cNvSpPr/>
              <p:nvPr/>
            </p:nvSpPr>
            <p:spPr>
              <a:xfrm>
                <a:off x="736285" y="1543046"/>
                <a:ext cx="140677" cy="140677"/>
              </a:xfrm>
              <a:prstGeom prst="ellipse">
                <a:avLst/>
              </a:prstGeom>
              <a:solidFill>
                <a:schemeClr val="accent5"/>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712" name="Google Shape;1712;p36"/>
              <p:cNvCxnSpPr>
                <a:stCxn id="1707" idx="0"/>
                <a:endCxn id="1711" idx="4"/>
              </p:cNvCxnSpPr>
              <p:nvPr/>
            </p:nvCxnSpPr>
            <p:spPr>
              <a:xfrm rot="10800000">
                <a:off x="806686" y="1683665"/>
                <a:ext cx="600" cy="1031400"/>
              </a:xfrm>
              <a:prstGeom prst="straightConnector1">
                <a:avLst/>
              </a:prstGeom>
              <a:noFill/>
              <a:ln cap="flat" cmpd="sng" w="38100">
                <a:solidFill>
                  <a:schemeClr val="accent5"/>
                </a:solidFill>
                <a:prstDash val="solid"/>
                <a:round/>
                <a:headEnd len="sm" w="sm" type="none"/>
                <a:tailEnd len="sm" w="sm" type="none"/>
              </a:ln>
            </p:spPr>
          </p:cxnSp>
        </p:grpSp>
        <p:sp>
          <p:nvSpPr>
            <p:cNvPr id="1713" name="Google Shape;1713;p36"/>
            <p:cNvSpPr txBox="1"/>
            <p:nvPr/>
          </p:nvSpPr>
          <p:spPr>
            <a:xfrm>
              <a:off x="2748833" y="4991244"/>
              <a:ext cx="143956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Import existing Spec. Explore API and Extend for our App.</a:t>
              </a:r>
              <a:endParaRPr b="0" i="0" sz="1400" u="none" cap="none" strike="noStrike">
                <a:solidFill>
                  <a:srgbClr val="000000"/>
                </a:solidFill>
                <a:latin typeface="Arial"/>
                <a:ea typeface="Arial"/>
                <a:cs typeface="Arial"/>
                <a:sym typeface="Arial"/>
              </a:endParaRPr>
            </a:p>
          </p:txBody>
        </p:sp>
      </p:grpSp>
      <p:grpSp>
        <p:nvGrpSpPr>
          <p:cNvPr id="1714" name="Google Shape;1714;p36"/>
          <p:cNvGrpSpPr/>
          <p:nvPr/>
        </p:nvGrpSpPr>
        <p:grpSpPr>
          <a:xfrm>
            <a:off x="4508834" y="1994150"/>
            <a:ext cx="1458943" cy="4104424"/>
            <a:chOff x="4434412" y="1994816"/>
            <a:chExt cx="1458943" cy="4104424"/>
          </a:xfrm>
        </p:grpSpPr>
        <p:grpSp>
          <p:nvGrpSpPr>
            <p:cNvPr id="1715" name="Google Shape;1715;p36"/>
            <p:cNvGrpSpPr/>
            <p:nvPr/>
          </p:nvGrpSpPr>
          <p:grpSpPr>
            <a:xfrm>
              <a:off x="4439895" y="1994816"/>
              <a:ext cx="1453460" cy="2837081"/>
              <a:chOff x="87285" y="1543712"/>
              <a:chExt cx="1453460" cy="2837081"/>
            </a:xfrm>
          </p:grpSpPr>
          <p:sp>
            <p:nvSpPr>
              <p:cNvPr id="1716" name="Google Shape;1716;p36"/>
              <p:cNvSpPr/>
              <p:nvPr/>
            </p:nvSpPr>
            <p:spPr>
              <a:xfrm>
                <a:off x="267286" y="2715065"/>
                <a:ext cx="1080000" cy="1080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17" name="Google Shape;1717;p36"/>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3"/>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1718" name="Google Shape;1718;p36"/>
              <p:cNvCxnSpPr/>
              <p:nvPr/>
            </p:nvCxnSpPr>
            <p:spPr>
              <a:xfrm>
                <a:off x="87285" y="4380793"/>
                <a:ext cx="1440000" cy="0"/>
              </a:xfrm>
              <a:prstGeom prst="straightConnector1">
                <a:avLst/>
              </a:prstGeom>
              <a:noFill/>
              <a:ln cap="flat" cmpd="sng" w="38100">
                <a:solidFill>
                  <a:schemeClr val="accent3"/>
                </a:solidFill>
                <a:prstDash val="solid"/>
                <a:round/>
                <a:headEnd len="sm" w="sm" type="none"/>
                <a:tailEnd len="sm" w="sm" type="none"/>
              </a:ln>
            </p:spPr>
          </p:cxnSp>
          <p:sp>
            <p:nvSpPr>
              <p:cNvPr id="1719" name="Google Shape;1719;p36"/>
              <p:cNvSpPr txBox="1"/>
              <p:nvPr/>
            </p:nvSpPr>
            <p:spPr>
              <a:xfrm>
                <a:off x="100744" y="3982866"/>
                <a:ext cx="14400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Mock APIs</a:t>
                </a:r>
                <a:endParaRPr b="0" i="0" sz="1400" u="none" cap="none" strike="noStrike">
                  <a:solidFill>
                    <a:srgbClr val="000000"/>
                  </a:solidFill>
                  <a:latin typeface="Arial"/>
                  <a:ea typeface="Arial"/>
                  <a:cs typeface="Arial"/>
                  <a:sym typeface="Arial"/>
                </a:endParaRPr>
              </a:p>
            </p:txBody>
          </p:sp>
          <p:sp>
            <p:nvSpPr>
              <p:cNvPr id="1720" name="Google Shape;1720;p36"/>
              <p:cNvSpPr/>
              <p:nvPr/>
            </p:nvSpPr>
            <p:spPr>
              <a:xfrm>
                <a:off x="731245" y="1543712"/>
                <a:ext cx="140677" cy="140677"/>
              </a:xfrm>
              <a:prstGeom prst="ellipse">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721" name="Google Shape;1721;p36"/>
              <p:cNvCxnSpPr>
                <a:stCxn id="1716" idx="0"/>
                <a:endCxn id="1720" idx="4"/>
              </p:cNvCxnSpPr>
              <p:nvPr/>
            </p:nvCxnSpPr>
            <p:spPr>
              <a:xfrm rot="10800000">
                <a:off x="801586" y="1684265"/>
                <a:ext cx="5700" cy="1030800"/>
              </a:xfrm>
              <a:prstGeom prst="straightConnector1">
                <a:avLst/>
              </a:prstGeom>
              <a:noFill/>
              <a:ln cap="flat" cmpd="sng" w="38100">
                <a:solidFill>
                  <a:schemeClr val="accent3"/>
                </a:solidFill>
                <a:prstDash val="solid"/>
                <a:round/>
                <a:headEnd len="sm" w="sm" type="none"/>
                <a:tailEnd len="sm" w="sm" type="none"/>
              </a:ln>
            </p:spPr>
          </p:cxnSp>
        </p:grpSp>
        <p:sp>
          <p:nvSpPr>
            <p:cNvPr id="1722" name="Google Shape;1722;p36"/>
            <p:cNvSpPr txBox="1"/>
            <p:nvPr/>
          </p:nvSpPr>
          <p:spPr>
            <a:xfrm>
              <a:off x="4434412" y="4991244"/>
              <a:ext cx="1439565"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Fake it before you make it! Get Digital Teams working against your Mock APIs whilst you do the real work.</a:t>
              </a:r>
              <a:endParaRPr b="0" i="0" sz="1400" u="none" cap="none" strike="noStrike">
                <a:solidFill>
                  <a:srgbClr val="000000"/>
                </a:solidFill>
                <a:latin typeface="Arial"/>
                <a:ea typeface="Arial"/>
                <a:cs typeface="Arial"/>
                <a:sym typeface="Arial"/>
              </a:endParaRPr>
            </a:p>
          </p:txBody>
        </p:sp>
      </p:grpSp>
      <p:grpSp>
        <p:nvGrpSpPr>
          <p:cNvPr id="1723" name="Google Shape;1723;p36"/>
          <p:cNvGrpSpPr/>
          <p:nvPr/>
        </p:nvGrpSpPr>
        <p:grpSpPr>
          <a:xfrm>
            <a:off x="6193653" y="1994150"/>
            <a:ext cx="1444677" cy="4105089"/>
            <a:chOff x="6337643" y="1994151"/>
            <a:chExt cx="1444677" cy="4105089"/>
          </a:xfrm>
        </p:grpSpPr>
        <p:grpSp>
          <p:nvGrpSpPr>
            <p:cNvPr id="1724" name="Google Shape;1724;p36"/>
            <p:cNvGrpSpPr/>
            <p:nvPr/>
          </p:nvGrpSpPr>
          <p:grpSpPr>
            <a:xfrm>
              <a:off x="6337643" y="1994151"/>
              <a:ext cx="1440001" cy="2837746"/>
              <a:chOff x="87284" y="1543047"/>
              <a:chExt cx="1440001" cy="2837746"/>
            </a:xfrm>
          </p:grpSpPr>
          <p:sp>
            <p:nvSpPr>
              <p:cNvPr id="1725" name="Google Shape;1725;p36"/>
              <p:cNvSpPr/>
              <p:nvPr/>
            </p:nvSpPr>
            <p:spPr>
              <a:xfrm>
                <a:off x="267286" y="2715065"/>
                <a:ext cx="1080000" cy="1080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26" name="Google Shape;1726;p36"/>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2"/>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1727" name="Google Shape;1727;p36"/>
              <p:cNvCxnSpPr/>
              <p:nvPr/>
            </p:nvCxnSpPr>
            <p:spPr>
              <a:xfrm>
                <a:off x="87285" y="4380793"/>
                <a:ext cx="1440000" cy="0"/>
              </a:xfrm>
              <a:prstGeom prst="straightConnector1">
                <a:avLst/>
              </a:prstGeom>
              <a:noFill/>
              <a:ln cap="flat" cmpd="sng" w="38100">
                <a:solidFill>
                  <a:schemeClr val="accent2"/>
                </a:solidFill>
                <a:prstDash val="solid"/>
                <a:round/>
                <a:headEnd len="sm" w="sm" type="none"/>
                <a:tailEnd len="sm" w="sm" type="none"/>
              </a:ln>
            </p:spPr>
          </p:cxnSp>
          <p:sp>
            <p:nvSpPr>
              <p:cNvPr id="1728" name="Google Shape;1728;p36"/>
              <p:cNvSpPr txBox="1"/>
              <p:nvPr/>
            </p:nvSpPr>
            <p:spPr>
              <a:xfrm>
                <a:off x="87284" y="3826565"/>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Implement &amp; Test APIs</a:t>
                </a:r>
                <a:endParaRPr b="0" i="0" sz="1400" u="none" cap="none" strike="noStrike">
                  <a:solidFill>
                    <a:srgbClr val="000000"/>
                  </a:solidFill>
                  <a:latin typeface="Arial"/>
                  <a:ea typeface="Arial"/>
                  <a:cs typeface="Arial"/>
                  <a:sym typeface="Arial"/>
                </a:endParaRPr>
              </a:p>
            </p:txBody>
          </p:sp>
          <p:sp>
            <p:nvSpPr>
              <p:cNvPr id="1729" name="Google Shape;1729;p36"/>
              <p:cNvSpPr/>
              <p:nvPr/>
            </p:nvSpPr>
            <p:spPr>
              <a:xfrm>
                <a:off x="750490" y="1543047"/>
                <a:ext cx="140677" cy="140677"/>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730" name="Google Shape;1730;p36"/>
              <p:cNvCxnSpPr>
                <a:stCxn id="1725" idx="0"/>
                <a:endCxn id="1729" idx="4"/>
              </p:cNvCxnSpPr>
              <p:nvPr/>
            </p:nvCxnSpPr>
            <p:spPr>
              <a:xfrm flipH="1" rot="10800000">
                <a:off x="807286" y="1683665"/>
                <a:ext cx="13500" cy="1031400"/>
              </a:xfrm>
              <a:prstGeom prst="straightConnector1">
                <a:avLst/>
              </a:prstGeom>
              <a:noFill/>
              <a:ln cap="flat" cmpd="sng" w="38100">
                <a:solidFill>
                  <a:schemeClr val="accent2"/>
                </a:solidFill>
                <a:prstDash val="solid"/>
                <a:round/>
                <a:headEnd len="sm" w="sm" type="none"/>
                <a:tailEnd len="sm" w="sm" type="none"/>
              </a:ln>
            </p:spPr>
          </p:cxnSp>
        </p:grpSp>
        <p:sp>
          <p:nvSpPr>
            <p:cNvPr id="1731" name="Google Shape;1731;p36"/>
            <p:cNvSpPr txBox="1"/>
            <p:nvPr/>
          </p:nvSpPr>
          <p:spPr>
            <a:xfrm>
              <a:off x="6342755" y="4991244"/>
              <a:ext cx="1439565"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Build out your API by implementing a Flo(go) application that orchestrates and re-uses existing APIs</a:t>
              </a:r>
              <a:endParaRPr b="0" i="0" sz="1400" u="none" cap="none" strike="noStrike">
                <a:solidFill>
                  <a:srgbClr val="000000"/>
                </a:solidFill>
                <a:latin typeface="Arial"/>
                <a:ea typeface="Arial"/>
                <a:cs typeface="Arial"/>
                <a:sym typeface="Arial"/>
              </a:endParaRPr>
            </a:p>
          </p:txBody>
        </p:sp>
      </p:grpSp>
      <p:grpSp>
        <p:nvGrpSpPr>
          <p:cNvPr id="1732" name="Google Shape;1732;p36"/>
          <p:cNvGrpSpPr/>
          <p:nvPr/>
        </p:nvGrpSpPr>
        <p:grpSpPr>
          <a:xfrm>
            <a:off x="7864206" y="1994150"/>
            <a:ext cx="1476369" cy="3939902"/>
            <a:chOff x="8003835" y="1994151"/>
            <a:chExt cx="1476369" cy="3939902"/>
          </a:xfrm>
        </p:grpSpPr>
        <p:grpSp>
          <p:nvGrpSpPr>
            <p:cNvPr id="1733" name="Google Shape;1733;p36"/>
            <p:cNvGrpSpPr/>
            <p:nvPr/>
          </p:nvGrpSpPr>
          <p:grpSpPr>
            <a:xfrm>
              <a:off x="8003835" y="1994151"/>
              <a:ext cx="1440001" cy="2837746"/>
              <a:chOff x="87284" y="1543047"/>
              <a:chExt cx="1440001" cy="2837746"/>
            </a:xfrm>
          </p:grpSpPr>
          <p:sp>
            <p:nvSpPr>
              <p:cNvPr id="1734" name="Google Shape;1734;p36"/>
              <p:cNvSpPr/>
              <p:nvPr/>
            </p:nvSpPr>
            <p:spPr>
              <a:xfrm>
                <a:off x="267286" y="2715065"/>
                <a:ext cx="1080000" cy="1080000"/>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35" name="Google Shape;1735;p36"/>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92D05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1736" name="Google Shape;1736;p36"/>
              <p:cNvCxnSpPr/>
              <p:nvPr/>
            </p:nvCxnSpPr>
            <p:spPr>
              <a:xfrm>
                <a:off x="87285" y="4380793"/>
                <a:ext cx="1440000" cy="0"/>
              </a:xfrm>
              <a:prstGeom prst="straightConnector1">
                <a:avLst/>
              </a:prstGeom>
              <a:noFill/>
              <a:ln cap="flat" cmpd="sng" w="38100">
                <a:solidFill>
                  <a:srgbClr val="92D050"/>
                </a:solidFill>
                <a:prstDash val="solid"/>
                <a:round/>
                <a:headEnd len="sm" w="sm" type="none"/>
                <a:tailEnd len="sm" w="sm" type="none"/>
              </a:ln>
            </p:spPr>
          </p:cxnSp>
          <p:sp>
            <p:nvSpPr>
              <p:cNvPr id="1737" name="Google Shape;1737;p36"/>
              <p:cNvSpPr txBox="1"/>
              <p:nvPr/>
            </p:nvSpPr>
            <p:spPr>
              <a:xfrm>
                <a:off x="87284" y="3826565"/>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Contextual Offers</a:t>
                </a:r>
                <a:endParaRPr b="0" i="0" sz="1400" u="none" cap="none" strike="noStrike">
                  <a:solidFill>
                    <a:srgbClr val="000000"/>
                  </a:solidFill>
                  <a:latin typeface="Arial"/>
                  <a:ea typeface="Arial"/>
                  <a:cs typeface="Arial"/>
                  <a:sym typeface="Arial"/>
                </a:endParaRPr>
              </a:p>
            </p:txBody>
          </p:sp>
          <p:sp>
            <p:nvSpPr>
              <p:cNvPr id="1738" name="Google Shape;1738;p36"/>
              <p:cNvSpPr/>
              <p:nvPr/>
            </p:nvSpPr>
            <p:spPr>
              <a:xfrm>
                <a:off x="736945" y="1543047"/>
                <a:ext cx="140677" cy="140677"/>
              </a:xfrm>
              <a:prstGeom prst="ellipse">
                <a:avLst/>
              </a:prstGeom>
              <a:solidFill>
                <a:srgbClr val="92D050"/>
              </a:solid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739" name="Google Shape;1739;p36"/>
              <p:cNvCxnSpPr>
                <a:stCxn id="1734" idx="0"/>
                <a:endCxn id="1738" idx="4"/>
              </p:cNvCxnSpPr>
              <p:nvPr/>
            </p:nvCxnSpPr>
            <p:spPr>
              <a:xfrm rot="10800000">
                <a:off x="807286" y="1683665"/>
                <a:ext cx="0" cy="1031400"/>
              </a:xfrm>
              <a:prstGeom prst="straightConnector1">
                <a:avLst/>
              </a:prstGeom>
              <a:noFill/>
              <a:ln cap="flat" cmpd="sng" w="38100">
                <a:solidFill>
                  <a:srgbClr val="92D050"/>
                </a:solidFill>
                <a:prstDash val="solid"/>
                <a:round/>
                <a:headEnd len="sm" w="sm" type="none"/>
                <a:tailEnd len="sm" w="sm" type="none"/>
              </a:ln>
            </p:spPr>
          </p:cxnSp>
        </p:grpSp>
        <p:sp>
          <p:nvSpPr>
            <p:cNvPr id="1740" name="Google Shape;1740;p36"/>
            <p:cNvSpPr txBox="1"/>
            <p:nvPr/>
          </p:nvSpPr>
          <p:spPr>
            <a:xfrm>
              <a:off x="8040638" y="4995334"/>
              <a:ext cx="1439565" cy="93871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Use Cloud Events to create Contextual Customer Offers in your Event Driven Cloud Architecture</a:t>
              </a:r>
              <a:endParaRPr b="0" i="0" sz="1400" u="none" cap="none" strike="noStrike">
                <a:solidFill>
                  <a:srgbClr val="000000"/>
                </a:solidFill>
                <a:latin typeface="Arial"/>
                <a:ea typeface="Arial"/>
                <a:cs typeface="Arial"/>
                <a:sym typeface="Arial"/>
              </a:endParaRPr>
            </a:p>
          </p:txBody>
        </p:sp>
      </p:grpSp>
      <p:grpSp>
        <p:nvGrpSpPr>
          <p:cNvPr id="1741" name="Google Shape;1741;p36"/>
          <p:cNvGrpSpPr/>
          <p:nvPr/>
        </p:nvGrpSpPr>
        <p:grpSpPr>
          <a:xfrm>
            <a:off x="9566450" y="1994150"/>
            <a:ext cx="1508995" cy="3427981"/>
            <a:chOff x="9669091" y="1994150"/>
            <a:chExt cx="1508995" cy="3427981"/>
          </a:xfrm>
        </p:grpSpPr>
        <p:grpSp>
          <p:nvGrpSpPr>
            <p:cNvPr id="1742" name="Google Shape;1742;p36"/>
            <p:cNvGrpSpPr/>
            <p:nvPr/>
          </p:nvGrpSpPr>
          <p:grpSpPr>
            <a:xfrm>
              <a:off x="9669091" y="1994150"/>
              <a:ext cx="1440001" cy="2837747"/>
              <a:chOff x="87285" y="1543046"/>
              <a:chExt cx="1440001" cy="2837747"/>
            </a:xfrm>
          </p:grpSpPr>
          <p:sp>
            <p:nvSpPr>
              <p:cNvPr id="1743" name="Google Shape;1743;p36"/>
              <p:cNvSpPr/>
              <p:nvPr/>
            </p:nvSpPr>
            <p:spPr>
              <a:xfrm>
                <a:off x="267286" y="2715065"/>
                <a:ext cx="1080000" cy="1080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44" name="Google Shape;1744;p36"/>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0B050"/>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1745" name="Google Shape;1745;p36"/>
              <p:cNvCxnSpPr/>
              <p:nvPr/>
            </p:nvCxnSpPr>
            <p:spPr>
              <a:xfrm>
                <a:off x="87285" y="4380793"/>
                <a:ext cx="1440000" cy="0"/>
              </a:xfrm>
              <a:prstGeom prst="straightConnector1">
                <a:avLst/>
              </a:prstGeom>
              <a:noFill/>
              <a:ln cap="flat" cmpd="sng" w="38100">
                <a:solidFill>
                  <a:srgbClr val="00B050"/>
                </a:solidFill>
                <a:prstDash val="solid"/>
                <a:round/>
                <a:headEnd len="sm" w="sm" type="none"/>
                <a:tailEnd len="sm" w="sm" type="none"/>
              </a:ln>
            </p:spPr>
          </p:cxnSp>
          <p:sp>
            <p:nvSpPr>
              <p:cNvPr id="1746" name="Google Shape;1746;p36"/>
              <p:cNvSpPr txBox="1"/>
              <p:nvPr/>
            </p:nvSpPr>
            <p:spPr>
              <a:xfrm>
                <a:off x="87285" y="3934040"/>
                <a:ext cx="14400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Cloud Analytics</a:t>
                </a:r>
                <a:endParaRPr b="0" i="0" sz="1400" u="none" cap="none" strike="noStrike">
                  <a:solidFill>
                    <a:srgbClr val="000000"/>
                  </a:solidFill>
                  <a:latin typeface="Arial"/>
                  <a:ea typeface="Arial"/>
                  <a:cs typeface="Arial"/>
                  <a:sym typeface="Arial"/>
                </a:endParaRPr>
              </a:p>
            </p:txBody>
          </p:sp>
          <p:sp>
            <p:nvSpPr>
              <p:cNvPr id="1747" name="Google Shape;1747;p36"/>
              <p:cNvSpPr/>
              <p:nvPr/>
            </p:nvSpPr>
            <p:spPr>
              <a:xfrm>
                <a:off x="735820" y="1543046"/>
                <a:ext cx="140677" cy="140677"/>
              </a:xfrm>
              <a:prstGeom prst="ellipse">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748" name="Google Shape;1748;p36"/>
              <p:cNvCxnSpPr>
                <a:stCxn id="1743" idx="0"/>
                <a:endCxn id="1747" idx="4"/>
              </p:cNvCxnSpPr>
              <p:nvPr/>
            </p:nvCxnSpPr>
            <p:spPr>
              <a:xfrm rot="10800000">
                <a:off x="806086" y="1683665"/>
                <a:ext cx="1200" cy="1031400"/>
              </a:xfrm>
              <a:prstGeom prst="straightConnector1">
                <a:avLst/>
              </a:prstGeom>
              <a:noFill/>
              <a:ln cap="flat" cmpd="sng" w="38100">
                <a:solidFill>
                  <a:srgbClr val="00B050"/>
                </a:solidFill>
                <a:prstDash val="solid"/>
                <a:round/>
                <a:headEnd len="sm" w="sm" type="none"/>
                <a:tailEnd len="sm" w="sm" type="none"/>
              </a:ln>
            </p:spPr>
          </p:cxnSp>
        </p:grpSp>
        <p:sp>
          <p:nvSpPr>
            <p:cNvPr id="1749" name="Google Shape;1749;p36"/>
            <p:cNvSpPr txBox="1"/>
            <p:nvPr/>
          </p:nvSpPr>
          <p:spPr>
            <a:xfrm>
              <a:off x="9738521" y="4991244"/>
              <a:ext cx="1439565"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Explore Analytics in the Cloud</a:t>
              </a:r>
              <a:endParaRPr b="0" i="0" sz="1400" u="none" cap="none" strike="noStrike">
                <a:solidFill>
                  <a:srgbClr val="000000"/>
                </a:solidFill>
                <a:latin typeface="Arial"/>
                <a:ea typeface="Arial"/>
                <a:cs typeface="Arial"/>
                <a:sym typeface="Arial"/>
              </a:endParaRPr>
            </a:p>
          </p:txBody>
        </p:sp>
      </p:grpSp>
      <p:pic>
        <p:nvPicPr>
          <p:cNvPr id="1750" name="Google Shape;1750;p36"/>
          <p:cNvPicPr preferRelativeResize="0"/>
          <p:nvPr/>
        </p:nvPicPr>
        <p:blipFill rotWithShape="1">
          <a:blip r:embed="rId3">
            <a:alphaModFix/>
          </a:blip>
          <a:srcRect b="0" l="4227" r="6489" t="10100"/>
          <a:stretch/>
        </p:blipFill>
        <p:spPr>
          <a:xfrm>
            <a:off x="8858664" y="781586"/>
            <a:ext cx="450345" cy="781895"/>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4" name="Shape 1754"/>
        <p:cNvGrpSpPr/>
        <p:nvPr/>
      </p:nvGrpSpPr>
      <p:grpSpPr>
        <a:xfrm>
          <a:off x="0" y="0"/>
          <a:ext cx="0" cy="0"/>
          <a:chOff x="0" y="0"/>
          <a:chExt cx="0" cy="0"/>
        </a:xfrm>
      </p:grpSpPr>
      <p:sp>
        <p:nvSpPr>
          <p:cNvPr id="1755" name="Google Shape;1755;p37"/>
          <p:cNvSpPr/>
          <p:nvPr/>
        </p:nvSpPr>
        <p:spPr>
          <a:xfrm>
            <a:off x="2546409" y="676187"/>
            <a:ext cx="7192112" cy="984739"/>
          </a:xfrm>
          <a:prstGeom prst="roundRect">
            <a:avLst>
              <a:gd fmla="val 50000" name="adj"/>
            </a:avLst>
          </a:prstGeom>
          <a:solidFill>
            <a:schemeClr val="accent1"/>
          </a:solidFill>
          <a:ln cap="flat" cmpd="sng" w="25400">
            <a:solidFill>
              <a:srgbClr val="007B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Verdana"/>
                <a:ea typeface="Verdana"/>
                <a:cs typeface="Verdana"/>
                <a:sym typeface="Verdana"/>
              </a:rPr>
              <a:t>Connected Customer Experience App</a:t>
            </a:r>
            <a:endParaRPr b="0" i="0" sz="1400" u="none" cap="none" strike="noStrike">
              <a:solidFill>
                <a:srgbClr val="000000"/>
              </a:solidFill>
              <a:latin typeface="Arial"/>
              <a:ea typeface="Arial"/>
              <a:cs typeface="Arial"/>
              <a:sym typeface="Arial"/>
            </a:endParaRPr>
          </a:p>
        </p:txBody>
      </p:sp>
      <p:pic>
        <p:nvPicPr>
          <p:cNvPr id="1756" name="Google Shape;1756;p37"/>
          <p:cNvPicPr preferRelativeResize="0"/>
          <p:nvPr/>
        </p:nvPicPr>
        <p:blipFill rotWithShape="1">
          <a:blip r:embed="rId3">
            <a:alphaModFix/>
          </a:blip>
          <a:srcRect b="0" l="4227" r="6489" t="10100"/>
          <a:stretch/>
        </p:blipFill>
        <p:spPr>
          <a:xfrm>
            <a:off x="8858664" y="781586"/>
            <a:ext cx="450345" cy="781895"/>
          </a:xfrm>
          <a:prstGeom prst="rect">
            <a:avLst/>
          </a:prstGeom>
          <a:noFill/>
          <a:ln>
            <a:noFill/>
          </a:ln>
          <a:effectLst>
            <a:outerShdw blurRad="50800" rotWithShape="0" algn="tl" dir="2700000" dist="38100">
              <a:srgbClr val="000000">
                <a:alpha val="40000"/>
              </a:srgbClr>
            </a:outerShdw>
          </a:effectLst>
        </p:spPr>
      </p:pic>
      <p:grpSp>
        <p:nvGrpSpPr>
          <p:cNvPr id="1757" name="Google Shape;1757;p37"/>
          <p:cNvGrpSpPr/>
          <p:nvPr/>
        </p:nvGrpSpPr>
        <p:grpSpPr>
          <a:xfrm>
            <a:off x="1156564" y="1994150"/>
            <a:ext cx="1460529" cy="3766536"/>
            <a:chOff x="1063254" y="1994149"/>
            <a:chExt cx="1460529" cy="3766536"/>
          </a:xfrm>
        </p:grpSpPr>
        <p:grpSp>
          <p:nvGrpSpPr>
            <p:cNvPr id="1758" name="Google Shape;1758;p37"/>
            <p:cNvGrpSpPr/>
            <p:nvPr/>
          </p:nvGrpSpPr>
          <p:grpSpPr>
            <a:xfrm>
              <a:off x="1084218" y="1994149"/>
              <a:ext cx="1439565" cy="2837748"/>
              <a:chOff x="87283" y="1543045"/>
              <a:chExt cx="1440002" cy="2837748"/>
            </a:xfrm>
          </p:grpSpPr>
          <p:sp>
            <p:nvSpPr>
              <p:cNvPr id="1759" name="Google Shape;1759;p37"/>
              <p:cNvSpPr/>
              <p:nvPr/>
            </p:nvSpPr>
            <p:spPr>
              <a:xfrm>
                <a:off x="267286" y="2715065"/>
                <a:ext cx="1080000" cy="108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60" name="Google Shape;1760;p37"/>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1761" name="Google Shape;1761;p37"/>
              <p:cNvCxnSpPr/>
              <p:nvPr/>
            </p:nvCxnSpPr>
            <p:spPr>
              <a:xfrm>
                <a:off x="87285" y="4380793"/>
                <a:ext cx="1440000" cy="0"/>
              </a:xfrm>
              <a:prstGeom prst="straightConnector1">
                <a:avLst/>
              </a:prstGeom>
              <a:noFill/>
              <a:ln cap="flat" cmpd="sng" w="38100">
                <a:solidFill>
                  <a:schemeClr val="accent1"/>
                </a:solidFill>
                <a:prstDash val="solid"/>
                <a:round/>
                <a:headEnd len="sm" w="sm" type="none"/>
                <a:tailEnd len="sm" w="sm" type="none"/>
              </a:ln>
            </p:spPr>
          </p:cxnSp>
          <p:sp>
            <p:nvSpPr>
              <p:cNvPr id="1762" name="Google Shape;1762;p37"/>
              <p:cNvSpPr txBox="1"/>
              <p:nvPr/>
            </p:nvSpPr>
            <p:spPr>
              <a:xfrm>
                <a:off x="87283" y="3843046"/>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The TIBCO Cloud</a:t>
                </a:r>
                <a:endParaRPr b="0" i="0" sz="1400" u="none" cap="none" strike="noStrike">
                  <a:solidFill>
                    <a:srgbClr val="000000"/>
                  </a:solidFill>
                  <a:latin typeface="Arial"/>
                  <a:ea typeface="Arial"/>
                  <a:cs typeface="Arial"/>
                  <a:sym typeface="Arial"/>
                </a:endParaRPr>
              </a:p>
            </p:txBody>
          </p:sp>
          <p:sp>
            <p:nvSpPr>
              <p:cNvPr id="1763" name="Google Shape;1763;p37"/>
              <p:cNvSpPr/>
              <p:nvPr/>
            </p:nvSpPr>
            <p:spPr>
              <a:xfrm>
                <a:off x="736959" y="1543045"/>
                <a:ext cx="140677" cy="140677"/>
              </a:xfrm>
              <a:prstGeom prst="ellipse">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764" name="Google Shape;1764;p37"/>
              <p:cNvCxnSpPr>
                <a:stCxn id="1759" idx="0"/>
                <a:endCxn id="1763" idx="4"/>
              </p:cNvCxnSpPr>
              <p:nvPr/>
            </p:nvCxnSpPr>
            <p:spPr>
              <a:xfrm rot="10800000">
                <a:off x="807286" y="1683665"/>
                <a:ext cx="0" cy="1031400"/>
              </a:xfrm>
              <a:prstGeom prst="straightConnector1">
                <a:avLst/>
              </a:prstGeom>
              <a:noFill/>
              <a:ln cap="flat" cmpd="sng" w="38100">
                <a:solidFill>
                  <a:schemeClr val="accent1"/>
                </a:solidFill>
                <a:prstDash val="solid"/>
                <a:round/>
                <a:headEnd len="sm" w="sm" type="none"/>
                <a:tailEnd len="sm" w="sm" type="none"/>
              </a:ln>
            </p:spPr>
          </p:cxnSp>
        </p:grpSp>
        <p:sp>
          <p:nvSpPr>
            <p:cNvPr id="1765" name="Google Shape;1765;p37"/>
            <p:cNvSpPr txBox="1"/>
            <p:nvPr/>
          </p:nvSpPr>
          <p:spPr>
            <a:xfrm>
              <a:off x="1063254" y="4991244"/>
              <a:ext cx="143956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Sign in and get familiar with the TIBCO Cloud Platform</a:t>
              </a:r>
              <a:endParaRPr b="0" i="0" sz="1400" u="none" cap="none" strike="noStrike">
                <a:solidFill>
                  <a:srgbClr val="000000"/>
                </a:solidFill>
                <a:latin typeface="Arial"/>
                <a:ea typeface="Arial"/>
                <a:cs typeface="Arial"/>
                <a:sym typeface="Arial"/>
              </a:endParaRPr>
            </a:p>
          </p:txBody>
        </p:sp>
      </p:grpSp>
      <p:grpSp>
        <p:nvGrpSpPr>
          <p:cNvPr id="1766" name="Google Shape;1766;p37"/>
          <p:cNvGrpSpPr/>
          <p:nvPr/>
        </p:nvGrpSpPr>
        <p:grpSpPr>
          <a:xfrm>
            <a:off x="2842969" y="1994150"/>
            <a:ext cx="1439989" cy="3766535"/>
            <a:chOff x="2748833" y="1994150"/>
            <a:chExt cx="1439989" cy="3766535"/>
          </a:xfrm>
        </p:grpSpPr>
        <p:grpSp>
          <p:nvGrpSpPr>
            <p:cNvPr id="1767" name="Google Shape;1767;p37"/>
            <p:cNvGrpSpPr/>
            <p:nvPr/>
          </p:nvGrpSpPr>
          <p:grpSpPr>
            <a:xfrm>
              <a:off x="2748833" y="1994150"/>
              <a:ext cx="1439989" cy="2837747"/>
              <a:chOff x="87283" y="1543046"/>
              <a:chExt cx="1440002" cy="2837747"/>
            </a:xfrm>
          </p:grpSpPr>
          <p:sp>
            <p:nvSpPr>
              <p:cNvPr id="1768" name="Google Shape;1768;p37"/>
              <p:cNvSpPr/>
              <p:nvPr/>
            </p:nvSpPr>
            <p:spPr>
              <a:xfrm>
                <a:off x="267286" y="2715065"/>
                <a:ext cx="1080000" cy="10800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69" name="Google Shape;1769;p37"/>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5"/>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770" name="Google Shape;1770;p37"/>
              <p:cNvCxnSpPr/>
              <p:nvPr/>
            </p:nvCxnSpPr>
            <p:spPr>
              <a:xfrm>
                <a:off x="87285" y="4380793"/>
                <a:ext cx="1440000" cy="0"/>
              </a:xfrm>
              <a:prstGeom prst="straightConnector1">
                <a:avLst/>
              </a:prstGeom>
              <a:noFill/>
              <a:ln cap="flat" cmpd="sng" w="38100">
                <a:solidFill>
                  <a:schemeClr val="accent5"/>
                </a:solidFill>
                <a:prstDash val="solid"/>
                <a:round/>
                <a:headEnd len="sm" w="sm" type="none"/>
                <a:tailEnd len="sm" w="sm" type="none"/>
              </a:ln>
            </p:spPr>
          </p:cxnSp>
          <p:sp>
            <p:nvSpPr>
              <p:cNvPr id="1771" name="Google Shape;1771;p37"/>
              <p:cNvSpPr txBox="1"/>
              <p:nvPr/>
            </p:nvSpPr>
            <p:spPr>
              <a:xfrm>
                <a:off x="87283" y="3843046"/>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Import and Explore APIs</a:t>
                </a:r>
                <a:endParaRPr b="0" i="0" sz="1400" u="none" cap="none" strike="noStrike">
                  <a:solidFill>
                    <a:srgbClr val="000000"/>
                  </a:solidFill>
                  <a:latin typeface="Arial"/>
                  <a:ea typeface="Arial"/>
                  <a:cs typeface="Arial"/>
                  <a:sym typeface="Arial"/>
                </a:endParaRPr>
              </a:p>
            </p:txBody>
          </p:sp>
          <p:sp>
            <p:nvSpPr>
              <p:cNvPr id="1772" name="Google Shape;1772;p37"/>
              <p:cNvSpPr/>
              <p:nvPr/>
            </p:nvSpPr>
            <p:spPr>
              <a:xfrm>
                <a:off x="736285" y="1543046"/>
                <a:ext cx="140677" cy="140677"/>
              </a:xfrm>
              <a:prstGeom prst="ellipse">
                <a:avLst/>
              </a:prstGeom>
              <a:solidFill>
                <a:schemeClr val="accent5"/>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773" name="Google Shape;1773;p37"/>
              <p:cNvCxnSpPr>
                <a:stCxn id="1768" idx="0"/>
                <a:endCxn id="1772" idx="4"/>
              </p:cNvCxnSpPr>
              <p:nvPr/>
            </p:nvCxnSpPr>
            <p:spPr>
              <a:xfrm rot="10800000">
                <a:off x="806686" y="1683665"/>
                <a:ext cx="600" cy="1031400"/>
              </a:xfrm>
              <a:prstGeom prst="straightConnector1">
                <a:avLst/>
              </a:prstGeom>
              <a:noFill/>
              <a:ln cap="flat" cmpd="sng" w="38100">
                <a:solidFill>
                  <a:schemeClr val="accent5"/>
                </a:solidFill>
                <a:prstDash val="solid"/>
                <a:round/>
                <a:headEnd len="sm" w="sm" type="none"/>
                <a:tailEnd len="sm" w="sm" type="none"/>
              </a:ln>
            </p:spPr>
          </p:cxnSp>
        </p:grpSp>
        <p:sp>
          <p:nvSpPr>
            <p:cNvPr id="1774" name="Google Shape;1774;p37"/>
            <p:cNvSpPr txBox="1"/>
            <p:nvPr/>
          </p:nvSpPr>
          <p:spPr>
            <a:xfrm>
              <a:off x="2748833" y="4991244"/>
              <a:ext cx="143956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Import existing Spec. Explore API and Extend for our App.</a:t>
              </a:r>
              <a:endParaRPr b="0" i="0" sz="1400" u="none" cap="none" strike="noStrike">
                <a:solidFill>
                  <a:srgbClr val="000000"/>
                </a:solidFill>
                <a:latin typeface="Arial"/>
                <a:ea typeface="Arial"/>
                <a:cs typeface="Arial"/>
                <a:sym typeface="Arial"/>
              </a:endParaRPr>
            </a:p>
          </p:txBody>
        </p:sp>
      </p:grpSp>
      <p:grpSp>
        <p:nvGrpSpPr>
          <p:cNvPr id="1775" name="Google Shape;1775;p37"/>
          <p:cNvGrpSpPr/>
          <p:nvPr/>
        </p:nvGrpSpPr>
        <p:grpSpPr>
          <a:xfrm>
            <a:off x="4508834" y="1994150"/>
            <a:ext cx="1458943" cy="4104424"/>
            <a:chOff x="4434412" y="1994816"/>
            <a:chExt cx="1458943" cy="4104424"/>
          </a:xfrm>
        </p:grpSpPr>
        <p:grpSp>
          <p:nvGrpSpPr>
            <p:cNvPr id="1776" name="Google Shape;1776;p37"/>
            <p:cNvGrpSpPr/>
            <p:nvPr/>
          </p:nvGrpSpPr>
          <p:grpSpPr>
            <a:xfrm>
              <a:off x="4439895" y="1994816"/>
              <a:ext cx="1453460" cy="2837081"/>
              <a:chOff x="87285" y="1543712"/>
              <a:chExt cx="1453460" cy="2837081"/>
            </a:xfrm>
          </p:grpSpPr>
          <p:sp>
            <p:nvSpPr>
              <p:cNvPr id="1777" name="Google Shape;1777;p37"/>
              <p:cNvSpPr/>
              <p:nvPr/>
            </p:nvSpPr>
            <p:spPr>
              <a:xfrm>
                <a:off x="267286" y="2715065"/>
                <a:ext cx="1080000" cy="1080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78" name="Google Shape;1778;p37"/>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3"/>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1779" name="Google Shape;1779;p37"/>
              <p:cNvCxnSpPr/>
              <p:nvPr/>
            </p:nvCxnSpPr>
            <p:spPr>
              <a:xfrm>
                <a:off x="87285" y="4380793"/>
                <a:ext cx="1440000" cy="0"/>
              </a:xfrm>
              <a:prstGeom prst="straightConnector1">
                <a:avLst/>
              </a:prstGeom>
              <a:noFill/>
              <a:ln cap="flat" cmpd="sng" w="38100">
                <a:solidFill>
                  <a:schemeClr val="accent3"/>
                </a:solidFill>
                <a:prstDash val="solid"/>
                <a:round/>
                <a:headEnd len="sm" w="sm" type="none"/>
                <a:tailEnd len="sm" w="sm" type="none"/>
              </a:ln>
            </p:spPr>
          </p:cxnSp>
          <p:sp>
            <p:nvSpPr>
              <p:cNvPr id="1780" name="Google Shape;1780;p37"/>
              <p:cNvSpPr txBox="1"/>
              <p:nvPr/>
            </p:nvSpPr>
            <p:spPr>
              <a:xfrm>
                <a:off x="100744" y="3982866"/>
                <a:ext cx="14400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Mock APIs</a:t>
                </a:r>
                <a:endParaRPr b="0" i="0" sz="1400" u="none" cap="none" strike="noStrike">
                  <a:solidFill>
                    <a:srgbClr val="000000"/>
                  </a:solidFill>
                  <a:latin typeface="Arial"/>
                  <a:ea typeface="Arial"/>
                  <a:cs typeface="Arial"/>
                  <a:sym typeface="Arial"/>
                </a:endParaRPr>
              </a:p>
            </p:txBody>
          </p:sp>
          <p:sp>
            <p:nvSpPr>
              <p:cNvPr id="1781" name="Google Shape;1781;p37"/>
              <p:cNvSpPr/>
              <p:nvPr/>
            </p:nvSpPr>
            <p:spPr>
              <a:xfrm>
                <a:off x="731245" y="1543712"/>
                <a:ext cx="140677" cy="140677"/>
              </a:xfrm>
              <a:prstGeom prst="ellipse">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782" name="Google Shape;1782;p37"/>
              <p:cNvCxnSpPr>
                <a:stCxn id="1777" idx="0"/>
                <a:endCxn id="1781" idx="4"/>
              </p:cNvCxnSpPr>
              <p:nvPr/>
            </p:nvCxnSpPr>
            <p:spPr>
              <a:xfrm rot="10800000">
                <a:off x="801586" y="1684265"/>
                <a:ext cx="5700" cy="1030800"/>
              </a:xfrm>
              <a:prstGeom prst="straightConnector1">
                <a:avLst/>
              </a:prstGeom>
              <a:noFill/>
              <a:ln cap="flat" cmpd="sng" w="38100">
                <a:solidFill>
                  <a:schemeClr val="accent3"/>
                </a:solidFill>
                <a:prstDash val="solid"/>
                <a:round/>
                <a:headEnd len="sm" w="sm" type="none"/>
                <a:tailEnd len="sm" w="sm" type="none"/>
              </a:ln>
            </p:spPr>
          </p:cxnSp>
        </p:grpSp>
        <p:sp>
          <p:nvSpPr>
            <p:cNvPr id="1783" name="Google Shape;1783;p37"/>
            <p:cNvSpPr txBox="1"/>
            <p:nvPr/>
          </p:nvSpPr>
          <p:spPr>
            <a:xfrm>
              <a:off x="4434412" y="4991244"/>
              <a:ext cx="1439565"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Fake it before you make it! Get Digital Teams working against your Mock APIs whilst you do the real work.</a:t>
              </a:r>
              <a:endParaRPr b="0" i="0" sz="1400" u="none" cap="none" strike="noStrike">
                <a:solidFill>
                  <a:srgbClr val="000000"/>
                </a:solidFill>
                <a:latin typeface="Arial"/>
                <a:ea typeface="Arial"/>
                <a:cs typeface="Arial"/>
                <a:sym typeface="Arial"/>
              </a:endParaRPr>
            </a:p>
          </p:txBody>
        </p:sp>
      </p:grpSp>
      <p:grpSp>
        <p:nvGrpSpPr>
          <p:cNvPr id="1784" name="Google Shape;1784;p37"/>
          <p:cNvGrpSpPr/>
          <p:nvPr/>
        </p:nvGrpSpPr>
        <p:grpSpPr>
          <a:xfrm>
            <a:off x="6193653" y="1994150"/>
            <a:ext cx="1444677" cy="4105089"/>
            <a:chOff x="6337643" y="1994151"/>
            <a:chExt cx="1444677" cy="4105089"/>
          </a:xfrm>
        </p:grpSpPr>
        <p:grpSp>
          <p:nvGrpSpPr>
            <p:cNvPr id="1785" name="Google Shape;1785;p37"/>
            <p:cNvGrpSpPr/>
            <p:nvPr/>
          </p:nvGrpSpPr>
          <p:grpSpPr>
            <a:xfrm>
              <a:off x="6337643" y="1994151"/>
              <a:ext cx="1440001" cy="2837746"/>
              <a:chOff x="87284" y="1543047"/>
              <a:chExt cx="1440001" cy="2837746"/>
            </a:xfrm>
          </p:grpSpPr>
          <p:sp>
            <p:nvSpPr>
              <p:cNvPr id="1786" name="Google Shape;1786;p37"/>
              <p:cNvSpPr/>
              <p:nvPr/>
            </p:nvSpPr>
            <p:spPr>
              <a:xfrm>
                <a:off x="267286" y="2715065"/>
                <a:ext cx="1080000" cy="1080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87" name="Google Shape;1787;p37"/>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2"/>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1788" name="Google Shape;1788;p37"/>
              <p:cNvCxnSpPr/>
              <p:nvPr/>
            </p:nvCxnSpPr>
            <p:spPr>
              <a:xfrm>
                <a:off x="87285" y="4380793"/>
                <a:ext cx="1440000" cy="0"/>
              </a:xfrm>
              <a:prstGeom prst="straightConnector1">
                <a:avLst/>
              </a:prstGeom>
              <a:noFill/>
              <a:ln cap="flat" cmpd="sng" w="38100">
                <a:solidFill>
                  <a:schemeClr val="accent2"/>
                </a:solidFill>
                <a:prstDash val="solid"/>
                <a:round/>
                <a:headEnd len="sm" w="sm" type="none"/>
                <a:tailEnd len="sm" w="sm" type="none"/>
              </a:ln>
            </p:spPr>
          </p:cxnSp>
          <p:sp>
            <p:nvSpPr>
              <p:cNvPr id="1789" name="Google Shape;1789;p37"/>
              <p:cNvSpPr txBox="1"/>
              <p:nvPr/>
            </p:nvSpPr>
            <p:spPr>
              <a:xfrm>
                <a:off x="87284" y="3826565"/>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Implement &amp; Test APIs</a:t>
                </a:r>
                <a:endParaRPr b="0" i="0" sz="1400" u="none" cap="none" strike="noStrike">
                  <a:solidFill>
                    <a:srgbClr val="000000"/>
                  </a:solidFill>
                  <a:latin typeface="Arial"/>
                  <a:ea typeface="Arial"/>
                  <a:cs typeface="Arial"/>
                  <a:sym typeface="Arial"/>
                </a:endParaRPr>
              </a:p>
            </p:txBody>
          </p:sp>
          <p:sp>
            <p:nvSpPr>
              <p:cNvPr id="1790" name="Google Shape;1790;p37"/>
              <p:cNvSpPr/>
              <p:nvPr/>
            </p:nvSpPr>
            <p:spPr>
              <a:xfrm>
                <a:off x="750490" y="1543047"/>
                <a:ext cx="140677" cy="140677"/>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791" name="Google Shape;1791;p37"/>
              <p:cNvCxnSpPr>
                <a:stCxn id="1786" idx="0"/>
                <a:endCxn id="1790" idx="4"/>
              </p:cNvCxnSpPr>
              <p:nvPr/>
            </p:nvCxnSpPr>
            <p:spPr>
              <a:xfrm flipH="1" rot="10800000">
                <a:off x="807286" y="1683665"/>
                <a:ext cx="13500" cy="1031400"/>
              </a:xfrm>
              <a:prstGeom prst="straightConnector1">
                <a:avLst/>
              </a:prstGeom>
              <a:noFill/>
              <a:ln cap="flat" cmpd="sng" w="38100">
                <a:solidFill>
                  <a:schemeClr val="accent2"/>
                </a:solidFill>
                <a:prstDash val="solid"/>
                <a:round/>
                <a:headEnd len="sm" w="sm" type="none"/>
                <a:tailEnd len="sm" w="sm" type="none"/>
              </a:ln>
            </p:spPr>
          </p:cxnSp>
        </p:grpSp>
        <p:sp>
          <p:nvSpPr>
            <p:cNvPr id="1792" name="Google Shape;1792;p37"/>
            <p:cNvSpPr txBox="1"/>
            <p:nvPr/>
          </p:nvSpPr>
          <p:spPr>
            <a:xfrm>
              <a:off x="6342755" y="4991244"/>
              <a:ext cx="1439565"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Build out your API by implementing a Flo(go) application that orchestrates and re-uses existing APIs</a:t>
              </a:r>
              <a:endParaRPr b="0" i="0" sz="1400" u="none" cap="none" strike="noStrike">
                <a:solidFill>
                  <a:srgbClr val="000000"/>
                </a:solidFill>
                <a:latin typeface="Arial"/>
                <a:ea typeface="Arial"/>
                <a:cs typeface="Arial"/>
                <a:sym typeface="Arial"/>
              </a:endParaRPr>
            </a:p>
          </p:txBody>
        </p:sp>
      </p:grpSp>
      <p:grpSp>
        <p:nvGrpSpPr>
          <p:cNvPr id="1793" name="Google Shape;1793;p37"/>
          <p:cNvGrpSpPr/>
          <p:nvPr/>
        </p:nvGrpSpPr>
        <p:grpSpPr>
          <a:xfrm>
            <a:off x="7864206" y="1994150"/>
            <a:ext cx="1476369" cy="3939902"/>
            <a:chOff x="8003835" y="1994151"/>
            <a:chExt cx="1476369" cy="3939902"/>
          </a:xfrm>
        </p:grpSpPr>
        <p:grpSp>
          <p:nvGrpSpPr>
            <p:cNvPr id="1794" name="Google Shape;1794;p37"/>
            <p:cNvGrpSpPr/>
            <p:nvPr/>
          </p:nvGrpSpPr>
          <p:grpSpPr>
            <a:xfrm>
              <a:off x="8003835" y="1994151"/>
              <a:ext cx="1440001" cy="2837746"/>
              <a:chOff x="87284" y="1543047"/>
              <a:chExt cx="1440001" cy="2837746"/>
            </a:xfrm>
          </p:grpSpPr>
          <p:sp>
            <p:nvSpPr>
              <p:cNvPr id="1795" name="Google Shape;1795;p37"/>
              <p:cNvSpPr/>
              <p:nvPr/>
            </p:nvSpPr>
            <p:spPr>
              <a:xfrm>
                <a:off x="267286" y="2715065"/>
                <a:ext cx="1080000" cy="1080000"/>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96" name="Google Shape;1796;p37"/>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92D05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1797" name="Google Shape;1797;p37"/>
              <p:cNvCxnSpPr/>
              <p:nvPr/>
            </p:nvCxnSpPr>
            <p:spPr>
              <a:xfrm>
                <a:off x="87285" y="4380793"/>
                <a:ext cx="1440000" cy="0"/>
              </a:xfrm>
              <a:prstGeom prst="straightConnector1">
                <a:avLst/>
              </a:prstGeom>
              <a:noFill/>
              <a:ln cap="flat" cmpd="sng" w="38100">
                <a:solidFill>
                  <a:srgbClr val="92D050"/>
                </a:solidFill>
                <a:prstDash val="solid"/>
                <a:round/>
                <a:headEnd len="sm" w="sm" type="none"/>
                <a:tailEnd len="sm" w="sm" type="none"/>
              </a:ln>
            </p:spPr>
          </p:cxnSp>
          <p:sp>
            <p:nvSpPr>
              <p:cNvPr id="1798" name="Google Shape;1798;p37"/>
              <p:cNvSpPr txBox="1"/>
              <p:nvPr/>
            </p:nvSpPr>
            <p:spPr>
              <a:xfrm>
                <a:off x="87284" y="3826565"/>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Contextual Offers</a:t>
                </a:r>
                <a:endParaRPr b="0" i="0" sz="1400" u="none" cap="none" strike="noStrike">
                  <a:solidFill>
                    <a:srgbClr val="000000"/>
                  </a:solidFill>
                  <a:latin typeface="Arial"/>
                  <a:ea typeface="Arial"/>
                  <a:cs typeface="Arial"/>
                  <a:sym typeface="Arial"/>
                </a:endParaRPr>
              </a:p>
            </p:txBody>
          </p:sp>
          <p:sp>
            <p:nvSpPr>
              <p:cNvPr id="1799" name="Google Shape;1799;p37"/>
              <p:cNvSpPr/>
              <p:nvPr/>
            </p:nvSpPr>
            <p:spPr>
              <a:xfrm>
                <a:off x="736945" y="1543047"/>
                <a:ext cx="140677" cy="140677"/>
              </a:xfrm>
              <a:prstGeom prst="ellipse">
                <a:avLst/>
              </a:prstGeom>
              <a:solidFill>
                <a:srgbClr val="92D050"/>
              </a:solid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800" name="Google Shape;1800;p37"/>
              <p:cNvCxnSpPr>
                <a:stCxn id="1795" idx="0"/>
                <a:endCxn id="1799" idx="4"/>
              </p:cNvCxnSpPr>
              <p:nvPr/>
            </p:nvCxnSpPr>
            <p:spPr>
              <a:xfrm rot="10800000">
                <a:off x="807286" y="1683665"/>
                <a:ext cx="0" cy="1031400"/>
              </a:xfrm>
              <a:prstGeom prst="straightConnector1">
                <a:avLst/>
              </a:prstGeom>
              <a:noFill/>
              <a:ln cap="flat" cmpd="sng" w="38100">
                <a:solidFill>
                  <a:srgbClr val="92D050"/>
                </a:solidFill>
                <a:prstDash val="solid"/>
                <a:round/>
                <a:headEnd len="sm" w="sm" type="none"/>
                <a:tailEnd len="sm" w="sm" type="none"/>
              </a:ln>
            </p:spPr>
          </p:cxnSp>
        </p:grpSp>
        <p:sp>
          <p:nvSpPr>
            <p:cNvPr id="1801" name="Google Shape;1801;p37"/>
            <p:cNvSpPr txBox="1"/>
            <p:nvPr/>
          </p:nvSpPr>
          <p:spPr>
            <a:xfrm>
              <a:off x="8040638" y="4995334"/>
              <a:ext cx="1439565" cy="93871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Use Cloud Events to create Contextual Customer Offers in your Event Driven Cloud Architecture</a:t>
              </a:r>
              <a:endParaRPr b="0" i="0" sz="1400" u="none" cap="none" strike="noStrike">
                <a:solidFill>
                  <a:srgbClr val="000000"/>
                </a:solidFill>
                <a:latin typeface="Arial"/>
                <a:ea typeface="Arial"/>
                <a:cs typeface="Arial"/>
                <a:sym typeface="Arial"/>
              </a:endParaRPr>
            </a:p>
          </p:txBody>
        </p:sp>
      </p:grpSp>
      <p:grpSp>
        <p:nvGrpSpPr>
          <p:cNvPr id="1802" name="Google Shape;1802;p37"/>
          <p:cNvGrpSpPr/>
          <p:nvPr/>
        </p:nvGrpSpPr>
        <p:grpSpPr>
          <a:xfrm>
            <a:off x="9566450" y="1994150"/>
            <a:ext cx="1508995" cy="3427981"/>
            <a:chOff x="9669091" y="1994150"/>
            <a:chExt cx="1508995" cy="3427981"/>
          </a:xfrm>
        </p:grpSpPr>
        <p:grpSp>
          <p:nvGrpSpPr>
            <p:cNvPr id="1803" name="Google Shape;1803;p37"/>
            <p:cNvGrpSpPr/>
            <p:nvPr/>
          </p:nvGrpSpPr>
          <p:grpSpPr>
            <a:xfrm>
              <a:off x="9669091" y="1994150"/>
              <a:ext cx="1440001" cy="2837747"/>
              <a:chOff x="87285" y="1543046"/>
              <a:chExt cx="1440001" cy="2837747"/>
            </a:xfrm>
          </p:grpSpPr>
          <p:sp>
            <p:nvSpPr>
              <p:cNvPr id="1804" name="Google Shape;1804;p37"/>
              <p:cNvSpPr/>
              <p:nvPr/>
            </p:nvSpPr>
            <p:spPr>
              <a:xfrm>
                <a:off x="267286" y="2715065"/>
                <a:ext cx="1080000" cy="1080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05" name="Google Shape;1805;p37"/>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0B050"/>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1806" name="Google Shape;1806;p37"/>
              <p:cNvCxnSpPr/>
              <p:nvPr/>
            </p:nvCxnSpPr>
            <p:spPr>
              <a:xfrm>
                <a:off x="87285" y="4380793"/>
                <a:ext cx="1440000" cy="0"/>
              </a:xfrm>
              <a:prstGeom prst="straightConnector1">
                <a:avLst/>
              </a:prstGeom>
              <a:noFill/>
              <a:ln cap="flat" cmpd="sng" w="38100">
                <a:solidFill>
                  <a:srgbClr val="00B050"/>
                </a:solidFill>
                <a:prstDash val="solid"/>
                <a:round/>
                <a:headEnd len="sm" w="sm" type="none"/>
                <a:tailEnd len="sm" w="sm" type="none"/>
              </a:ln>
            </p:spPr>
          </p:cxnSp>
          <p:sp>
            <p:nvSpPr>
              <p:cNvPr id="1807" name="Google Shape;1807;p37"/>
              <p:cNvSpPr txBox="1"/>
              <p:nvPr/>
            </p:nvSpPr>
            <p:spPr>
              <a:xfrm>
                <a:off x="87285" y="3934040"/>
                <a:ext cx="14400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Cloud Analytics</a:t>
                </a:r>
                <a:endParaRPr b="0" i="0" sz="1400" u="none" cap="none" strike="noStrike">
                  <a:solidFill>
                    <a:srgbClr val="000000"/>
                  </a:solidFill>
                  <a:latin typeface="Arial"/>
                  <a:ea typeface="Arial"/>
                  <a:cs typeface="Arial"/>
                  <a:sym typeface="Arial"/>
                </a:endParaRPr>
              </a:p>
            </p:txBody>
          </p:sp>
          <p:sp>
            <p:nvSpPr>
              <p:cNvPr id="1808" name="Google Shape;1808;p37"/>
              <p:cNvSpPr/>
              <p:nvPr/>
            </p:nvSpPr>
            <p:spPr>
              <a:xfrm>
                <a:off x="735820" y="1543046"/>
                <a:ext cx="140677" cy="140677"/>
              </a:xfrm>
              <a:prstGeom prst="ellipse">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809" name="Google Shape;1809;p37"/>
              <p:cNvCxnSpPr>
                <a:stCxn id="1804" idx="0"/>
                <a:endCxn id="1808" idx="4"/>
              </p:cNvCxnSpPr>
              <p:nvPr/>
            </p:nvCxnSpPr>
            <p:spPr>
              <a:xfrm rot="10800000">
                <a:off x="806086" y="1683665"/>
                <a:ext cx="1200" cy="1031400"/>
              </a:xfrm>
              <a:prstGeom prst="straightConnector1">
                <a:avLst/>
              </a:prstGeom>
              <a:noFill/>
              <a:ln cap="flat" cmpd="sng" w="38100">
                <a:solidFill>
                  <a:srgbClr val="00B050"/>
                </a:solidFill>
                <a:prstDash val="solid"/>
                <a:round/>
                <a:headEnd len="sm" w="sm" type="none"/>
                <a:tailEnd len="sm" w="sm" type="none"/>
              </a:ln>
            </p:spPr>
          </p:cxnSp>
        </p:grpSp>
        <p:sp>
          <p:nvSpPr>
            <p:cNvPr id="1810" name="Google Shape;1810;p37"/>
            <p:cNvSpPr txBox="1"/>
            <p:nvPr/>
          </p:nvSpPr>
          <p:spPr>
            <a:xfrm>
              <a:off x="9738521" y="4991244"/>
              <a:ext cx="1439565"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Explore Analytics in the Cloud</a:t>
              </a:r>
              <a:endParaRPr b="0" i="0" sz="1400" u="none" cap="none" strike="noStrike">
                <a:solidFill>
                  <a:srgbClr val="000000"/>
                </a:solidFill>
                <a:latin typeface="Arial"/>
                <a:ea typeface="Arial"/>
                <a:cs typeface="Arial"/>
                <a:sym typeface="Arial"/>
              </a:endParaRPr>
            </a:p>
          </p:txBody>
        </p:sp>
      </p:grpSp>
      <p:sp>
        <p:nvSpPr>
          <p:cNvPr id="1811" name="Google Shape;1811;p37"/>
          <p:cNvSpPr/>
          <p:nvPr/>
        </p:nvSpPr>
        <p:spPr>
          <a:xfrm>
            <a:off x="2842969" y="1863090"/>
            <a:ext cx="8192455" cy="4343400"/>
          </a:xfrm>
          <a:prstGeom prst="rect">
            <a:avLst/>
          </a:prstGeom>
          <a:solidFill>
            <a:srgbClr val="F0F0F0">
              <a:alpha val="619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5"/>
          <p:cNvSpPr/>
          <p:nvPr/>
        </p:nvSpPr>
        <p:spPr>
          <a:xfrm>
            <a:off x="4385867" y="800"/>
            <a:ext cx="7806000" cy="685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7" name="Google Shape;727;p5"/>
          <p:cNvPicPr preferRelativeResize="0"/>
          <p:nvPr/>
        </p:nvPicPr>
        <p:blipFill rotWithShape="1">
          <a:blip r:embed="rId3">
            <a:alphaModFix/>
          </a:blip>
          <a:srcRect b="0" l="0" r="0" t="0"/>
          <a:stretch/>
        </p:blipFill>
        <p:spPr>
          <a:xfrm>
            <a:off x="0" y="800"/>
            <a:ext cx="2677800" cy="892600"/>
          </a:xfrm>
          <a:prstGeom prst="rect">
            <a:avLst/>
          </a:prstGeom>
          <a:noFill/>
          <a:ln>
            <a:noFill/>
          </a:ln>
        </p:spPr>
      </p:pic>
      <p:sp>
        <p:nvSpPr>
          <p:cNvPr id="728" name="Google Shape;728;p5"/>
          <p:cNvSpPr/>
          <p:nvPr/>
        </p:nvSpPr>
        <p:spPr>
          <a:xfrm>
            <a:off x="159000" y="3971100"/>
            <a:ext cx="4116900" cy="794100"/>
          </a:xfrm>
          <a:prstGeom prst="roundRect">
            <a:avLst>
              <a:gd fmla="val 50000" name="adj"/>
            </a:avLst>
          </a:prstGeom>
          <a:solidFill>
            <a:schemeClr val="accent5"/>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Guy Murphy</a:t>
            </a:r>
            <a:endParaRPr b="0" i="0" sz="1900" u="none" cap="none" strike="noStrike">
              <a:solidFill>
                <a:srgbClr val="FFFFFF"/>
              </a:solidFill>
              <a:latin typeface="Roboto"/>
              <a:ea typeface="Roboto"/>
              <a:cs typeface="Roboto"/>
              <a:sym typeface="Roboto"/>
            </a:endParaRPr>
          </a:p>
        </p:txBody>
      </p:sp>
      <p:sp>
        <p:nvSpPr>
          <p:cNvPr id="729" name="Google Shape;729;p5"/>
          <p:cNvSpPr txBox="1"/>
          <p:nvPr/>
        </p:nvSpPr>
        <p:spPr>
          <a:xfrm>
            <a:off x="315033" y="5351600"/>
            <a:ext cx="3863100" cy="708300"/>
          </a:xfrm>
          <a:prstGeom prst="rect">
            <a:avLst/>
          </a:prstGeom>
          <a:noFill/>
          <a:ln>
            <a:noFill/>
          </a:ln>
        </p:spPr>
        <p:txBody>
          <a:bodyPr anchorCtr="0" anchor="ctr" bIns="121900" lIns="121900" spcFirstLastPara="1" rIns="121900" wrap="square" tIns="121900">
            <a:noAutofit/>
          </a:bodyPr>
          <a:lstStyle/>
          <a:p>
            <a:pPr indent="0" lvl="0" marL="0" marR="0" rtl="0" algn="ctr">
              <a:lnSpc>
                <a:spcPct val="133333"/>
              </a:lnSpc>
              <a:spcBef>
                <a:spcPts val="240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Principle Digital Advisor</a:t>
            </a:r>
            <a:endParaRPr b="0" i="0" sz="1900" u="none" cap="none" strike="noStrike">
              <a:solidFill>
                <a:srgbClr val="FFFFFF"/>
              </a:solidFill>
              <a:latin typeface="Roboto"/>
              <a:ea typeface="Roboto"/>
              <a:cs typeface="Roboto"/>
              <a:sym typeface="Roboto"/>
            </a:endParaRPr>
          </a:p>
        </p:txBody>
      </p:sp>
      <p:sp>
        <p:nvSpPr>
          <p:cNvPr id="730" name="Google Shape;730;p5"/>
          <p:cNvSpPr txBox="1"/>
          <p:nvPr/>
        </p:nvSpPr>
        <p:spPr>
          <a:xfrm>
            <a:off x="5411867" y="189219"/>
            <a:ext cx="5754000" cy="6285472"/>
          </a:xfrm>
          <a:prstGeom prst="rect">
            <a:avLst/>
          </a:prstGeom>
          <a:noFill/>
          <a:ln>
            <a:noFill/>
          </a:ln>
        </p:spPr>
        <p:txBody>
          <a:bodyPr anchorCtr="0" anchor="t" bIns="121900" lIns="121900" spcFirstLastPara="1" rIns="121900" wrap="square" tIns="121900">
            <a:noAutofit/>
          </a:bodyPr>
          <a:lstStyle/>
          <a:p>
            <a:pPr indent="0" lvl="0" marL="304800" marR="304800" rtl="0" algn="l">
              <a:lnSpc>
                <a:spcPct val="142857"/>
              </a:lnSpc>
              <a:spcBef>
                <a:spcPts val="3200"/>
              </a:spcBef>
              <a:spcAft>
                <a:spcPts val="0"/>
              </a:spcAft>
              <a:buClr>
                <a:srgbClr val="000000"/>
              </a:buClr>
              <a:buSzPts val="1600"/>
              <a:buFont typeface="Arial"/>
              <a:buNone/>
            </a:pPr>
            <a:r>
              <a:rPr b="0" i="0" lang="en-US" sz="1600" u="none" cap="none" strike="noStrike">
                <a:solidFill>
                  <a:srgbClr val="FFFFFF"/>
                </a:solidFill>
                <a:latin typeface="Roboto"/>
                <a:ea typeface="Roboto"/>
                <a:cs typeface="Roboto"/>
                <a:sym typeface="Roboto"/>
              </a:rPr>
              <a:t>25 year veteran of the industry, I have worked in every major sector with some focuses on Telco, Banking and Retail/CPG. I've spent the last decade acting as a Strategic Architect supporting both vendor sales teams and clients in various dimensions of digital transformation, from legacy SAP strategies adopting SOA and mobile to some of the most advanced API, hybrid strategies that have deployed agile/multi-modal operating models that have been the bench marks for Gartner and other analysts when defining industry trends. Also acted as an internal change agent on developing product, sales and marketing strategies. Can often be seen traveling the world with a Digital Camera.  </a:t>
            </a:r>
            <a:endParaRPr b="0" i="0" sz="1600" u="none" cap="none" strike="noStrike">
              <a:solidFill>
                <a:srgbClr val="FFFFFF"/>
              </a:solidFill>
              <a:latin typeface="Roboto"/>
              <a:ea typeface="Roboto"/>
              <a:cs typeface="Roboto"/>
              <a:sym typeface="Roboto"/>
            </a:endParaRPr>
          </a:p>
        </p:txBody>
      </p:sp>
      <p:pic>
        <p:nvPicPr>
          <p:cNvPr id="731" name="Google Shape;731;p5"/>
          <p:cNvPicPr preferRelativeResize="0"/>
          <p:nvPr/>
        </p:nvPicPr>
        <p:blipFill rotWithShape="1">
          <a:blip r:embed="rId4">
            <a:alphaModFix/>
          </a:blip>
          <a:srcRect b="0" l="0" r="0" t="0"/>
          <a:stretch/>
        </p:blipFill>
        <p:spPr>
          <a:xfrm>
            <a:off x="947447" y="1091400"/>
            <a:ext cx="2540000" cy="2540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5" name="Shape 1815"/>
        <p:cNvGrpSpPr/>
        <p:nvPr/>
      </p:nvGrpSpPr>
      <p:grpSpPr>
        <a:xfrm>
          <a:off x="0" y="0"/>
          <a:ext cx="0" cy="0"/>
          <a:chOff x="0" y="0"/>
          <a:chExt cx="0" cy="0"/>
        </a:xfrm>
      </p:grpSpPr>
      <p:sp>
        <p:nvSpPr>
          <p:cNvPr id="1816" name="Google Shape;1816;p38"/>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latin typeface="Avenir"/>
                <a:ea typeface="Avenir"/>
                <a:cs typeface="Avenir"/>
                <a:sym typeface="Avenir"/>
              </a:rPr>
              <a:t>Key Resources</a:t>
            </a:r>
            <a:endParaRPr>
              <a:latin typeface="Avenir"/>
              <a:ea typeface="Avenir"/>
              <a:cs typeface="Avenir"/>
              <a:sym typeface="Avenir"/>
            </a:endParaRPr>
          </a:p>
        </p:txBody>
      </p:sp>
      <p:sp>
        <p:nvSpPr>
          <p:cNvPr id="1817" name="Google Shape;1817;p38"/>
          <p:cNvSpPr txBox="1"/>
          <p:nvPr/>
        </p:nvSpPr>
        <p:spPr>
          <a:xfrm>
            <a:off x="1208394" y="1021033"/>
            <a:ext cx="10636577" cy="4770537"/>
          </a:xfrm>
          <a:prstGeom prst="rect">
            <a:avLst/>
          </a:prstGeom>
          <a:noFill/>
          <a:ln>
            <a:noFill/>
          </a:ln>
        </p:spPr>
        <p:txBody>
          <a:bodyPr anchorCtr="0" anchor="t" bIns="45700" lIns="91425" spcFirstLastPara="1" rIns="91425" wrap="square" tIns="45700">
            <a:spAutoFit/>
          </a:bodyPr>
          <a:lstStyle/>
          <a:p>
            <a:pPr indent="0" lvl="7" marL="0" marR="0" rtl="0" algn="l">
              <a:lnSpc>
                <a:spcPct val="100000"/>
              </a:lnSpc>
              <a:spcBef>
                <a:spcPts val="0"/>
              </a:spcBef>
              <a:spcAft>
                <a:spcPts val="0"/>
              </a:spcAft>
              <a:buClr>
                <a:srgbClr val="000000"/>
              </a:buClr>
              <a:buSzPts val="2400"/>
              <a:buFont typeface="Arial"/>
              <a:buNone/>
            </a:pPr>
            <a:r>
              <a:rPr b="1" i="0" lang="en-US" sz="2400" u="sng" cap="none" strike="noStrike">
                <a:solidFill>
                  <a:srgbClr val="000000"/>
                </a:solidFill>
                <a:latin typeface="Avenir"/>
                <a:ea typeface="Avenir"/>
                <a:cs typeface="Avenir"/>
                <a:sym typeface="Avenir"/>
                <a:hlinkClick r:id="rId3"/>
              </a:rPr>
              <a:t>                               http://cloud.tibco.com</a:t>
            </a:r>
            <a:endParaRPr b="1" i="0" sz="14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highlight>
                <a:srgbClr val="FFFF00"/>
              </a:highlight>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highlight>
                <a:srgbClr val="FFFF00"/>
              </a:highlight>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highlight>
                  <a:srgbClr val="FFFF00"/>
                </a:highlight>
                <a:latin typeface="Avenir"/>
                <a:ea typeface="Avenir"/>
                <a:cs typeface="Avenir"/>
                <a:sym typeface="Avenir"/>
              </a:rPr>
              <a:t>Download and extract the Hands On Lab : </a:t>
            </a:r>
            <a:r>
              <a:rPr b="0" i="0" lang="en-US" sz="1400" u="sng" cap="none" strike="noStrike">
                <a:solidFill>
                  <a:srgbClr val="000000"/>
                </a:solidFill>
                <a:latin typeface="Arial"/>
                <a:ea typeface="Arial"/>
                <a:cs typeface="Arial"/>
                <a:sym typeface="Arial"/>
                <a:hlinkClick r:id="rId4"/>
              </a:rPr>
              <a:t>https://github.com/TIBCOUK/Keys2CloudDecember2019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venir"/>
                <a:ea typeface="Avenir"/>
                <a:cs typeface="Avenir"/>
                <a:sym typeface="Avenir"/>
              </a:rPr>
              <a:t>TIBCO Community </a:t>
            </a:r>
            <a:r>
              <a:rPr b="0" i="0" lang="en-US" sz="1400" u="none" cap="none" strike="noStrike">
                <a:solidFill>
                  <a:srgbClr val="000000"/>
                </a:solidFill>
                <a:latin typeface="Avenir"/>
                <a:ea typeface="Avenir"/>
                <a:cs typeface="Avenir"/>
                <a:sym typeface="Avenir"/>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sng" cap="none" strike="noStrike">
                <a:solidFill>
                  <a:srgbClr val="000000"/>
                </a:solidFill>
                <a:latin typeface="Avenir"/>
                <a:ea typeface="Avenir"/>
                <a:cs typeface="Avenir"/>
                <a:sym typeface="Avenir"/>
                <a:hlinkClick r:id="rId5"/>
              </a:rPr>
              <a:t>https://community.tibco.com/products/tibco-cloud-integration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sng" cap="none" strike="noStrike">
                <a:solidFill>
                  <a:srgbClr val="000000"/>
                </a:solidFill>
                <a:latin typeface="Avenir"/>
                <a:ea typeface="Avenir"/>
                <a:cs typeface="Avenir"/>
                <a:sym typeface="Avenir"/>
                <a:hlinkClick r:id="rId6"/>
              </a:rPr>
              <a:t>https://community.tibco.com/products/tibco-activematrix-businessworks</a:t>
            </a:r>
            <a:endParaRPr b="0" i="0" sz="14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venir"/>
                <a:ea typeface="Avenir"/>
                <a:cs typeface="Avenir"/>
                <a:sym typeface="Avenir"/>
              </a:rPr>
              <a:t>Docs TIBCO </a:t>
            </a:r>
            <a:r>
              <a:rPr b="0" i="0" lang="en-US" sz="1400" u="none" cap="none" strike="noStrike">
                <a:solidFill>
                  <a:srgbClr val="000000"/>
                </a:solidFill>
                <a:latin typeface="Avenir"/>
                <a:ea typeface="Avenir"/>
                <a:cs typeface="Avenir"/>
                <a:sym typeface="Avenir"/>
              </a:rPr>
              <a:t>: </a:t>
            </a:r>
            <a:r>
              <a:rPr b="0" i="0" lang="en-US" sz="1400" u="sng" cap="none" strike="noStrike">
                <a:solidFill>
                  <a:srgbClr val="000000"/>
                </a:solidFill>
                <a:latin typeface="Avenir"/>
                <a:ea typeface="Avenir"/>
                <a:cs typeface="Avenir"/>
                <a:sym typeface="Avenir"/>
                <a:hlinkClick r:id="rId7"/>
              </a:rPr>
              <a:t>https://docs.tibco.com/</a:t>
            </a:r>
            <a:endParaRPr b="0" i="0" sz="14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venir"/>
                <a:ea typeface="Avenir"/>
                <a:cs typeface="Avenir"/>
                <a:sym typeface="Avenir"/>
              </a:rPr>
              <a:t>TIBCO Flogo : </a:t>
            </a:r>
            <a:r>
              <a:rPr b="0" i="0" lang="en-US" sz="1400" u="sng" cap="none" strike="noStrike">
                <a:solidFill>
                  <a:srgbClr val="000000"/>
                </a:solidFill>
                <a:latin typeface="Avenir"/>
                <a:ea typeface="Avenir"/>
                <a:cs typeface="Avenir"/>
                <a:sym typeface="Avenir"/>
                <a:hlinkClick r:id="rId8"/>
              </a:rPr>
              <a:t>http://www.flogo.io/</a:t>
            </a:r>
            <a:endParaRPr b="1" i="0" sz="14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nir"/>
              <a:ea typeface="Avenir"/>
              <a:cs typeface="Avenir"/>
              <a:sym typeface="Avenir"/>
            </a:endParaRPr>
          </a:p>
        </p:txBody>
      </p:sp>
      <p:pic>
        <p:nvPicPr>
          <p:cNvPr id="1818" name="Google Shape;1818;p38"/>
          <p:cNvPicPr preferRelativeResize="0"/>
          <p:nvPr/>
        </p:nvPicPr>
        <p:blipFill rotWithShape="1">
          <a:blip r:embed="rId9">
            <a:alphaModFix/>
          </a:blip>
          <a:srcRect b="0" l="0" r="0" t="0"/>
          <a:stretch/>
        </p:blipFill>
        <p:spPr>
          <a:xfrm>
            <a:off x="605032" y="3875224"/>
            <a:ext cx="433735" cy="453909"/>
          </a:xfrm>
          <a:prstGeom prst="rect">
            <a:avLst/>
          </a:prstGeom>
          <a:noFill/>
          <a:ln>
            <a:noFill/>
          </a:ln>
        </p:spPr>
      </p:pic>
      <p:pic>
        <p:nvPicPr>
          <p:cNvPr id="1819" name="Google Shape;1819;p38"/>
          <p:cNvPicPr preferRelativeResize="0"/>
          <p:nvPr/>
        </p:nvPicPr>
        <p:blipFill rotWithShape="1">
          <a:blip r:embed="rId10">
            <a:alphaModFix/>
          </a:blip>
          <a:srcRect b="0" l="0" r="0" t="0"/>
          <a:stretch/>
        </p:blipFill>
        <p:spPr>
          <a:xfrm>
            <a:off x="498264" y="1833000"/>
            <a:ext cx="647274" cy="647274"/>
          </a:xfrm>
          <a:prstGeom prst="rect">
            <a:avLst/>
          </a:prstGeom>
          <a:noFill/>
          <a:ln>
            <a:noFill/>
          </a:ln>
        </p:spPr>
      </p:pic>
      <p:pic>
        <p:nvPicPr>
          <p:cNvPr id="1820" name="Google Shape;1820;p38"/>
          <p:cNvPicPr preferRelativeResize="0"/>
          <p:nvPr/>
        </p:nvPicPr>
        <p:blipFill rotWithShape="1">
          <a:blip r:embed="rId11">
            <a:alphaModFix/>
          </a:blip>
          <a:srcRect b="0" l="0" r="0" t="0"/>
          <a:stretch/>
        </p:blipFill>
        <p:spPr>
          <a:xfrm>
            <a:off x="586058" y="2784904"/>
            <a:ext cx="471685" cy="537197"/>
          </a:xfrm>
          <a:prstGeom prst="rect">
            <a:avLst/>
          </a:prstGeom>
          <a:noFill/>
          <a:ln>
            <a:noFill/>
          </a:ln>
        </p:spPr>
      </p:pic>
      <p:pic>
        <p:nvPicPr>
          <p:cNvPr id="1821" name="Google Shape;1821;p38"/>
          <p:cNvPicPr preferRelativeResize="0"/>
          <p:nvPr/>
        </p:nvPicPr>
        <p:blipFill rotWithShape="1">
          <a:blip r:embed="rId12">
            <a:alphaModFix/>
          </a:blip>
          <a:srcRect b="0" l="0" r="0" t="0"/>
          <a:stretch/>
        </p:blipFill>
        <p:spPr>
          <a:xfrm>
            <a:off x="485284" y="1091227"/>
            <a:ext cx="3492500" cy="647700"/>
          </a:xfrm>
          <a:prstGeom prst="rect">
            <a:avLst/>
          </a:prstGeom>
          <a:noFill/>
          <a:ln>
            <a:noFill/>
          </a:ln>
        </p:spPr>
      </p:pic>
      <p:pic>
        <p:nvPicPr>
          <p:cNvPr id="1822" name="Google Shape;1822;p38"/>
          <p:cNvPicPr preferRelativeResize="0"/>
          <p:nvPr/>
        </p:nvPicPr>
        <p:blipFill rotWithShape="1">
          <a:blip r:embed="rId13">
            <a:alphaModFix/>
          </a:blip>
          <a:srcRect b="0" l="0" r="0" t="0"/>
          <a:stretch/>
        </p:blipFill>
        <p:spPr>
          <a:xfrm>
            <a:off x="347029" y="4864404"/>
            <a:ext cx="736040" cy="509340"/>
          </a:xfrm>
          <a:prstGeom prst="rect">
            <a:avLst/>
          </a:prstGeom>
          <a:noFill/>
          <a:ln>
            <a:noFill/>
          </a:ln>
        </p:spPr>
      </p:pic>
      <p:sp>
        <p:nvSpPr>
          <p:cNvPr id="1823" name="Google Shape;1823;p38"/>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pic>
        <p:nvPicPr>
          <p:cNvPr id="1824" name="Google Shape;1824;p38"/>
          <p:cNvPicPr preferRelativeResize="0"/>
          <p:nvPr/>
        </p:nvPicPr>
        <p:blipFill rotWithShape="1">
          <a:blip r:embed="rId14">
            <a:alphaModFix/>
          </a:blip>
          <a:srcRect b="0" l="0" r="0" t="0"/>
          <a:stretch/>
        </p:blipFill>
        <p:spPr>
          <a:xfrm>
            <a:off x="6867911" y="3406301"/>
            <a:ext cx="5127711" cy="2792730"/>
          </a:xfrm>
          <a:prstGeom prst="rect">
            <a:avLst/>
          </a:prstGeom>
          <a:noFill/>
          <a:ln>
            <a:noFill/>
          </a:ln>
        </p:spPr>
      </p:pic>
      <p:sp>
        <p:nvSpPr>
          <p:cNvPr id="1825" name="Google Shape;1825;p38"/>
          <p:cNvSpPr/>
          <p:nvPr/>
        </p:nvSpPr>
        <p:spPr>
          <a:xfrm>
            <a:off x="10768065" y="153084"/>
            <a:ext cx="1079673" cy="108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26" name="Google Shape;1826;p38"/>
          <p:cNvSpPr/>
          <p:nvPr/>
        </p:nvSpPr>
        <p:spPr>
          <a:xfrm>
            <a:off x="10948011" y="333084"/>
            <a:ext cx="719782"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1827" name="Google Shape;1827;p38"/>
          <p:cNvCxnSpPr/>
          <p:nvPr/>
        </p:nvCxnSpPr>
        <p:spPr>
          <a:xfrm>
            <a:off x="10588119" y="1818812"/>
            <a:ext cx="1439564" cy="0"/>
          </a:xfrm>
          <a:prstGeom prst="straightConnector1">
            <a:avLst/>
          </a:prstGeom>
          <a:noFill/>
          <a:ln cap="flat" cmpd="sng" w="38100">
            <a:solidFill>
              <a:schemeClr val="accent1"/>
            </a:solidFill>
            <a:prstDash val="solid"/>
            <a:round/>
            <a:headEnd len="sm" w="sm" type="none"/>
            <a:tailEnd len="sm" w="sm" type="none"/>
          </a:ln>
        </p:spPr>
      </p:cxnSp>
      <p:sp>
        <p:nvSpPr>
          <p:cNvPr id="1828" name="Google Shape;1828;p38"/>
          <p:cNvSpPr txBox="1"/>
          <p:nvPr/>
        </p:nvSpPr>
        <p:spPr>
          <a:xfrm>
            <a:off x="10588117" y="1254561"/>
            <a:ext cx="143956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The TIBCO Cloud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2" name="Shape 1832"/>
        <p:cNvGrpSpPr/>
        <p:nvPr/>
      </p:nvGrpSpPr>
      <p:grpSpPr>
        <a:xfrm>
          <a:off x="0" y="0"/>
          <a:ext cx="0" cy="0"/>
          <a:chOff x="0" y="0"/>
          <a:chExt cx="0" cy="0"/>
        </a:xfrm>
      </p:grpSpPr>
      <p:sp>
        <p:nvSpPr>
          <p:cNvPr id="1833" name="Google Shape;1833;p39"/>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Sign-up</a:t>
            </a:r>
            <a:endParaRPr/>
          </a:p>
        </p:txBody>
      </p:sp>
      <p:sp>
        <p:nvSpPr>
          <p:cNvPr id="1834" name="Google Shape;1834;p39"/>
          <p:cNvSpPr txBox="1"/>
          <p:nvPr/>
        </p:nvSpPr>
        <p:spPr>
          <a:xfrm>
            <a:off x="2" y="1230701"/>
            <a:ext cx="5241382" cy="5060032"/>
          </a:xfrm>
          <a:prstGeom prst="rect">
            <a:avLst/>
          </a:prstGeom>
          <a:noFill/>
          <a:ln>
            <a:noFill/>
          </a:ln>
        </p:spPr>
        <p:txBody>
          <a:bodyPr anchorCtr="0" anchor="t" bIns="121900" lIns="121900" spcFirstLastPara="1" rIns="121900" wrap="square" tIns="121900">
            <a:noAutofit/>
          </a:bodyPr>
          <a:lstStyle/>
          <a:p>
            <a:pPr indent="0" lvl="0" marL="95250" marR="0" rtl="0" algn="l">
              <a:lnSpc>
                <a:spcPct val="90000"/>
              </a:lnSpc>
              <a:spcBef>
                <a:spcPts val="750"/>
              </a:spcBef>
              <a:spcAft>
                <a:spcPts val="0"/>
              </a:spcAft>
              <a:buClr>
                <a:srgbClr val="333333"/>
              </a:buClr>
              <a:buSzPts val="2100"/>
              <a:buFont typeface="Arial"/>
              <a:buNone/>
            </a:pPr>
            <a:r>
              <a:t/>
            </a:r>
            <a:endParaRPr b="0" i="0" sz="2800" u="none" cap="none" strike="noStrike">
              <a:solidFill>
                <a:srgbClr val="333333"/>
              </a:solidFill>
              <a:latin typeface="Verdana"/>
              <a:ea typeface="Verdana"/>
              <a:cs typeface="Verdana"/>
              <a:sym typeface="Verdana"/>
            </a:endParaRPr>
          </a:p>
          <a:p>
            <a:pPr indent="-361950" lvl="0" marL="457200" marR="0" rtl="0" algn="l">
              <a:lnSpc>
                <a:spcPct val="90000"/>
              </a:lnSpc>
              <a:spcBef>
                <a:spcPts val="750"/>
              </a:spcBef>
              <a:spcAft>
                <a:spcPts val="0"/>
              </a:spcAft>
              <a:buClr>
                <a:srgbClr val="333333"/>
              </a:buClr>
              <a:buSzPts val="2100"/>
              <a:buFont typeface="Arial"/>
              <a:buChar char="•"/>
            </a:pPr>
            <a:r>
              <a:rPr b="0" i="0" lang="en-US" sz="2800" u="none" cap="none" strike="noStrike">
                <a:solidFill>
                  <a:srgbClr val="333333"/>
                </a:solidFill>
                <a:latin typeface="Verdana"/>
                <a:ea typeface="Verdana"/>
                <a:cs typeface="Verdana"/>
                <a:sym typeface="Verdana"/>
              </a:rPr>
              <a:t>Go to cloud.tibco.com</a:t>
            </a:r>
            <a:endParaRPr b="0" i="0" sz="2800" u="none" cap="none" strike="noStrike">
              <a:solidFill>
                <a:srgbClr val="333333"/>
              </a:solidFill>
              <a:latin typeface="Verdana"/>
              <a:ea typeface="Verdana"/>
              <a:cs typeface="Verdana"/>
              <a:sym typeface="Verdana"/>
            </a:endParaRPr>
          </a:p>
          <a:p>
            <a:pPr indent="-342900" lvl="1" marL="914400" marR="0" rtl="0" algn="l">
              <a:lnSpc>
                <a:spcPct val="90000"/>
              </a:lnSpc>
              <a:spcBef>
                <a:spcPts val="375"/>
              </a:spcBef>
              <a:spcAft>
                <a:spcPts val="0"/>
              </a:spcAft>
              <a:buClr>
                <a:srgbClr val="333333"/>
              </a:buClr>
              <a:buSzPts val="1800"/>
              <a:buFont typeface="Arial"/>
              <a:buChar char="•"/>
            </a:pPr>
            <a:r>
              <a:rPr b="0" i="0" lang="en-US" sz="2400" u="sng" cap="none" strike="noStrike">
                <a:solidFill>
                  <a:srgbClr val="333333"/>
                </a:solidFill>
                <a:latin typeface="Verdana"/>
                <a:ea typeface="Verdana"/>
                <a:cs typeface="Verdana"/>
                <a:sym typeface="Verdana"/>
                <a:hlinkClick r:id="rId3"/>
              </a:rPr>
              <a:t>https://cloud.tibco.com</a:t>
            </a:r>
            <a:endParaRPr b="0" i="0" sz="2400" u="none" cap="none" strike="noStrike">
              <a:solidFill>
                <a:srgbClr val="333333"/>
              </a:solidFill>
              <a:latin typeface="Verdana"/>
              <a:ea typeface="Verdana"/>
              <a:cs typeface="Verdana"/>
              <a:sym typeface="Verdana"/>
            </a:endParaRPr>
          </a:p>
          <a:p>
            <a:pPr indent="-342900" lvl="1" marL="914400" marR="0" rtl="0" algn="l">
              <a:lnSpc>
                <a:spcPct val="90000"/>
              </a:lnSpc>
              <a:spcBef>
                <a:spcPts val="375"/>
              </a:spcBef>
              <a:spcAft>
                <a:spcPts val="0"/>
              </a:spcAft>
              <a:buClr>
                <a:srgbClr val="333333"/>
              </a:buClr>
              <a:buSzPts val="1800"/>
              <a:buFont typeface="Arial"/>
              <a:buChar char="•"/>
            </a:pPr>
            <a:r>
              <a:rPr b="0" i="0" lang="en-US" sz="2400" u="none" cap="none" strike="noStrike">
                <a:solidFill>
                  <a:srgbClr val="333333"/>
                </a:solidFill>
                <a:latin typeface="Verdana"/>
                <a:ea typeface="Verdana"/>
                <a:cs typeface="Verdana"/>
                <a:sym typeface="Verdana"/>
              </a:rPr>
              <a:t>Register</a:t>
            </a:r>
            <a:endParaRPr b="0" i="0" sz="1400" u="none" cap="none" strike="noStrike">
              <a:solidFill>
                <a:srgbClr val="000000"/>
              </a:solidFill>
              <a:latin typeface="Arial"/>
              <a:ea typeface="Arial"/>
              <a:cs typeface="Arial"/>
              <a:sym typeface="Arial"/>
            </a:endParaRPr>
          </a:p>
          <a:p>
            <a:pPr indent="-323850" lvl="2" marL="1371600" marR="0" rtl="0" algn="l">
              <a:lnSpc>
                <a:spcPct val="90000"/>
              </a:lnSpc>
              <a:spcBef>
                <a:spcPts val="375"/>
              </a:spcBef>
              <a:spcAft>
                <a:spcPts val="0"/>
              </a:spcAft>
              <a:buClr>
                <a:srgbClr val="333333"/>
              </a:buClr>
              <a:buSzPts val="1500"/>
              <a:buFont typeface="Arial"/>
              <a:buChar char="•"/>
            </a:pPr>
            <a:r>
              <a:rPr b="0" i="0" lang="en-US" sz="2000" u="none" cap="none" strike="noStrike">
                <a:solidFill>
                  <a:srgbClr val="333333"/>
                </a:solidFill>
                <a:latin typeface="Verdana"/>
                <a:ea typeface="Verdana"/>
                <a:cs typeface="Verdana"/>
                <a:sym typeface="Verdana"/>
              </a:rPr>
              <a:t>Login: your email address</a:t>
            </a:r>
            <a:endParaRPr b="0" i="0" sz="1400" u="none" cap="none" strike="noStrike">
              <a:solidFill>
                <a:srgbClr val="000000"/>
              </a:solidFill>
              <a:latin typeface="Arial"/>
              <a:ea typeface="Arial"/>
              <a:cs typeface="Arial"/>
              <a:sym typeface="Arial"/>
            </a:endParaRPr>
          </a:p>
          <a:p>
            <a:pPr indent="-323850" lvl="2" marL="1371600" marR="0" rtl="0" algn="l">
              <a:lnSpc>
                <a:spcPct val="90000"/>
              </a:lnSpc>
              <a:spcBef>
                <a:spcPts val="375"/>
              </a:spcBef>
              <a:spcAft>
                <a:spcPts val="0"/>
              </a:spcAft>
              <a:buClr>
                <a:srgbClr val="333333"/>
              </a:buClr>
              <a:buSzPts val="1500"/>
              <a:buFont typeface="Arial"/>
              <a:buChar char="•"/>
            </a:pPr>
            <a:r>
              <a:rPr b="0" i="0" lang="en-US" sz="2000" u="none" cap="none" strike="noStrike">
                <a:solidFill>
                  <a:srgbClr val="333333"/>
                </a:solidFill>
                <a:latin typeface="Verdana"/>
                <a:ea typeface="Verdana"/>
                <a:cs typeface="Verdana"/>
                <a:sym typeface="Verdana"/>
              </a:rPr>
              <a:t>Password: your password</a:t>
            </a:r>
            <a:endParaRPr b="0" i="0" sz="1400" u="none" cap="none" strike="noStrike">
              <a:solidFill>
                <a:srgbClr val="000000"/>
              </a:solidFill>
              <a:latin typeface="Arial"/>
              <a:ea typeface="Arial"/>
              <a:cs typeface="Arial"/>
              <a:sym typeface="Arial"/>
            </a:endParaRPr>
          </a:p>
          <a:p>
            <a:pPr indent="-228600" lvl="2" marL="1371600" marR="0" rtl="0" algn="l">
              <a:lnSpc>
                <a:spcPct val="90000"/>
              </a:lnSpc>
              <a:spcBef>
                <a:spcPts val="375"/>
              </a:spcBef>
              <a:spcAft>
                <a:spcPts val="0"/>
              </a:spcAft>
              <a:buClr>
                <a:srgbClr val="333333"/>
              </a:buClr>
              <a:buSzPts val="1500"/>
              <a:buFont typeface="Arial"/>
              <a:buNone/>
            </a:pPr>
            <a:r>
              <a:t/>
            </a:r>
            <a:endParaRPr b="0" i="0" sz="2000" u="none" cap="none" strike="noStrike">
              <a:solidFill>
                <a:srgbClr val="333333"/>
              </a:solidFill>
              <a:latin typeface="Verdana"/>
              <a:ea typeface="Verdana"/>
              <a:cs typeface="Verdana"/>
              <a:sym typeface="Verdana"/>
            </a:endParaRPr>
          </a:p>
          <a:p>
            <a:pPr indent="-323850" lvl="2" marL="1371600" marR="0" rtl="0" algn="l">
              <a:lnSpc>
                <a:spcPct val="90000"/>
              </a:lnSpc>
              <a:spcBef>
                <a:spcPts val="375"/>
              </a:spcBef>
              <a:spcAft>
                <a:spcPts val="0"/>
              </a:spcAft>
              <a:buClr>
                <a:srgbClr val="333333"/>
              </a:buClr>
              <a:buSzPts val="1500"/>
              <a:buFont typeface="Arial"/>
              <a:buChar char="•"/>
            </a:pPr>
            <a:r>
              <a:rPr b="0" i="0" lang="en-US" sz="2000" u="none" cap="none" strike="noStrike">
                <a:solidFill>
                  <a:srgbClr val="333333"/>
                </a:solidFill>
                <a:latin typeface="Verdana"/>
                <a:ea typeface="Verdana"/>
                <a:cs typeface="Verdana"/>
                <a:sym typeface="Verdana"/>
              </a:rPr>
              <a:t>Region: </a:t>
            </a:r>
            <a:r>
              <a:rPr b="1" i="0" lang="en-US" sz="2000" u="none" cap="none" strike="noStrike">
                <a:solidFill>
                  <a:srgbClr val="333333"/>
                </a:solidFill>
                <a:latin typeface="Verdana"/>
                <a:ea typeface="Verdana"/>
                <a:cs typeface="Verdana"/>
                <a:sym typeface="Verdana"/>
              </a:rPr>
              <a:t>EU</a:t>
            </a:r>
            <a:r>
              <a:rPr b="0" i="0" lang="en-US" sz="2000" u="none" cap="none" strike="noStrike">
                <a:solidFill>
                  <a:srgbClr val="333333"/>
                </a:solidFill>
                <a:latin typeface="Verdana"/>
                <a:ea typeface="Verdana"/>
                <a:cs typeface="Verdana"/>
                <a:sym typeface="Verdana"/>
              </a:rPr>
              <a:t> (</a:t>
            </a:r>
            <a:r>
              <a:rPr b="1" i="0" lang="en-US" sz="2000" u="none" cap="none" strike="noStrike">
                <a:solidFill>
                  <a:srgbClr val="333333"/>
                </a:solidFill>
                <a:latin typeface="Verdana"/>
                <a:ea typeface="Verdana"/>
                <a:cs typeface="Verdana"/>
                <a:sym typeface="Verdana"/>
              </a:rPr>
              <a:t>Ireland)</a:t>
            </a:r>
            <a:endParaRPr b="0" i="0" sz="1400" u="none" cap="none" strike="noStrike">
              <a:solidFill>
                <a:srgbClr val="000000"/>
              </a:solidFill>
              <a:latin typeface="Arial"/>
              <a:ea typeface="Arial"/>
              <a:cs typeface="Arial"/>
              <a:sym typeface="Arial"/>
            </a:endParaRPr>
          </a:p>
          <a:p>
            <a:pPr indent="-342900" lvl="1" marL="914400" marR="0" rtl="0" algn="l">
              <a:lnSpc>
                <a:spcPct val="90000"/>
              </a:lnSpc>
              <a:spcBef>
                <a:spcPts val="375"/>
              </a:spcBef>
              <a:spcAft>
                <a:spcPts val="0"/>
              </a:spcAft>
              <a:buClr>
                <a:srgbClr val="333333"/>
              </a:buClr>
              <a:buSzPts val="1800"/>
              <a:buFont typeface="Arial"/>
              <a:buChar char="•"/>
            </a:pPr>
            <a:r>
              <a:rPr b="0" i="0" lang="en-US" sz="2300" u="none" cap="none" strike="noStrike">
                <a:solidFill>
                  <a:srgbClr val="333333"/>
                </a:solidFill>
                <a:latin typeface="Verdana"/>
                <a:ea typeface="Verdana"/>
                <a:cs typeface="Verdana"/>
                <a:sym typeface="Verdana"/>
              </a:rPr>
              <a:t>Check your email for activation email</a:t>
            </a:r>
            <a:endParaRPr b="0" i="0" sz="1400" u="none" cap="none" strike="noStrike">
              <a:solidFill>
                <a:srgbClr val="000000"/>
              </a:solidFill>
              <a:latin typeface="Arial"/>
              <a:ea typeface="Arial"/>
              <a:cs typeface="Arial"/>
              <a:sym typeface="Arial"/>
            </a:endParaRPr>
          </a:p>
          <a:p>
            <a:pPr indent="-323850" lvl="2" marL="1371600" marR="0" rtl="0" algn="l">
              <a:lnSpc>
                <a:spcPct val="90000"/>
              </a:lnSpc>
              <a:spcBef>
                <a:spcPts val="375"/>
              </a:spcBef>
              <a:spcAft>
                <a:spcPts val="0"/>
              </a:spcAft>
              <a:buClr>
                <a:srgbClr val="333333"/>
              </a:buClr>
              <a:buSzPts val="1500"/>
              <a:buFont typeface="Arial"/>
              <a:buChar char="•"/>
            </a:pPr>
            <a:r>
              <a:rPr b="0" i="0" lang="en-US" sz="2000" u="none" cap="none" strike="noStrike">
                <a:solidFill>
                  <a:srgbClr val="333333"/>
                </a:solidFill>
                <a:latin typeface="Verdana"/>
                <a:ea typeface="Verdana"/>
                <a:cs typeface="Verdana"/>
                <a:sym typeface="Verdana"/>
              </a:rPr>
              <a:t>And Junk folder!</a:t>
            </a:r>
            <a:endParaRPr b="0" i="0" sz="1400" u="none" cap="none" strike="noStrike">
              <a:solidFill>
                <a:srgbClr val="000000"/>
              </a:solidFill>
              <a:latin typeface="Arial"/>
              <a:ea typeface="Arial"/>
              <a:cs typeface="Arial"/>
              <a:sym typeface="Arial"/>
            </a:endParaRPr>
          </a:p>
          <a:p>
            <a:pPr indent="-228600" lvl="0" marL="457200" marR="0" rtl="0" algn="l">
              <a:lnSpc>
                <a:spcPct val="90000"/>
              </a:lnSpc>
              <a:spcBef>
                <a:spcPts val="750"/>
              </a:spcBef>
              <a:spcAft>
                <a:spcPts val="0"/>
              </a:spcAft>
              <a:buClr>
                <a:srgbClr val="333333"/>
              </a:buClr>
              <a:buSzPts val="2100"/>
              <a:buFont typeface="Arial"/>
              <a:buNone/>
            </a:pPr>
            <a:r>
              <a:t/>
            </a:r>
            <a:endParaRPr b="0" i="0" sz="2800" u="none" cap="none" strike="noStrike">
              <a:solidFill>
                <a:srgbClr val="333333"/>
              </a:solidFill>
              <a:latin typeface="Verdana"/>
              <a:ea typeface="Verdana"/>
              <a:cs typeface="Verdana"/>
              <a:sym typeface="Verdana"/>
            </a:endParaRPr>
          </a:p>
        </p:txBody>
      </p:sp>
      <p:sp>
        <p:nvSpPr>
          <p:cNvPr id="1835" name="Google Shape;1835;p39"/>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grpSp>
        <p:nvGrpSpPr>
          <p:cNvPr id="1836" name="Google Shape;1836;p39"/>
          <p:cNvGrpSpPr/>
          <p:nvPr/>
        </p:nvGrpSpPr>
        <p:grpSpPr>
          <a:xfrm>
            <a:off x="10585350" y="167272"/>
            <a:ext cx="1439566" cy="1665728"/>
            <a:chOff x="10585350" y="167272"/>
            <a:chExt cx="1439566" cy="1665728"/>
          </a:xfrm>
        </p:grpSpPr>
        <p:sp>
          <p:nvSpPr>
            <p:cNvPr id="1837" name="Google Shape;1837;p39"/>
            <p:cNvSpPr/>
            <p:nvPr/>
          </p:nvSpPr>
          <p:spPr>
            <a:xfrm>
              <a:off x="10765298" y="167272"/>
              <a:ext cx="1079673" cy="108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38" name="Google Shape;1838;p39"/>
            <p:cNvSpPr/>
            <p:nvPr/>
          </p:nvSpPr>
          <p:spPr>
            <a:xfrm>
              <a:off x="10945244" y="347272"/>
              <a:ext cx="719782"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1839" name="Google Shape;1839;p39"/>
            <p:cNvCxnSpPr/>
            <p:nvPr/>
          </p:nvCxnSpPr>
          <p:spPr>
            <a:xfrm>
              <a:off x="10585352" y="1833000"/>
              <a:ext cx="1439564" cy="0"/>
            </a:xfrm>
            <a:prstGeom prst="straightConnector1">
              <a:avLst/>
            </a:prstGeom>
            <a:noFill/>
            <a:ln cap="flat" cmpd="sng" w="38100">
              <a:solidFill>
                <a:schemeClr val="accent1"/>
              </a:solidFill>
              <a:prstDash val="solid"/>
              <a:round/>
              <a:headEnd len="sm" w="sm" type="none"/>
              <a:tailEnd len="sm" w="sm" type="none"/>
            </a:ln>
          </p:spPr>
        </p:cxnSp>
        <p:sp>
          <p:nvSpPr>
            <p:cNvPr id="1840" name="Google Shape;1840;p39"/>
            <p:cNvSpPr txBox="1"/>
            <p:nvPr/>
          </p:nvSpPr>
          <p:spPr>
            <a:xfrm>
              <a:off x="10585350" y="1295253"/>
              <a:ext cx="143956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The TIBCO Cloud</a:t>
              </a:r>
              <a:endParaRPr b="0" i="0" sz="1400" u="none" cap="none" strike="noStrike">
                <a:solidFill>
                  <a:srgbClr val="000000"/>
                </a:solidFill>
                <a:latin typeface="Arial"/>
                <a:ea typeface="Arial"/>
                <a:cs typeface="Arial"/>
                <a:sym typeface="Arial"/>
              </a:endParaRPr>
            </a:p>
          </p:txBody>
        </p:sp>
      </p:grpSp>
      <p:pic>
        <p:nvPicPr>
          <p:cNvPr id="1841" name="Google Shape;1841;p39"/>
          <p:cNvPicPr preferRelativeResize="0"/>
          <p:nvPr/>
        </p:nvPicPr>
        <p:blipFill rotWithShape="1">
          <a:blip r:embed="rId4">
            <a:alphaModFix/>
          </a:blip>
          <a:srcRect b="0" l="0" r="0" t="0"/>
          <a:stretch/>
        </p:blipFill>
        <p:spPr>
          <a:xfrm>
            <a:off x="5604564" y="2114458"/>
            <a:ext cx="6420351" cy="362711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5" name="Shape 1845"/>
        <p:cNvGrpSpPr/>
        <p:nvPr/>
      </p:nvGrpSpPr>
      <p:grpSpPr>
        <a:xfrm>
          <a:off x="0" y="0"/>
          <a:ext cx="0" cy="0"/>
          <a:chOff x="0" y="0"/>
          <a:chExt cx="0" cy="0"/>
        </a:xfrm>
      </p:grpSpPr>
      <p:sp>
        <p:nvSpPr>
          <p:cNvPr id="1846" name="Google Shape;1846;p40"/>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Add Subscriptions to the Trial</a:t>
            </a:r>
            <a:endParaRPr/>
          </a:p>
        </p:txBody>
      </p:sp>
      <p:sp>
        <p:nvSpPr>
          <p:cNvPr id="1847" name="Google Shape;1847;p40"/>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grpSp>
        <p:nvGrpSpPr>
          <p:cNvPr id="1848" name="Google Shape;1848;p40"/>
          <p:cNvGrpSpPr/>
          <p:nvPr/>
        </p:nvGrpSpPr>
        <p:grpSpPr>
          <a:xfrm>
            <a:off x="10585350" y="167272"/>
            <a:ext cx="1439566" cy="1665728"/>
            <a:chOff x="10585350" y="167272"/>
            <a:chExt cx="1439566" cy="1665728"/>
          </a:xfrm>
        </p:grpSpPr>
        <p:sp>
          <p:nvSpPr>
            <p:cNvPr id="1849" name="Google Shape;1849;p40"/>
            <p:cNvSpPr/>
            <p:nvPr/>
          </p:nvSpPr>
          <p:spPr>
            <a:xfrm>
              <a:off x="10765298" y="167272"/>
              <a:ext cx="1079673" cy="108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50" name="Google Shape;1850;p40"/>
            <p:cNvSpPr/>
            <p:nvPr/>
          </p:nvSpPr>
          <p:spPr>
            <a:xfrm>
              <a:off x="10945244" y="347272"/>
              <a:ext cx="719782"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1851" name="Google Shape;1851;p40"/>
            <p:cNvCxnSpPr/>
            <p:nvPr/>
          </p:nvCxnSpPr>
          <p:spPr>
            <a:xfrm>
              <a:off x="10585352" y="1833000"/>
              <a:ext cx="1439564" cy="0"/>
            </a:xfrm>
            <a:prstGeom prst="straightConnector1">
              <a:avLst/>
            </a:prstGeom>
            <a:noFill/>
            <a:ln cap="flat" cmpd="sng" w="38100">
              <a:solidFill>
                <a:schemeClr val="accent1"/>
              </a:solidFill>
              <a:prstDash val="solid"/>
              <a:round/>
              <a:headEnd len="sm" w="sm" type="none"/>
              <a:tailEnd len="sm" w="sm" type="none"/>
            </a:ln>
          </p:spPr>
        </p:cxnSp>
        <p:sp>
          <p:nvSpPr>
            <p:cNvPr id="1852" name="Google Shape;1852;p40"/>
            <p:cNvSpPr txBox="1"/>
            <p:nvPr/>
          </p:nvSpPr>
          <p:spPr>
            <a:xfrm>
              <a:off x="10585350" y="1295253"/>
              <a:ext cx="143956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The TIBCO Cloud</a:t>
              </a:r>
              <a:endParaRPr b="0" i="0" sz="1400" u="none" cap="none" strike="noStrike">
                <a:solidFill>
                  <a:srgbClr val="000000"/>
                </a:solidFill>
                <a:latin typeface="Arial"/>
                <a:ea typeface="Arial"/>
                <a:cs typeface="Arial"/>
                <a:sym typeface="Arial"/>
              </a:endParaRPr>
            </a:p>
          </p:txBody>
        </p:sp>
      </p:grpSp>
      <p:pic>
        <p:nvPicPr>
          <p:cNvPr id="1853" name="Google Shape;1853;p40"/>
          <p:cNvPicPr preferRelativeResize="0"/>
          <p:nvPr/>
        </p:nvPicPr>
        <p:blipFill rotWithShape="1">
          <a:blip r:embed="rId3">
            <a:alphaModFix/>
          </a:blip>
          <a:srcRect b="0" l="0" r="0" t="0"/>
          <a:stretch/>
        </p:blipFill>
        <p:spPr>
          <a:xfrm>
            <a:off x="1524020" y="1295253"/>
            <a:ext cx="8323556" cy="47975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7" name="Shape 1857"/>
        <p:cNvGrpSpPr/>
        <p:nvPr/>
      </p:nvGrpSpPr>
      <p:grpSpPr>
        <a:xfrm>
          <a:off x="0" y="0"/>
          <a:ext cx="0" cy="0"/>
          <a:chOff x="0" y="0"/>
          <a:chExt cx="0" cy="0"/>
        </a:xfrm>
      </p:grpSpPr>
      <p:sp>
        <p:nvSpPr>
          <p:cNvPr id="1858" name="Google Shape;1858;p41"/>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Add Spotfire and Events</a:t>
            </a:r>
            <a:endParaRPr/>
          </a:p>
        </p:txBody>
      </p:sp>
      <p:sp>
        <p:nvSpPr>
          <p:cNvPr id="1859" name="Google Shape;1859;p41"/>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grpSp>
        <p:nvGrpSpPr>
          <p:cNvPr id="1860" name="Google Shape;1860;p41"/>
          <p:cNvGrpSpPr/>
          <p:nvPr/>
        </p:nvGrpSpPr>
        <p:grpSpPr>
          <a:xfrm>
            <a:off x="10585350" y="167272"/>
            <a:ext cx="1439566" cy="1665728"/>
            <a:chOff x="10585350" y="167272"/>
            <a:chExt cx="1439566" cy="1665728"/>
          </a:xfrm>
        </p:grpSpPr>
        <p:sp>
          <p:nvSpPr>
            <p:cNvPr id="1861" name="Google Shape;1861;p41"/>
            <p:cNvSpPr/>
            <p:nvPr/>
          </p:nvSpPr>
          <p:spPr>
            <a:xfrm>
              <a:off x="10765298" y="167272"/>
              <a:ext cx="1079673" cy="108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62" name="Google Shape;1862;p41"/>
            <p:cNvSpPr/>
            <p:nvPr/>
          </p:nvSpPr>
          <p:spPr>
            <a:xfrm>
              <a:off x="10945244" y="347272"/>
              <a:ext cx="719782"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1863" name="Google Shape;1863;p41"/>
            <p:cNvCxnSpPr/>
            <p:nvPr/>
          </p:nvCxnSpPr>
          <p:spPr>
            <a:xfrm>
              <a:off x="10585352" y="1833000"/>
              <a:ext cx="1439564" cy="0"/>
            </a:xfrm>
            <a:prstGeom prst="straightConnector1">
              <a:avLst/>
            </a:prstGeom>
            <a:noFill/>
            <a:ln cap="flat" cmpd="sng" w="38100">
              <a:solidFill>
                <a:schemeClr val="accent1"/>
              </a:solidFill>
              <a:prstDash val="solid"/>
              <a:round/>
              <a:headEnd len="sm" w="sm" type="none"/>
              <a:tailEnd len="sm" w="sm" type="none"/>
            </a:ln>
          </p:spPr>
        </p:cxnSp>
        <p:sp>
          <p:nvSpPr>
            <p:cNvPr id="1864" name="Google Shape;1864;p41"/>
            <p:cNvSpPr txBox="1"/>
            <p:nvPr/>
          </p:nvSpPr>
          <p:spPr>
            <a:xfrm>
              <a:off x="10585350" y="1295253"/>
              <a:ext cx="1439565"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The TIBCO Cloud</a:t>
              </a:r>
              <a:endParaRPr b="0" i="0" sz="1400" u="none" cap="none" strike="noStrike">
                <a:solidFill>
                  <a:srgbClr val="000000"/>
                </a:solidFill>
                <a:latin typeface="Arial"/>
                <a:ea typeface="Arial"/>
                <a:cs typeface="Arial"/>
                <a:sym typeface="Arial"/>
              </a:endParaRPr>
            </a:p>
          </p:txBody>
        </p:sp>
      </p:grpSp>
      <p:pic>
        <p:nvPicPr>
          <p:cNvPr id="1865" name="Google Shape;1865;p41"/>
          <p:cNvPicPr preferRelativeResize="0"/>
          <p:nvPr/>
        </p:nvPicPr>
        <p:blipFill rotWithShape="1">
          <a:blip r:embed="rId3">
            <a:alphaModFix/>
          </a:blip>
          <a:srcRect b="4553" l="2331" r="5020" t="4554"/>
          <a:stretch/>
        </p:blipFill>
        <p:spPr>
          <a:xfrm>
            <a:off x="871589" y="2211149"/>
            <a:ext cx="4507425" cy="3467441"/>
          </a:xfrm>
          <a:prstGeom prst="rect">
            <a:avLst/>
          </a:prstGeom>
          <a:noFill/>
          <a:ln>
            <a:noFill/>
          </a:ln>
        </p:spPr>
      </p:pic>
      <p:pic>
        <p:nvPicPr>
          <p:cNvPr id="1866" name="Google Shape;1866;p41"/>
          <p:cNvPicPr preferRelativeResize="0"/>
          <p:nvPr/>
        </p:nvPicPr>
        <p:blipFill rotWithShape="1">
          <a:blip r:embed="rId4">
            <a:alphaModFix/>
          </a:blip>
          <a:srcRect b="2299" l="2233" r="2901" t="2469"/>
          <a:stretch/>
        </p:blipFill>
        <p:spPr>
          <a:xfrm>
            <a:off x="5993469" y="2211149"/>
            <a:ext cx="4507425" cy="346744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0" name="Shape 1870"/>
        <p:cNvGrpSpPr/>
        <p:nvPr/>
      </p:nvGrpSpPr>
      <p:grpSpPr>
        <a:xfrm>
          <a:off x="0" y="0"/>
          <a:ext cx="0" cy="0"/>
          <a:chOff x="0" y="0"/>
          <a:chExt cx="0" cy="0"/>
        </a:xfrm>
      </p:grpSpPr>
      <p:sp>
        <p:nvSpPr>
          <p:cNvPr id="1871" name="Google Shape;1871;p42"/>
          <p:cNvSpPr/>
          <p:nvPr/>
        </p:nvSpPr>
        <p:spPr>
          <a:xfrm>
            <a:off x="2546409" y="676187"/>
            <a:ext cx="7192112" cy="984739"/>
          </a:xfrm>
          <a:prstGeom prst="roundRect">
            <a:avLst>
              <a:gd fmla="val 50000" name="adj"/>
            </a:avLst>
          </a:prstGeom>
          <a:solidFill>
            <a:schemeClr val="accent1"/>
          </a:solidFill>
          <a:ln cap="flat" cmpd="sng" w="25400">
            <a:solidFill>
              <a:srgbClr val="007B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Verdana"/>
                <a:ea typeface="Verdana"/>
                <a:cs typeface="Verdana"/>
                <a:sym typeface="Verdana"/>
              </a:rPr>
              <a:t>Connected Customer Experience App</a:t>
            </a:r>
            <a:endParaRPr b="0" i="0" sz="1400" u="none" cap="none" strike="noStrike">
              <a:solidFill>
                <a:srgbClr val="000000"/>
              </a:solidFill>
              <a:latin typeface="Arial"/>
              <a:ea typeface="Arial"/>
              <a:cs typeface="Arial"/>
              <a:sym typeface="Arial"/>
            </a:endParaRPr>
          </a:p>
        </p:txBody>
      </p:sp>
      <p:pic>
        <p:nvPicPr>
          <p:cNvPr id="1872" name="Google Shape;1872;p42"/>
          <p:cNvPicPr preferRelativeResize="0"/>
          <p:nvPr/>
        </p:nvPicPr>
        <p:blipFill rotWithShape="1">
          <a:blip r:embed="rId3">
            <a:alphaModFix/>
          </a:blip>
          <a:srcRect b="0" l="4227" r="6489" t="10100"/>
          <a:stretch/>
        </p:blipFill>
        <p:spPr>
          <a:xfrm>
            <a:off x="8858664" y="781586"/>
            <a:ext cx="450345" cy="781895"/>
          </a:xfrm>
          <a:prstGeom prst="rect">
            <a:avLst/>
          </a:prstGeom>
          <a:noFill/>
          <a:ln>
            <a:noFill/>
          </a:ln>
          <a:effectLst>
            <a:outerShdw blurRad="50800" rotWithShape="0" algn="tl" dir="2700000" dist="38100">
              <a:srgbClr val="000000">
                <a:alpha val="40000"/>
              </a:srgbClr>
            </a:outerShdw>
          </a:effectLst>
        </p:spPr>
      </p:pic>
      <p:grpSp>
        <p:nvGrpSpPr>
          <p:cNvPr id="1873" name="Google Shape;1873;p42"/>
          <p:cNvGrpSpPr/>
          <p:nvPr/>
        </p:nvGrpSpPr>
        <p:grpSpPr>
          <a:xfrm>
            <a:off x="1156564" y="1994150"/>
            <a:ext cx="1460529" cy="3766536"/>
            <a:chOff x="1063254" y="1994149"/>
            <a:chExt cx="1460529" cy="3766536"/>
          </a:xfrm>
        </p:grpSpPr>
        <p:grpSp>
          <p:nvGrpSpPr>
            <p:cNvPr id="1874" name="Google Shape;1874;p42"/>
            <p:cNvGrpSpPr/>
            <p:nvPr/>
          </p:nvGrpSpPr>
          <p:grpSpPr>
            <a:xfrm>
              <a:off x="1084218" y="1994149"/>
              <a:ext cx="1439565" cy="2837748"/>
              <a:chOff x="87283" y="1543045"/>
              <a:chExt cx="1440002" cy="2837748"/>
            </a:xfrm>
          </p:grpSpPr>
          <p:sp>
            <p:nvSpPr>
              <p:cNvPr id="1875" name="Google Shape;1875;p42"/>
              <p:cNvSpPr/>
              <p:nvPr/>
            </p:nvSpPr>
            <p:spPr>
              <a:xfrm>
                <a:off x="267286" y="2715065"/>
                <a:ext cx="1080000" cy="108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76" name="Google Shape;1876;p42"/>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1877" name="Google Shape;1877;p42"/>
              <p:cNvCxnSpPr/>
              <p:nvPr/>
            </p:nvCxnSpPr>
            <p:spPr>
              <a:xfrm>
                <a:off x="87285" y="4380793"/>
                <a:ext cx="1440000" cy="0"/>
              </a:xfrm>
              <a:prstGeom prst="straightConnector1">
                <a:avLst/>
              </a:prstGeom>
              <a:noFill/>
              <a:ln cap="flat" cmpd="sng" w="38100">
                <a:solidFill>
                  <a:schemeClr val="accent1"/>
                </a:solidFill>
                <a:prstDash val="solid"/>
                <a:round/>
                <a:headEnd len="sm" w="sm" type="none"/>
                <a:tailEnd len="sm" w="sm" type="none"/>
              </a:ln>
            </p:spPr>
          </p:cxnSp>
          <p:sp>
            <p:nvSpPr>
              <p:cNvPr id="1878" name="Google Shape;1878;p42"/>
              <p:cNvSpPr txBox="1"/>
              <p:nvPr/>
            </p:nvSpPr>
            <p:spPr>
              <a:xfrm>
                <a:off x="87283" y="3843046"/>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The TIBCO Cloud</a:t>
                </a:r>
                <a:endParaRPr b="0" i="0" sz="1400" u="none" cap="none" strike="noStrike">
                  <a:solidFill>
                    <a:srgbClr val="000000"/>
                  </a:solidFill>
                  <a:latin typeface="Arial"/>
                  <a:ea typeface="Arial"/>
                  <a:cs typeface="Arial"/>
                  <a:sym typeface="Arial"/>
                </a:endParaRPr>
              </a:p>
            </p:txBody>
          </p:sp>
          <p:sp>
            <p:nvSpPr>
              <p:cNvPr id="1879" name="Google Shape;1879;p42"/>
              <p:cNvSpPr/>
              <p:nvPr/>
            </p:nvSpPr>
            <p:spPr>
              <a:xfrm>
                <a:off x="736959" y="1543045"/>
                <a:ext cx="140677" cy="140677"/>
              </a:xfrm>
              <a:prstGeom prst="ellipse">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880" name="Google Shape;1880;p42"/>
              <p:cNvCxnSpPr>
                <a:stCxn id="1875" idx="0"/>
                <a:endCxn id="1879" idx="4"/>
              </p:cNvCxnSpPr>
              <p:nvPr/>
            </p:nvCxnSpPr>
            <p:spPr>
              <a:xfrm rot="10800000">
                <a:off x="807286" y="1683665"/>
                <a:ext cx="0" cy="1031400"/>
              </a:xfrm>
              <a:prstGeom prst="straightConnector1">
                <a:avLst/>
              </a:prstGeom>
              <a:noFill/>
              <a:ln cap="flat" cmpd="sng" w="38100">
                <a:solidFill>
                  <a:schemeClr val="accent1"/>
                </a:solidFill>
                <a:prstDash val="solid"/>
                <a:round/>
                <a:headEnd len="sm" w="sm" type="none"/>
                <a:tailEnd len="sm" w="sm" type="none"/>
              </a:ln>
            </p:spPr>
          </p:cxnSp>
        </p:grpSp>
        <p:sp>
          <p:nvSpPr>
            <p:cNvPr id="1881" name="Google Shape;1881;p42"/>
            <p:cNvSpPr txBox="1"/>
            <p:nvPr/>
          </p:nvSpPr>
          <p:spPr>
            <a:xfrm>
              <a:off x="1063254" y="4991244"/>
              <a:ext cx="143956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Sign in and get familiar with the TIBCO Cloud Platform</a:t>
              </a:r>
              <a:endParaRPr b="0" i="0" sz="1400" u="none" cap="none" strike="noStrike">
                <a:solidFill>
                  <a:srgbClr val="000000"/>
                </a:solidFill>
                <a:latin typeface="Arial"/>
                <a:ea typeface="Arial"/>
                <a:cs typeface="Arial"/>
                <a:sym typeface="Arial"/>
              </a:endParaRPr>
            </a:p>
          </p:txBody>
        </p:sp>
      </p:grpSp>
      <p:grpSp>
        <p:nvGrpSpPr>
          <p:cNvPr id="1882" name="Google Shape;1882;p42"/>
          <p:cNvGrpSpPr/>
          <p:nvPr/>
        </p:nvGrpSpPr>
        <p:grpSpPr>
          <a:xfrm>
            <a:off x="2842969" y="1994150"/>
            <a:ext cx="1439989" cy="3766535"/>
            <a:chOff x="2748833" y="1994150"/>
            <a:chExt cx="1439989" cy="3766535"/>
          </a:xfrm>
        </p:grpSpPr>
        <p:grpSp>
          <p:nvGrpSpPr>
            <p:cNvPr id="1883" name="Google Shape;1883;p42"/>
            <p:cNvGrpSpPr/>
            <p:nvPr/>
          </p:nvGrpSpPr>
          <p:grpSpPr>
            <a:xfrm>
              <a:off x="2748833" y="1994150"/>
              <a:ext cx="1439989" cy="2837747"/>
              <a:chOff x="87283" y="1543046"/>
              <a:chExt cx="1440002" cy="2837747"/>
            </a:xfrm>
          </p:grpSpPr>
          <p:sp>
            <p:nvSpPr>
              <p:cNvPr id="1884" name="Google Shape;1884;p42"/>
              <p:cNvSpPr/>
              <p:nvPr/>
            </p:nvSpPr>
            <p:spPr>
              <a:xfrm>
                <a:off x="267286" y="2715065"/>
                <a:ext cx="1080000" cy="10800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85" name="Google Shape;1885;p42"/>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5"/>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886" name="Google Shape;1886;p42"/>
              <p:cNvCxnSpPr/>
              <p:nvPr/>
            </p:nvCxnSpPr>
            <p:spPr>
              <a:xfrm>
                <a:off x="87285" y="4380793"/>
                <a:ext cx="1440000" cy="0"/>
              </a:xfrm>
              <a:prstGeom prst="straightConnector1">
                <a:avLst/>
              </a:prstGeom>
              <a:noFill/>
              <a:ln cap="flat" cmpd="sng" w="38100">
                <a:solidFill>
                  <a:schemeClr val="accent5"/>
                </a:solidFill>
                <a:prstDash val="solid"/>
                <a:round/>
                <a:headEnd len="sm" w="sm" type="none"/>
                <a:tailEnd len="sm" w="sm" type="none"/>
              </a:ln>
            </p:spPr>
          </p:cxnSp>
          <p:sp>
            <p:nvSpPr>
              <p:cNvPr id="1887" name="Google Shape;1887;p42"/>
              <p:cNvSpPr txBox="1"/>
              <p:nvPr/>
            </p:nvSpPr>
            <p:spPr>
              <a:xfrm>
                <a:off x="87283" y="3843046"/>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Import and Explore APIs</a:t>
                </a:r>
                <a:endParaRPr b="0" i="0" sz="1400" u="none" cap="none" strike="noStrike">
                  <a:solidFill>
                    <a:srgbClr val="000000"/>
                  </a:solidFill>
                  <a:latin typeface="Arial"/>
                  <a:ea typeface="Arial"/>
                  <a:cs typeface="Arial"/>
                  <a:sym typeface="Arial"/>
                </a:endParaRPr>
              </a:p>
            </p:txBody>
          </p:sp>
          <p:sp>
            <p:nvSpPr>
              <p:cNvPr id="1888" name="Google Shape;1888;p42"/>
              <p:cNvSpPr/>
              <p:nvPr/>
            </p:nvSpPr>
            <p:spPr>
              <a:xfrm>
                <a:off x="736285" y="1543046"/>
                <a:ext cx="140677" cy="140677"/>
              </a:xfrm>
              <a:prstGeom prst="ellipse">
                <a:avLst/>
              </a:prstGeom>
              <a:solidFill>
                <a:schemeClr val="accent5"/>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889" name="Google Shape;1889;p42"/>
              <p:cNvCxnSpPr>
                <a:stCxn id="1884" idx="0"/>
                <a:endCxn id="1888" idx="4"/>
              </p:cNvCxnSpPr>
              <p:nvPr/>
            </p:nvCxnSpPr>
            <p:spPr>
              <a:xfrm rot="10800000">
                <a:off x="806686" y="1683665"/>
                <a:ext cx="600" cy="1031400"/>
              </a:xfrm>
              <a:prstGeom prst="straightConnector1">
                <a:avLst/>
              </a:prstGeom>
              <a:noFill/>
              <a:ln cap="flat" cmpd="sng" w="38100">
                <a:solidFill>
                  <a:schemeClr val="accent5"/>
                </a:solidFill>
                <a:prstDash val="solid"/>
                <a:round/>
                <a:headEnd len="sm" w="sm" type="none"/>
                <a:tailEnd len="sm" w="sm" type="none"/>
              </a:ln>
            </p:spPr>
          </p:cxnSp>
        </p:grpSp>
        <p:sp>
          <p:nvSpPr>
            <p:cNvPr id="1890" name="Google Shape;1890;p42"/>
            <p:cNvSpPr txBox="1"/>
            <p:nvPr/>
          </p:nvSpPr>
          <p:spPr>
            <a:xfrm>
              <a:off x="2748833" y="4991244"/>
              <a:ext cx="143956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Import existing Spec. Explore API and Extend for our App.</a:t>
              </a:r>
              <a:endParaRPr b="0" i="0" sz="1400" u="none" cap="none" strike="noStrike">
                <a:solidFill>
                  <a:srgbClr val="000000"/>
                </a:solidFill>
                <a:latin typeface="Arial"/>
                <a:ea typeface="Arial"/>
                <a:cs typeface="Arial"/>
                <a:sym typeface="Arial"/>
              </a:endParaRPr>
            </a:p>
          </p:txBody>
        </p:sp>
      </p:grpSp>
      <p:grpSp>
        <p:nvGrpSpPr>
          <p:cNvPr id="1891" name="Google Shape;1891;p42"/>
          <p:cNvGrpSpPr/>
          <p:nvPr/>
        </p:nvGrpSpPr>
        <p:grpSpPr>
          <a:xfrm>
            <a:off x="4508834" y="1994150"/>
            <a:ext cx="1458943" cy="4104424"/>
            <a:chOff x="4434412" y="1994816"/>
            <a:chExt cx="1458943" cy="4104424"/>
          </a:xfrm>
        </p:grpSpPr>
        <p:grpSp>
          <p:nvGrpSpPr>
            <p:cNvPr id="1892" name="Google Shape;1892;p42"/>
            <p:cNvGrpSpPr/>
            <p:nvPr/>
          </p:nvGrpSpPr>
          <p:grpSpPr>
            <a:xfrm>
              <a:off x="4439895" y="1994816"/>
              <a:ext cx="1453460" cy="2837081"/>
              <a:chOff x="87285" y="1543712"/>
              <a:chExt cx="1453460" cy="2837081"/>
            </a:xfrm>
          </p:grpSpPr>
          <p:sp>
            <p:nvSpPr>
              <p:cNvPr id="1893" name="Google Shape;1893;p42"/>
              <p:cNvSpPr/>
              <p:nvPr/>
            </p:nvSpPr>
            <p:spPr>
              <a:xfrm>
                <a:off x="267286" y="2715065"/>
                <a:ext cx="1080000" cy="1080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94" name="Google Shape;1894;p42"/>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3"/>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1895" name="Google Shape;1895;p42"/>
              <p:cNvCxnSpPr/>
              <p:nvPr/>
            </p:nvCxnSpPr>
            <p:spPr>
              <a:xfrm>
                <a:off x="87285" y="4380793"/>
                <a:ext cx="1440000" cy="0"/>
              </a:xfrm>
              <a:prstGeom prst="straightConnector1">
                <a:avLst/>
              </a:prstGeom>
              <a:noFill/>
              <a:ln cap="flat" cmpd="sng" w="38100">
                <a:solidFill>
                  <a:schemeClr val="accent3"/>
                </a:solidFill>
                <a:prstDash val="solid"/>
                <a:round/>
                <a:headEnd len="sm" w="sm" type="none"/>
                <a:tailEnd len="sm" w="sm" type="none"/>
              </a:ln>
            </p:spPr>
          </p:cxnSp>
          <p:sp>
            <p:nvSpPr>
              <p:cNvPr id="1896" name="Google Shape;1896;p42"/>
              <p:cNvSpPr txBox="1"/>
              <p:nvPr/>
            </p:nvSpPr>
            <p:spPr>
              <a:xfrm>
                <a:off x="100744" y="3982866"/>
                <a:ext cx="14400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Mock APIs</a:t>
                </a:r>
                <a:endParaRPr b="0" i="0" sz="1400" u="none" cap="none" strike="noStrike">
                  <a:solidFill>
                    <a:srgbClr val="000000"/>
                  </a:solidFill>
                  <a:latin typeface="Arial"/>
                  <a:ea typeface="Arial"/>
                  <a:cs typeface="Arial"/>
                  <a:sym typeface="Arial"/>
                </a:endParaRPr>
              </a:p>
            </p:txBody>
          </p:sp>
          <p:sp>
            <p:nvSpPr>
              <p:cNvPr id="1897" name="Google Shape;1897;p42"/>
              <p:cNvSpPr/>
              <p:nvPr/>
            </p:nvSpPr>
            <p:spPr>
              <a:xfrm>
                <a:off x="731245" y="1543712"/>
                <a:ext cx="140677" cy="140677"/>
              </a:xfrm>
              <a:prstGeom prst="ellipse">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898" name="Google Shape;1898;p42"/>
              <p:cNvCxnSpPr>
                <a:stCxn id="1893" idx="0"/>
                <a:endCxn id="1897" idx="4"/>
              </p:cNvCxnSpPr>
              <p:nvPr/>
            </p:nvCxnSpPr>
            <p:spPr>
              <a:xfrm rot="10800000">
                <a:off x="801586" y="1684265"/>
                <a:ext cx="5700" cy="1030800"/>
              </a:xfrm>
              <a:prstGeom prst="straightConnector1">
                <a:avLst/>
              </a:prstGeom>
              <a:noFill/>
              <a:ln cap="flat" cmpd="sng" w="38100">
                <a:solidFill>
                  <a:schemeClr val="accent3"/>
                </a:solidFill>
                <a:prstDash val="solid"/>
                <a:round/>
                <a:headEnd len="sm" w="sm" type="none"/>
                <a:tailEnd len="sm" w="sm" type="none"/>
              </a:ln>
            </p:spPr>
          </p:cxnSp>
        </p:grpSp>
        <p:sp>
          <p:nvSpPr>
            <p:cNvPr id="1899" name="Google Shape;1899;p42"/>
            <p:cNvSpPr txBox="1"/>
            <p:nvPr/>
          </p:nvSpPr>
          <p:spPr>
            <a:xfrm>
              <a:off x="4434412" y="4991244"/>
              <a:ext cx="1439565"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Fake it before you make it! Get Digital Teams working against your Mock APIs whilst you do the real work.</a:t>
              </a:r>
              <a:endParaRPr b="0" i="0" sz="1400" u="none" cap="none" strike="noStrike">
                <a:solidFill>
                  <a:srgbClr val="000000"/>
                </a:solidFill>
                <a:latin typeface="Arial"/>
                <a:ea typeface="Arial"/>
                <a:cs typeface="Arial"/>
                <a:sym typeface="Arial"/>
              </a:endParaRPr>
            </a:p>
          </p:txBody>
        </p:sp>
      </p:grpSp>
      <p:grpSp>
        <p:nvGrpSpPr>
          <p:cNvPr id="1900" name="Google Shape;1900;p42"/>
          <p:cNvGrpSpPr/>
          <p:nvPr/>
        </p:nvGrpSpPr>
        <p:grpSpPr>
          <a:xfrm>
            <a:off x="6193653" y="1994150"/>
            <a:ext cx="1444677" cy="4105089"/>
            <a:chOff x="6337643" y="1994151"/>
            <a:chExt cx="1444677" cy="4105089"/>
          </a:xfrm>
        </p:grpSpPr>
        <p:grpSp>
          <p:nvGrpSpPr>
            <p:cNvPr id="1901" name="Google Shape;1901;p42"/>
            <p:cNvGrpSpPr/>
            <p:nvPr/>
          </p:nvGrpSpPr>
          <p:grpSpPr>
            <a:xfrm>
              <a:off x="6337643" y="1994151"/>
              <a:ext cx="1440001" cy="2837746"/>
              <a:chOff x="87284" y="1543047"/>
              <a:chExt cx="1440001" cy="2837746"/>
            </a:xfrm>
          </p:grpSpPr>
          <p:sp>
            <p:nvSpPr>
              <p:cNvPr id="1902" name="Google Shape;1902;p42"/>
              <p:cNvSpPr/>
              <p:nvPr/>
            </p:nvSpPr>
            <p:spPr>
              <a:xfrm>
                <a:off x="267286" y="2715065"/>
                <a:ext cx="1080000" cy="1080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03" name="Google Shape;1903;p42"/>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2"/>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1904" name="Google Shape;1904;p42"/>
              <p:cNvCxnSpPr/>
              <p:nvPr/>
            </p:nvCxnSpPr>
            <p:spPr>
              <a:xfrm>
                <a:off x="87285" y="4380793"/>
                <a:ext cx="1440000" cy="0"/>
              </a:xfrm>
              <a:prstGeom prst="straightConnector1">
                <a:avLst/>
              </a:prstGeom>
              <a:noFill/>
              <a:ln cap="flat" cmpd="sng" w="38100">
                <a:solidFill>
                  <a:schemeClr val="accent2"/>
                </a:solidFill>
                <a:prstDash val="solid"/>
                <a:round/>
                <a:headEnd len="sm" w="sm" type="none"/>
                <a:tailEnd len="sm" w="sm" type="none"/>
              </a:ln>
            </p:spPr>
          </p:cxnSp>
          <p:sp>
            <p:nvSpPr>
              <p:cNvPr id="1905" name="Google Shape;1905;p42"/>
              <p:cNvSpPr txBox="1"/>
              <p:nvPr/>
            </p:nvSpPr>
            <p:spPr>
              <a:xfrm>
                <a:off x="87284" y="3826565"/>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Implement &amp; Test APIs</a:t>
                </a:r>
                <a:endParaRPr b="0" i="0" sz="1400" u="none" cap="none" strike="noStrike">
                  <a:solidFill>
                    <a:srgbClr val="000000"/>
                  </a:solidFill>
                  <a:latin typeface="Arial"/>
                  <a:ea typeface="Arial"/>
                  <a:cs typeface="Arial"/>
                  <a:sym typeface="Arial"/>
                </a:endParaRPr>
              </a:p>
            </p:txBody>
          </p:sp>
          <p:sp>
            <p:nvSpPr>
              <p:cNvPr id="1906" name="Google Shape;1906;p42"/>
              <p:cNvSpPr/>
              <p:nvPr/>
            </p:nvSpPr>
            <p:spPr>
              <a:xfrm>
                <a:off x="750490" y="1543047"/>
                <a:ext cx="140677" cy="140677"/>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07" name="Google Shape;1907;p42"/>
              <p:cNvCxnSpPr>
                <a:stCxn id="1902" idx="0"/>
                <a:endCxn id="1906" idx="4"/>
              </p:cNvCxnSpPr>
              <p:nvPr/>
            </p:nvCxnSpPr>
            <p:spPr>
              <a:xfrm flipH="1" rot="10800000">
                <a:off x="807286" y="1683665"/>
                <a:ext cx="13500" cy="1031400"/>
              </a:xfrm>
              <a:prstGeom prst="straightConnector1">
                <a:avLst/>
              </a:prstGeom>
              <a:noFill/>
              <a:ln cap="flat" cmpd="sng" w="38100">
                <a:solidFill>
                  <a:schemeClr val="accent2"/>
                </a:solidFill>
                <a:prstDash val="solid"/>
                <a:round/>
                <a:headEnd len="sm" w="sm" type="none"/>
                <a:tailEnd len="sm" w="sm" type="none"/>
              </a:ln>
            </p:spPr>
          </p:cxnSp>
        </p:grpSp>
        <p:sp>
          <p:nvSpPr>
            <p:cNvPr id="1908" name="Google Shape;1908;p42"/>
            <p:cNvSpPr txBox="1"/>
            <p:nvPr/>
          </p:nvSpPr>
          <p:spPr>
            <a:xfrm>
              <a:off x="6342755" y="4991244"/>
              <a:ext cx="1439565"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Build out your API by implementing a Flo(go) application that orchestrates and re-uses existing APIs</a:t>
              </a:r>
              <a:endParaRPr b="0" i="0" sz="1400" u="none" cap="none" strike="noStrike">
                <a:solidFill>
                  <a:srgbClr val="000000"/>
                </a:solidFill>
                <a:latin typeface="Arial"/>
                <a:ea typeface="Arial"/>
                <a:cs typeface="Arial"/>
                <a:sym typeface="Arial"/>
              </a:endParaRPr>
            </a:p>
          </p:txBody>
        </p:sp>
      </p:grpSp>
      <p:grpSp>
        <p:nvGrpSpPr>
          <p:cNvPr id="1909" name="Google Shape;1909;p42"/>
          <p:cNvGrpSpPr/>
          <p:nvPr/>
        </p:nvGrpSpPr>
        <p:grpSpPr>
          <a:xfrm>
            <a:off x="7864206" y="1994150"/>
            <a:ext cx="1476369" cy="3939902"/>
            <a:chOff x="8003835" y="1994151"/>
            <a:chExt cx="1476369" cy="3939902"/>
          </a:xfrm>
        </p:grpSpPr>
        <p:grpSp>
          <p:nvGrpSpPr>
            <p:cNvPr id="1910" name="Google Shape;1910;p42"/>
            <p:cNvGrpSpPr/>
            <p:nvPr/>
          </p:nvGrpSpPr>
          <p:grpSpPr>
            <a:xfrm>
              <a:off x="8003835" y="1994151"/>
              <a:ext cx="1440001" cy="2837746"/>
              <a:chOff x="87284" y="1543047"/>
              <a:chExt cx="1440001" cy="2837746"/>
            </a:xfrm>
          </p:grpSpPr>
          <p:sp>
            <p:nvSpPr>
              <p:cNvPr id="1911" name="Google Shape;1911;p42"/>
              <p:cNvSpPr/>
              <p:nvPr/>
            </p:nvSpPr>
            <p:spPr>
              <a:xfrm>
                <a:off x="267286" y="2715065"/>
                <a:ext cx="1080000" cy="1080000"/>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12" name="Google Shape;1912;p42"/>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92D05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1913" name="Google Shape;1913;p42"/>
              <p:cNvCxnSpPr/>
              <p:nvPr/>
            </p:nvCxnSpPr>
            <p:spPr>
              <a:xfrm>
                <a:off x="87285" y="4380793"/>
                <a:ext cx="1440000" cy="0"/>
              </a:xfrm>
              <a:prstGeom prst="straightConnector1">
                <a:avLst/>
              </a:prstGeom>
              <a:noFill/>
              <a:ln cap="flat" cmpd="sng" w="38100">
                <a:solidFill>
                  <a:srgbClr val="92D050"/>
                </a:solidFill>
                <a:prstDash val="solid"/>
                <a:round/>
                <a:headEnd len="sm" w="sm" type="none"/>
                <a:tailEnd len="sm" w="sm" type="none"/>
              </a:ln>
            </p:spPr>
          </p:cxnSp>
          <p:sp>
            <p:nvSpPr>
              <p:cNvPr id="1914" name="Google Shape;1914;p42"/>
              <p:cNvSpPr txBox="1"/>
              <p:nvPr/>
            </p:nvSpPr>
            <p:spPr>
              <a:xfrm>
                <a:off x="87284" y="3826565"/>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Contextual Offers</a:t>
                </a:r>
                <a:endParaRPr b="0" i="0" sz="1400" u="none" cap="none" strike="noStrike">
                  <a:solidFill>
                    <a:srgbClr val="000000"/>
                  </a:solidFill>
                  <a:latin typeface="Arial"/>
                  <a:ea typeface="Arial"/>
                  <a:cs typeface="Arial"/>
                  <a:sym typeface="Arial"/>
                </a:endParaRPr>
              </a:p>
            </p:txBody>
          </p:sp>
          <p:sp>
            <p:nvSpPr>
              <p:cNvPr id="1915" name="Google Shape;1915;p42"/>
              <p:cNvSpPr/>
              <p:nvPr/>
            </p:nvSpPr>
            <p:spPr>
              <a:xfrm>
                <a:off x="736945" y="1543047"/>
                <a:ext cx="140677" cy="140677"/>
              </a:xfrm>
              <a:prstGeom prst="ellipse">
                <a:avLst/>
              </a:prstGeom>
              <a:solidFill>
                <a:srgbClr val="92D050"/>
              </a:solid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16" name="Google Shape;1916;p42"/>
              <p:cNvCxnSpPr>
                <a:stCxn id="1911" idx="0"/>
                <a:endCxn id="1915" idx="4"/>
              </p:cNvCxnSpPr>
              <p:nvPr/>
            </p:nvCxnSpPr>
            <p:spPr>
              <a:xfrm rot="10800000">
                <a:off x="807286" y="1683665"/>
                <a:ext cx="0" cy="1031400"/>
              </a:xfrm>
              <a:prstGeom prst="straightConnector1">
                <a:avLst/>
              </a:prstGeom>
              <a:noFill/>
              <a:ln cap="flat" cmpd="sng" w="38100">
                <a:solidFill>
                  <a:srgbClr val="92D050"/>
                </a:solidFill>
                <a:prstDash val="solid"/>
                <a:round/>
                <a:headEnd len="sm" w="sm" type="none"/>
                <a:tailEnd len="sm" w="sm" type="none"/>
              </a:ln>
            </p:spPr>
          </p:cxnSp>
        </p:grpSp>
        <p:sp>
          <p:nvSpPr>
            <p:cNvPr id="1917" name="Google Shape;1917;p42"/>
            <p:cNvSpPr txBox="1"/>
            <p:nvPr/>
          </p:nvSpPr>
          <p:spPr>
            <a:xfrm>
              <a:off x="8040638" y="4995334"/>
              <a:ext cx="1439565" cy="93871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Use Cloud Events to create Contextual Customer Offers in your Event Driven Cloud Architecture</a:t>
              </a:r>
              <a:endParaRPr b="0" i="0" sz="1400" u="none" cap="none" strike="noStrike">
                <a:solidFill>
                  <a:srgbClr val="000000"/>
                </a:solidFill>
                <a:latin typeface="Arial"/>
                <a:ea typeface="Arial"/>
                <a:cs typeface="Arial"/>
                <a:sym typeface="Arial"/>
              </a:endParaRPr>
            </a:p>
          </p:txBody>
        </p:sp>
      </p:grpSp>
      <p:grpSp>
        <p:nvGrpSpPr>
          <p:cNvPr id="1918" name="Google Shape;1918;p42"/>
          <p:cNvGrpSpPr/>
          <p:nvPr/>
        </p:nvGrpSpPr>
        <p:grpSpPr>
          <a:xfrm>
            <a:off x="9566450" y="1994150"/>
            <a:ext cx="1508995" cy="3427981"/>
            <a:chOff x="9669091" y="1994150"/>
            <a:chExt cx="1508995" cy="3427981"/>
          </a:xfrm>
        </p:grpSpPr>
        <p:grpSp>
          <p:nvGrpSpPr>
            <p:cNvPr id="1919" name="Google Shape;1919;p42"/>
            <p:cNvGrpSpPr/>
            <p:nvPr/>
          </p:nvGrpSpPr>
          <p:grpSpPr>
            <a:xfrm>
              <a:off x="9669091" y="1994150"/>
              <a:ext cx="1440001" cy="2837747"/>
              <a:chOff x="87285" y="1543046"/>
              <a:chExt cx="1440001" cy="2837747"/>
            </a:xfrm>
          </p:grpSpPr>
          <p:sp>
            <p:nvSpPr>
              <p:cNvPr id="1920" name="Google Shape;1920;p42"/>
              <p:cNvSpPr/>
              <p:nvPr/>
            </p:nvSpPr>
            <p:spPr>
              <a:xfrm>
                <a:off x="267286" y="2715065"/>
                <a:ext cx="1080000" cy="1080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21" name="Google Shape;1921;p42"/>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0B050"/>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1922" name="Google Shape;1922;p42"/>
              <p:cNvCxnSpPr/>
              <p:nvPr/>
            </p:nvCxnSpPr>
            <p:spPr>
              <a:xfrm>
                <a:off x="87285" y="4380793"/>
                <a:ext cx="1440000" cy="0"/>
              </a:xfrm>
              <a:prstGeom prst="straightConnector1">
                <a:avLst/>
              </a:prstGeom>
              <a:noFill/>
              <a:ln cap="flat" cmpd="sng" w="38100">
                <a:solidFill>
                  <a:srgbClr val="00B050"/>
                </a:solidFill>
                <a:prstDash val="solid"/>
                <a:round/>
                <a:headEnd len="sm" w="sm" type="none"/>
                <a:tailEnd len="sm" w="sm" type="none"/>
              </a:ln>
            </p:spPr>
          </p:cxnSp>
          <p:sp>
            <p:nvSpPr>
              <p:cNvPr id="1923" name="Google Shape;1923;p42"/>
              <p:cNvSpPr txBox="1"/>
              <p:nvPr/>
            </p:nvSpPr>
            <p:spPr>
              <a:xfrm>
                <a:off x="87285" y="3934040"/>
                <a:ext cx="14400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Cloud Analytics</a:t>
                </a:r>
                <a:endParaRPr b="0" i="0" sz="1400" u="none" cap="none" strike="noStrike">
                  <a:solidFill>
                    <a:srgbClr val="000000"/>
                  </a:solidFill>
                  <a:latin typeface="Arial"/>
                  <a:ea typeface="Arial"/>
                  <a:cs typeface="Arial"/>
                  <a:sym typeface="Arial"/>
                </a:endParaRPr>
              </a:p>
            </p:txBody>
          </p:sp>
          <p:sp>
            <p:nvSpPr>
              <p:cNvPr id="1924" name="Google Shape;1924;p42"/>
              <p:cNvSpPr/>
              <p:nvPr/>
            </p:nvSpPr>
            <p:spPr>
              <a:xfrm>
                <a:off x="735820" y="1543046"/>
                <a:ext cx="140677" cy="140677"/>
              </a:xfrm>
              <a:prstGeom prst="ellipse">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25" name="Google Shape;1925;p42"/>
              <p:cNvCxnSpPr>
                <a:stCxn id="1920" idx="0"/>
                <a:endCxn id="1924" idx="4"/>
              </p:cNvCxnSpPr>
              <p:nvPr/>
            </p:nvCxnSpPr>
            <p:spPr>
              <a:xfrm rot="10800000">
                <a:off x="806086" y="1683665"/>
                <a:ext cx="1200" cy="1031400"/>
              </a:xfrm>
              <a:prstGeom prst="straightConnector1">
                <a:avLst/>
              </a:prstGeom>
              <a:noFill/>
              <a:ln cap="flat" cmpd="sng" w="38100">
                <a:solidFill>
                  <a:srgbClr val="00B050"/>
                </a:solidFill>
                <a:prstDash val="solid"/>
                <a:round/>
                <a:headEnd len="sm" w="sm" type="none"/>
                <a:tailEnd len="sm" w="sm" type="none"/>
              </a:ln>
            </p:spPr>
          </p:cxnSp>
        </p:grpSp>
        <p:sp>
          <p:nvSpPr>
            <p:cNvPr id="1926" name="Google Shape;1926;p42"/>
            <p:cNvSpPr txBox="1"/>
            <p:nvPr/>
          </p:nvSpPr>
          <p:spPr>
            <a:xfrm>
              <a:off x="9738521" y="4991244"/>
              <a:ext cx="1439565"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Explore Analytics in the Cloud</a:t>
              </a:r>
              <a:endParaRPr b="0" i="0" sz="1400" u="none" cap="none" strike="noStrike">
                <a:solidFill>
                  <a:srgbClr val="000000"/>
                </a:solidFill>
                <a:latin typeface="Arial"/>
                <a:ea typeface="Arial"/>
                <a:cs typeface="Arial"/>
                <a:sym typeface="Arial"/>
              </a:endParaRPr>
            </a:p>
          </p:txBody>
        </p:sp>
      </p:grpSp>
      <p:sp>
        <p:nvSpPr>
          <p:cNvPr id="1927" name="Google Shape;1927;p42"/>
          <p:cNvSpPr/>
          <p:nvPr/>
        </p:nvSpPr>
        <p:spPr>
          <a:xfrm>
            <a:off x="4508411" y="1863090"/>
            <a:ext cx="6527013" cy="4343400"/>
          </a:xfrm>
          <a:prstGeom prst="rect">
            <a:avLst/>
          </a:prstGeom>
          <a:solidFill>
            <a:srgbClr val="F0F0F0">
              <a:alpha val="619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28" name="Google Shape;1928;p42"/>
          <p:cNvSpPr/>
          <p:nvPr/>
        </p:nvSpPr>
        <p:spPr>
          <a:xfrm>
            <a:off x="1185549" y="1863090"/>
            <a:ext cx="1426867" cy="4343400"/>
          </a:xfrm>
          <a:prstGeom prst="rect">
            <a:avLst/>
          </a:prstGeom>
          <a:solidFill>
            <a:srgbClr val="F0F0F0">
              <a:alpha val="619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2" name="Shape 1932"/>
        <p:cNvGrpSpPr/>
        <p:nvPr/>
      </p:nvGrpSpPr>
      <p:grpSpPr>
        <a:xfrm>
          <a:off x="0" y="0"/>
          <a:ext cx="0" cy="0"/>
          <a:chOff x="0" y="0"/>
          <a:chExt cx="0" cy="0"/>
        </a:xfrm>
      </p:grpSpPr>
      <p:sp>
        <p:nvSpPr>
          <p:cNvPr id="1933" name="Google Shape;1933;p43"/>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Log into TIBCO Cloud</a:t>
            </a:r>
            <a:endParaRPr/>
          </a:p>
        </p:txBody>
      </p:sp>
      <p:sp>
        <p:nvSpPr>
          <p:cNvPr id="1934" name="Google Shape;1934;p43"/>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grpSp>
        <p:nvGrpSpPr>
          <p:cNvPr id="1935" name="Google Shape;1935;p43"/>
          <p:cNvGrpSpPr/>
          <p:nvPr/>
        </p:nvGrpSpPr>
        <p:grpSpPr>
          <a:xfrm>
            <a:off x="10673633" y="39177"/>
            <a:ext cx="1439989" cy="1665728"/>
            <a:chOff x="2748833" y="3166169"/>
            <a:chExt cx="1439989" cy="1665728"/>
          </a:xfrm>
        </p:grpSpPr>
        <p:sp>
          <p:nvSpPr>
            <p:cNvPr id="1936" name="Google Shape;1936;p43"/>
            <p:cNvSpPr/>
            <p:nvPr/>
          </p:nvSpPr>
          <p:spPr>
            <a:xfrm>
              <a:off x="2928834" y="3166169"/>
              <a:ext cx="1079990" cy="10800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37" name="Google Shape;1937;p43"/>
            <p:cNvSpPr/>
            <p:nvPr/>
          </p:nvSpPr>
          <p:spPr>
            <a:xfrm>
              <a:off x="3108833" y="3346169"/>
              <a:ext cx="719994"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5"/>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938" name="Google Shape;1938;p43"/>
            <p:cNvCxnSpPr/>
            <p:nvPr/>
          </p:nvCxnSpPr>
          <p:spPr>
            <a:xfrm>
              <a:off x="2748835" y="4831897"/>
              <a:ext cx="1439987" cy="0"/>
            </a:xfrm>
            <a:prstGeom prst="straightConnector1">
              <a:avLst/>
            </a:prstGeom>
            <a:noFill/>
            <a:ln cap="flat" cmpd="sng" w="38100">
              <a:solidFill>
                <a:schemeClr val="accent5"/>
              </a:solidFill>
              <a:prstDash val="solid"/>
              <a:round/>
              <a:headEnd len="sm" w="sm" type="none"/>
              <a:tailEnd len="sm" w="sm" type="none"/>
            </a:ln>
          </p:spPr>
        </p:cxnSp>
        <p:sp>
          <p:nvSpPr>
            <p:cNvPr id="1939" name="Google Shape;1939;p43"/>
            <p:cNvSpPr txBox="1"/>
            <p:nvPr/>
          </p:nvSpPr>
          <p:spPr>
            <a:xfrm>
              <a:off x="2748833" y="4294150"/>
              <a:ext cx="143998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Import and Explore APIs</a:t>
              </a:r>
              <a:endParaRPr b="0" i="0" sz="1400" u="none" cap="none" strike="noStrike">
                <a:solidFill>
                  <a:srgbClr val="000000"/>
                </a:solidFill>
                <a:latin typeface="Arial"/>
                <a:ea typeface="Arial"/>
                <a:cs typeface="Arial"/>
                <a:sym typeface="Arial"/>
              </a:endParaRPr>
            </a:p>
          </p:txBody>
        </p:sp>
      </p:grpSp>
      <p:pic>
        <p:nvPicPr>
          <p:cNvPr id="1940" name="Google Shape;1940;p43"/>
          <p:cNvPicPr preferRelativeResize="0"/>
          <p:nvPr/>
        </p:nvPicPr>
        <p:blipFill rotWithShape="1">
          <a:blip r:embed="rId3">
            <a:alphaModFix/>
          </a:blip>
          <a:srcRect b="0" l="0" r="0" t="0"/>
          <a:stretch/>
        </p:blipFill>
        <p:spPr>
          <a:xfrm>
            <a:off x="4560116" y="2077075"/>
            <a:ext cx="7381224" cy="3938598"/>
          </a:xfrm>
          <a:prstGeom prst="rect">
            <a:avLst/>
          </a:prstGeom>
          <a:noFill/>
          <a:ln>
            <a:noFill/>
          </a:ln>
        </p:spPr>
      </p:pic>
      <p:sp>
        <p:nvSpPr>
          <p:cNvPr id="1941" name="Google Shape;1941;p43"/>
          <p:cNvSpPr txBox="1"/>
          <p:nvPr/>
        </p:nvSpPr>
        <p:spPr>
          <a:xfrm>
            <a:off x="250660" y="2077075"/>
            <a:ext cx="4283016"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Main Home Page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Shows which Capabilities are available to your subscription</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Can change Regions</a:t>
            </a:r>
            <a:endParaRPr b="0" i="0" sz="1400" u="none" cap="none" strike="noStrike">
              <a:solidFill>
                <a:srgbClr val="000000"/>
              </a:solidFill>
              <a:latin typeface="Arial"/>
              <a:ea typeface="Arial"/>
              <a:cs typeface="Arial"/>
              <a:sym typeface="Arial"/>
            </a:endParaRPr>
          </a:p>
          <a:p>
            <a:pPr indent="-215900" lvl="2"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2"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See and Manage Team Members</a:t>
            </a:r>
            <a:endParaRPr b="0" i="0" sz="1400" u="none" cap="none" strike="noStrike">
              <a:solidFill>
                <a:srgbClr val="000000"/>
              </a:solidFill>
              <a:latin typeface="Arial"/>
              <a:ea typeface="Arial"/>
              <a:cs typeface="Arial"/>
              <a:sym typeface="Arial"/>
            </a:endParaRPr>
          </a:p>
          <a:p>
            <a:pPr indent="-215900" lvl="2"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2"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Subscribe to new Capabilities</a:t>
            </a:r>
            <a:endParaRPr b="0" i="0" sz="1400" u="none" cap="none" strike="noStrike">
              <a:solidFill>
                <a:srgbClr val="000000"/>
              </a:solidFill>
              <a:latin typeface="Arial"/>
              <a:ea typeface="Arial"/>
              <a:cs typeface="Arial"/>
              <a:sym typeface="Arial"/>
            </a:endParaRPr>
          </a:p>
          <a:p>
            <a:pPr indent="-215900" lvl="2"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2"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Access Help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6" name="Shape 1946"/>
        <p:cNvGrpSpPr/>
        <p:nvPr/>
      </p:nvGrpSpPr>
      <p:grpSpPr>
        <a:xfrm>
          <a:off x="0" y="0"/>
          <a:ext cx="0" cy="0"/>
          <a:chOff x="0" y="0"/>
          <a:chExt cx="0" cy="0"/>
        </a:xfrm>
      </p:grpSpPr>
      <p:sp>
        <p:nvSpPr>
          <p:cNvPr id="1947" name="Google Shape;1947;p44"/>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Importing API Specs.</a:t>
            </a:r>
            <a:endParaRPr/>
          </a:p>
        </p:txBody>
      </p:sp>
      <p:sp>
        <p:nvSpPr>
          <p:cNvPr id="1948" name="Google Shape;1948;p44"/>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grpSp>
        <p:nvGrpSpPr>
          <p:cNvPr id="1949" name="Google Shape;1949;p44"/>
          <p:cNvGrpSpPr/>
          <p:nvPr/>
        </p:nvGrpSpPr>
        <p:grpSpPr>
          <a:xfrm>
            <a:off x="10673633" y="39177"/>
            <a:ext cx="1439989" cy="1665728"/>
            <a:chOff x="2748833" y="3166169"/>
            <a:chExt cx="1439989" cy="1665728"/>
          </a:xfrm>
        </p:grpSpPr>
        <p:sp>
          <p:nvSpPr>
            <p:cNvPr id="1950" name="Google Shape;1950;p44"/>
            <p:cNvSpPr/>
            <p:nvPr/>
          </p:nvSpPr>
          <p:spPr>
            <a:xfrm>
              <a:off x="2928834" y="3166169"/>
              <a:ext cx="1079990" cy="10800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51" name="Google Shape;1951;p44"/>
            <p:cNvSpPr/>
            <p:nvPr/>
          </p:nvSpPr>
          <p:spPr>
            <a:xfrm>
              <a:off x="3108833" y="3346169"/>
              <a:ext cx="719994"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5"/>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952" name="Google Shape;1952;p44"/>
            <p:cNvCxnSpPr/>
            <p:nvPr/>
          </p:nvCxnSpPr>
          <p:spPr>
            <a:xfrm>
              <a:off x="2748835" y="4831897"/>
              <a:ext cx="1439987" cy="0"/>
            </a:xfrm>
            <a:prstGeom prst="straightConnector1">
              <a:avLst/>
            </a:prstGeom>
            <a:noFill/>
            <a:ln cap="flat" cmpd="sng" w="38100">
              <a:solidFill>
                <a:schemeClr val="accent5"/>
              </a:solidFill>
              <a:prstDash val="solid"/>
              <a:round/>
              <a:headEnd len="sm" w="sm" type="none"/>
              <a:tailEnd len="sm" w="sm" type="none"/>
            </a:ln>
          </p:spPr>
        </p:cxnSp>
        <p:sp>
          <p:nvSpPr>
            <p:cNvPr id="1953" name="Google Shape;1953;p44"/>
            <p:cNvSpPr txBox="1"/>
            <p:nvPr/>
          </p:nvSpPr>
          <p:spPr>
            <a:xfrm>
              <a:off x="2748833" y="4294150"/>
              <a:ext cx="143998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Import and Explore APIs</a:t>
              </a:r>
              <a:endParaRPr b="0" i="0" sz="1400" u="none" cap="none" strike="noStrike">
                <a:solidFill>
                  <a:srgbClr val="000000"/>
                </a:solidFill>
                <a:latin typeface="Arial"/>
                <a:ea typeface="Arial"/>
                <a:cs typeface="Arial"/>
                <a:sym typeface="Arial"/>
              </a:endParaRPr>
            </a:p>
          </p:txBody>
        </p:sp>
      </p:grpSp>
      <p:sp>
        <p:nvSpPr>
          <p:cNvPr id="1954" name="Google Shape;1954;p44"/>
          <p:cNvSpPr txBox="1"/>
          <p:nvPr/>
        </p:nvSpPr>
        <p:spPr>
          <a:xfrm>
            <a:off x="277100" y="1651503"/>
            <a:ext cx="4725350"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Navigate to API Spec</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Click on “Integration”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Click on “Flogo” or “BusinessWorks”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Click on “API Specs”</a:t>
            </a:r>
            <a:endParaRPr b="0" i="0" sz="1400" u="none" cap="none" strike="noStrike">
              <a:solidFill>
                <a:srgbClr val="000000"/>
              </a:solidFill>
              <a:latin typeface="Arial"/>
              <a:ea typeface="Arial"/>
              <a:cs typeface="Arial"/>
              <a:sym typeface="Arial"/>
            </a:endParaRPr>
          </a:p>
        </p:txBody>
      </p:sp>
      <p:pic>
        <p:nvPicPr>
          <p:cNvPr id="1955" name="Google Shape;1955;p44"/>
          <p:cNvPicPr preferRelativeResize="0"/>
          <p:nvPr/>
        </p:nvPicPr>
        <p:blipFill rotWithShape="1">
          <a:blip r:embed="rId3">
            <a:alphaModFix/>
          </a:blip>
          <a:srcRect b="0" l="0" r="0" t="0"/>
          <a:stretch/>
        </p:blipFill>
        <p:spPr>
          <a:xfrm>
            <a:off x="5156009" y="871304"/>
            <a:ext cx="5337627" cy="2963409"/>
          </a:xfrm>
          <a:prstGeom prst="rect">
            <a:avLst/>
          </a:prstGeom>
          <a:noFill/>
          <a:ln>
            <a:noFill/>
          </a:ln>
        </p:spPr>
      </p:pic>
      <p:pic>
        <p:nvPicPr>
          <p:cNvPr id="1956" name="Google Shape;1956;p44"/>
          <p:cNvPicPr preferRelativeResize="0"/>
          <p:nvPr/>
        </p:nvPicPr>
        <p:blipFill rotWithShape="1">
          <a:blip r:embed="rId4">
            <a:alphaModFix/>
          </a:blip>
          <a:srcRect b="0" l="0" r="0" t="0"/>
          <a:stretch/>
        </p:blipFill>
        <p:spPr>
          <a:xfrm>
            <a:off x="3985651" y="3982849"/>
            <a:ext cx="7678341" cy="2340491"/>
          </a:xfrm>
          <a:prstGeom prst="rect">
            <a:avLst/>
          </a:prstGeom>
          <a:noFill/>
          <a:ln>
            <a:noFill/>
          </a:ln>
        </p:spPr>
      </p:pic>
      <p:sp>
        <p:nvSpPr>
          <p:cNvPr id="1957" name="Google Shape;1957;p44"/>
          <p:cNvSpPr txBox="1"/>
          <p:nvPr/>
        </p:nvSpPr>
        <p:spPr>
          <a:xfrm>
            <a:off x="277100" y="3982849"/>
            <a:ext cx="3522687"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API Specs allows us to</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Create new APIs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Import existing APIs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Create Mock Applications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Generate Application Skeletons (NodeJS and Flogo)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2" name="Shape 1962"/>
        <p:cNvGrpSpPr/>
        <p:nvPr/>
      </p:nvGrpSpPr>
      <p:grpSpPr>
        <a:xfrm>
          <a:off x="0" y="0"/>
          <a:ext cx="0" cy="0"/>
          <a:chOff x="0" y="0"/>
          <a:chExt cx="0" cy="0"/>
        </a:xfrm>
      </p:grpSpPr>
      <p:sp>
        <p:nvSpPr>
          <p:cNvPr id="1963" name="Google Shape;1963;p45"/>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Importing API Specs.</a:t>
            </a:r>
            <a:endParaRPr/>
          </a:p>
        </p:txBody>
      </p:sp>
      <p:sp>
        <p:nvSpPr>
          <p:cNvPr id="1964" name="Google Shape;1964;p45"/>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grpSp>
        <p:nvGrpSpPr>
          <p:cNvPr id="1965" name="Google Shape;1965;p45"/>
          <p:cNvGrpSpPr/>
          <p:nvPr/>
        </p:nvGrpSpPr>
        <p:grpSpPr>
          <a:xfrm>
            <a:off x="10673633" y="39177"/>
            <a:ext cx="1439989" cy="1665728"/>
            <a:chOff x="2748833" y="3166169"/>
            <a:chExt cx="1439989" cy="1665728"/>
          </a:xfrm>
        </p:grpSpPr>
        <p:sp>
          <p:nvSpPr>
            <p:cNvPr id="1966" name="Google Shape;1966;p45"/>
            <p:cNvSpPr/>
            <p:nvPr/>
          </p:nvSpPr>
          <p:spPr>
            <a:xfrm>
              <a:off x="2928834" y="3166169"/>
              <a:ext cx="1079990" cy="10800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7" name="Google Shape;1967;p45"/>
            <p:cNvSpPr/>
            <p:nvPr/>
          </p:nvSpPr>
          <p:spPr>
            <a:xfrm>
              <a:off x="3108833" y="3346169"/>
              <a:ext cx="719994"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5"/>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968" name="Google Shape;1968;p45"/>
            <p:cNvCxnSpPr/>
            <p:nvPr/>
          </p:nvCxnSpPr>
          <p:spPr>
            <a:xfrm>
              <a:off x="2748835" y="4831897"/>
              <a:ext cx="1439987" cy="0"/>
            </a:xfrm>
            <a:prstGeom prst="straightConnector1">
              <a:avLst/>
            </a:prstGeom>
            <a:noFill/>
            <a:ln cap="flat" cmpd="sng" w="38100">
              <a:solidFill>
                <a:schemeClr val="accent5"/>
              </a:solidFill>
              <a:prstDash val="solid"/>
              <a:round/>
              <a:headEnd len="sm" w="sm" type="none"/>
              <a:tailEnd len="sm" w="sm" type="none"/>
            </a:ln>
          </p:spPr>
        </p:cxnSp>
        <p:sp>
          <p:nvSpPr>
            <p:cNvPr id="1969" name="Google Shape;1969;p45"/>
            <p:cNvSpPr txBox="1"/>
            <p:nvPr/>
          </p:nvSpPr>
          <p:spPr>
            <a:xfrm>
              <a:off x="2748833" y="4294150"/>
              <a:ext cx="143998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Import and Explore APIs</a:t>
              </a:r>
              <a:endParaRPr b="0" i="0" sz="1400" u="none" cap="none" strike="noStrike">
                <a:solidFill>
                  <a:srgbClr val="000000"/>
                </a:solidFill>
                <a:latin typeface="Arial"/>
                <a:ea typeface="Arial"/>
                <a:cs typeface="Arial"/>
                <a:sym typeface="Arial"/>
              </a:endParaRPr>
            </a:p>
          </p:txBody>
        </p:sp>
      </p:grpSp>
      <p:sp>
        <p:nvSpPr>
          <p:cNvPr id="1970" name="Google Shape;1970;p45"/>
          <p:cNvSpPr txBox="1"/>
          <p:nvPr/>
        </p:nvSpPr>
        <p:spPr>
          <a:xfrm>
            <a:off x="154466" y="1252280"/>
            <a:ext cx="4725350"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Create a new Group (Click the + sign)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Call it CustomerExperienceAirport</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Select the new Group</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You’ll see an empty list</a:t>
            </a:r>
            <a:endParaRPr b="0" i="0" sz="1400" u="none" cap="none" strike="noStrike">
              <a:solidFill>
                <a:srgbClr val="000000"/>
              </a:solidFill>
              <a:latin typeface="Arial"/>
              <a:ea typeface="Arial"/>
              <a:cs typeface="Arial"/>
              <a:sym typeface="Arial"/>
            </a:endParaRPr>
          </a:p>
        </p:txBody>
      </p:sp>
      <p:pic>
        <p:nvPicPr>
          <p:cNvPr id="1971" name="Google Shape;1971;p45"/>
          <p:cNvPicPr preferRelativeResize="0"/>
          <p:nvPr/>
        </p:nvPicPr>
        <p:blipFill rotWithShape="1">
          <a:blip r:embed="rId3">
            <a:alphaModFix/>
          </a:blip>
          <a:srcRect b="0" l="0" r="0" t="0"/>
          <a:stretch/>
        </p:blipFill>
        <p:spPr>
          <a:xfrm>
            <a:off x="5928298" y="1376857"/>
            <a:ext cx="2032000" cy="1053465"/>
          </a:xfrm>
          <a:prstGeom prst="rect">
            <a:avLst/>
          </a:prstGeom>
          <a:noFill/>
          <a:ln>
            <a:noFill/>
          </a:ln>
        </p:spPr>
      </p:pic>
      <p:sp>
        <p:nvSpPr>
          <p:cNvPr id="1972" name="Google Shape;1972;p45"/>
          <p:cNvSpPr txBox="1"/>
          <p:nvPr/>
        </p:nvSpPr>
        <p:spPr>
          <a:xfrm>
            <a:off x="277099" y="2910853"/>
            <a:ext cx="4919933"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Import API Spec</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Import from Filesystem and navigate to where you extracted the connected customer experience artifacts</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Choose project/apispecs/APISpecs/v2/passengers.json</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1973" name="Google Shape;1973;p45"/>
          <p:cNvPicPr preferRelativeResize="0"/>
          <p:nvPr/>
        </p:nvPicPr>
        <p:blipFill rotWithShape="1">
          <a:blip r:embed="rId4">
            <a:alphaModFix/>
          </a:blip>
          <a:srcRect b="0" l="0" r="0" t="0"/>
          <a:stretch/>
        </p:blipFill>
        <p:spPr>
          <a:xfrm>
            <a:off x="5576169" y="3752317"/>
            <a:ext cx="5943600" cy="1487170"/>
          </a:xfrm>
          <a:prstGeom prst="rect">
            <a:avLst/>
          </a:prstGeom>
          <a:noFill/>
          <a:ln>
            <a:noFill/>
          </a:ln>
        </p:spPr>
      </p:pic>
      <p:sp>
        <p:nvSpPr>
          <p:cNvPr id="1974" name="Google Shape;1974;p45"/>
          <p:cNvSpPr/>
          <p:nvPr/>
        </p:nvSpPr>
        <p:spPr>
          <a:xfrm>
            <a:off x="11033633" y="4254759"/>
            <a:ext cx="486136" cy="513184"/>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9" name="Shape 1979"/>
        <p:cNvGrpSpPr/>
        <p:nvPr/>
      </p:nvGrpSpPr>
      <p:grpSpPr>
        <a:xfrm>
          <a:off x="0" y="0"/>
          <a:ext cx="0" cy="0"/>
          <a:chOff x="0" y="0"/>
          <a:chExt cx="0" cy="0"/>
        </a:xfrm>
      </p:grpSpPr>
      <p:sp>
        <p:nvSpPr>
          <p:cNvPr id="1980" name="Google Shape;1980;p46"/>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Exploring the API.</a:t>
            </a:r>
            <a:endParaRPr/>
          </a:p>
        </p:txBody>
      </p:sp>
      <p:sp>
        <p:nvSpPr>
          <p:cNvPr id="1981" name="Google Shape;1981;p46"/>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grpSp>
        <p:nvGrpSpPr>
          <p:cNvPr id="1982" name="Google Shape;1982;p46"/>
          <p:cNvGrpSpPr/>
          <p:nvPr/>
        </p:nvGrpSpPr>
        <p:grpSpPr>
          <a:xfrm>
            <a:off x="10673633" y="39177"/>
            <a:ext cx="1439989" cy="1665728"/>
            <a:chOff x="2748833" y="3166169"/>
            <a:chExt cx="1439989" cy="1665728"/>
          </a:xfrm>
        </p:grpSpPr>
        <p:sp>
          <p:nvSpPr>
            <p:cNvPr id="1983" name="Google Shape;1983;p46"/>
            <p:cNvSpPr/>
            <p:nvPr/>
          </p:nvSpPr>
          <p:spPr>
            <a:xfrm>
              <a:off x="2928834" y="3166169"/>
              <a:ext cx="1079990" cy="10800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84" name="Google Shape;1984;p46"/>
            <p:cNvSpPr/>
            <p:nvPr/>
          </p:nvSpPr>
          <p:spPr>
            <a:xfrm>
              <a:off x="3108833" y="3346169"/>
              <a:ext cx="719994"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5"/>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985" name="Google Shape;1985;p46"/>
            <p:cNvCxnSpPr/>
            <p:nvPr/>
          </p:nvCxnSpPr>
          <p:spPr>
            <a:xfrm>
              <a:off x="2748835" y="4831897"/>
              <a:ext cx="1439987" cy="0"/>
            </a:xfrm>
            <a:prstGeom prst="straightConnector1">
              <a:avLst/>
            </a:prstGeom>
            <a:noFill/>
            <a:ln cap="flat" cmpd="sng" w="38100">
              <a:solidFill>
                <a:schemeClr val="accent5"/>
              </a:solidFill>
              <a:prstDash val="solid"/>
              <a:round/>
              <a:headEnd len="sm" w="sm" type="none"/>
              <a:tailEnd len="sm" w="sm" type="none"/>
            </a:ln>
          </p:spPr>
        </p:cxnSp>
        <p:sp>
          <p:nvSpPr>
            <p:cNvPr id="1986" name="Google Shape;1986;p46"/>
            <p:cNvSpPr txBox="1"/>
            <p:nvPr/>
          </p:nvSpPr>
          <p:spPr>
            <a:xfrm>
              <a:off x="2748833" y="4294150"/>
              <a:ext cx="143998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Import and Explore APIs</a:t>
              </a:r>
              <a:endParaRPr b="0" i="0" sz="1400" u="none" cap="none" strike="noStrike">
                <a:solidFill>
                  <a:srgbClr val="000000"/>
                </a:solidFill>
                <a:latin typeface="Arial"/>
                <a:ea typeface="Arial"/>
                <a:cs typeface="Arial"/>
                <a:sym typeface="Arial"/>
              </a:endParaRPr>
            </a:p>
          </p:txBody>
        </p:sp>
      </p:grpSp>
      <p:sp>
        <p:nvSpPr>
          <p:cNvPr id="1987" name="Google Shape;1987;p46"/>
          <p:cNvSpPr txBox="1"/>
          <p:nvPr/>
        </p:nvSpPr>
        <p:spPr>
          <a:xfrm>
            <a:off x="154466" y="1028658"/>
            <a:ext cx="472535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Explore the new API</a:t>
            </a:r>
            <a:endParaRPr b="0" i="0" sz="1400" u="none" cap="none" strike="noStrike">
              <a:solidFill>
                <a:srgbClr val="000000"/>
              </a:solidFill>
              <a:latin typeface="Arial"/>
              <a:ea typeface="Arial"/>
              <a:cs typeface="Arial"/>
              <a:sym typeface="Arial"/>
            </a:endParaRPr>
          </a:p>
        </p:txBody>
      </p:sp>
      <p:pic>
        <p:nvPicPr>
          <p:cNvPr id="1988" name="Google Shape;1988;p46"/>
          <p:cNvPicPr preferRelativeResize="0"/>
          <p:nvPr/>
        </p:nvPicPr>
        <p:blipFill rotWithShape="1">
          <a:blip r:embed="rId3">
            <a:alphaModFix/>
          </a:blip>
          <a:srcRect b="0" l="0" r="0" t="0"/>
          <a:stretch/>
        </p:blipFill>
        <p:spPr>
          <a:xfrm>
            <a:off x="277100" y="1534823"/>
            <a:ext cx="4725350" cy="2458417"/>
          </a:xfrm>
          <a:prstGeom prst="rect">
            <a:avLst/>
          </a:prstGeom>
          <a:noFill/>
          <a:ln>
            <a:noFill/>
          </a:ln>
        </p:spPr>
      </p:pic>
      <p:pic>
        <p:nvPicPr>
          <p:cNvPr id="1989" name="Google Shape;1989;p46"/>
          <p:cNvPicPr preferRelativeResize="0"/>
          <p:nvPr/>
        </p:nvPicPr>
        <p:blipFill rotWithShape="1">
          <a:blip r:embed="rId4">
            <a:alphaModFix/>
          </a:blip>
          <a:srcRect b="0" l="0" r="0" t="0"/>
          <a:stretch/>
        </p:blipFill>
        <p:spPr>
          <a:xfrm>
            <a:off x="5860926" y="1534823"/>
            <a:ext cx="3561275" cy="2010605"/>
          </a:xfrm>
          <a:prstGeom prst="rect">
            <a:avLst/>
          </a:prstGeom>
          <a:noFill/>
          <a:ln>
            <a:noFill/>
          </a:ln>
        </p:spPr>
      </p:pic>
      <p:sp>
        <p:nvSpPr>
          <p:cNvPr id="1990" name="Google Shape;1990;p46"/>
          <p:cNvSpPr txBox="1"/>
          <p:nvPr/>
        </p:nvSpPr>
        <p:spPr>
          <a:xfrm>
            <a:off x="5728155" y="1028658"/>
            <a:ext cx="472535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Responses</a:t>
            </a:r>
            <a:endParaRPr b="0" i="0" sz="1400" u="none" cap="none" strike="noStrike">
              <a:solidFill>
                <a:srgbClr val="000000"/>
              </a:solidFill>
              <a:latin typeface="Arial"/>
              <a:ea typeface="Arial"/>
              <a:cs typeface="Arial"/>
              <a:sym typeface="Arial"/>
            </a:endParaRPr>
          </a:p>
        </p:txBody>
      </p:sp>
      <p:pic>
        <p:nvPicPr>
          <p:cNvPr id="1991" name="Google Shape;1991;p46"/>
          <p:cNvPicPr preferRelativeResize="0"/>
          <p:nvPr/>
        </p:nvPicPr>
        <p:blipFill rotWithShape="1">
          <a:blip r:embed="rId5">
            <a:alphaModFix/>
          </a:blip>
          <a:srcRect b="0" l="0" r="0" t="0"/>
          <a:stretch/>
        </p:blipFill>
        <p:spPr>
          <a:xfrm>
            <a:off x="309249" y="4621572"/>
            <a:ext cx="4316523" cy="2077656"/>
          </a:xfrm>
          <a:prstGeom prst="rect">
            <a:avLst/>
          </a:prstGeom>
          <a:noFill/>
          <a:ln>
            <a:noFill/>
          </a:ln>
        </p:spPr>
      </p:pic>
      <p:sp>
        <p:nvSpPr>
          <p:cNvPr id="1992" name="Google Shape;1992;p46"/>
          <p:cNvSpPr txBox="1"/>
          <p:nvPr/>
        </p:nvSpPr>
        <p:spPr>
          <a:xfrm>
            <a:off x="272338" y="4186737"/>
            <a:ext cx="472535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Example Success Response</a:t>
            </a:r>
            <a:endParaRPr b="0" i="0" sz="1400" u="none" cap="none" strike="noStrike">
              <a:solidFill>
                <a:srgbClr val="000000"/>
              </a:solidFill>
              <a:latin typeface="Arial"/>
              <a:ea typeface="Arial"/>
              <a:cs typeface="Arial"/>
              <a:sym typeface="Arial"/>
            </a:endParaRPr>
          </a:p>
        </p:txBody>
      </p:sp>
      <p:pic>
        <p:nvPicPr>
          <p:cNvPr id="1993" name="Google Shape;1993;p46"/>
          <p:cNvPicPr preferRelativeResize="0"/>
          <p:nvPr/>
        </p:nvPicPr>
        <p:blipFill rotWithShape="1">
          <a:blip r:embed="rId6">
            <a:alphaModFix/>
          </a:blip>
          <a:srcRect b="0" l="0" r="0" t="0"/>
          <a:stretch/>
        </p:blipFill>
        <p:spPr>
          <a:xfrm>
            <a:off x="5489360" y="4586847"/>
            <a:ext cx="3715473" cy="2077656"/>
          </a:xfrm>
          <a:prstGeom prst="rect">
            <a:avLst/>
          </a:prstGeom>
          <a:noFill/>
          <a:ln>
            <a:noFill/>
          </a:ln>
        </p:spPr>
      </p:pic>
      <p:sp>
        <p:nvSpPr>
          <p:cNvPr id="1994" name="Google Shape;1994;p46"/>
          <p:cNvSpPr txBox="1"/>
          <p:nvPr/>
        </p:nvSpPr>
        <p:spPr>
          <a:xfrm>
            <a:off x="5489360" y="4186737"/>
            <a:ext cx="472535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Preview API</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8" name="Shape 1998"/>
        <p:cNvGrpSpPr/>
        <p:nvPr/>
      </p:nvGrpSpPr>
      <p:grpSpPr>
        <a:xfrm>
          <a:off x="0" y="0"/>
          <a:ext cx="0" cy="0"/>
          <a:chOff x="0" y="0"/>
          <a:chExt cx="0" cy="0"/>
        </a:xfrm>
      </p:grpSpPr>
      <p:sp>
        <p:nvSpPr>
          <p:cNvPr id="1999" name="Google Shape;1999;p47"/>
          <p:cNvSpPr/>
          <p:nvPr/>
        </p:nvSpPr>
        <p:spPr>
          <a:xfrm>
            <a:off x="2546409" y="676187"/>
            <a:ext cx="7192112" cy="984739"/>
          </a:xfrm>
          <a:prstGeom prst="roundRect">
            <a:avLst>
              <a:gd fmla="val 50000" name="adj"/>
            </a:avLst>
          </a:prstGeom>
          <a:solidFill>
            <a:schemeClr val="accent1"/>
          </a:solidFill>
          <a:ln cap="flat" cmpd="sng" w="25400">
            <a:solidFill>
              <a:srgbClr val="007B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Verdana"/>
                <a:ea typeface="Verdana"/>
                <a:cs typeface="Verdana"/>
                <a:sym typeface="Verdana"/>
              </a:rPr>
              <a:t>Connected Customer Experience App</a:t>
            </a:r>
            <a:endParaRPr b="0" i="0" sz="1400" u="none" cap="none" strike="noStrike">
              <a:solidFill>
                <a:srgbClr val="000000"/>
              </a:solidFill>
              <a:latin typeface="Arial"/>
              <a:ea typeface="Arial"/>
              <a:cs typeface="Arial"/>
              <a:sym typeface="Arial"/>
            </a:endParaRPr>
          </a:p>
        </p:txBody>
      </p:sp>
      <p:pic>
        <p:nvPicPr>
          <p:cNvPr id="2000" name="Google Shape;2000;p47"/>
          <p:cNvPicPr preferRelativeResize="0"/>
          <p:nvPr/>
        </p:nvPicPr>
        <p:blipFill rotWithShape="1">
          <a:blip r:embed="rId3">
            <a:alphaModFix/>
          </a:blip>
          <a:srcRect b="0" l="4227" r="6489" t="10100"/>
          <a:stretch/>
        </p:blipFill>
        <p:spPr>
          <a:xfrm>
            <a:off x="8858664" y="781586"/>
            <a:ext cx="450345" cy="781895"/>
          </a:xfrm>
          <a:prstGeom prst="rect">
            <a:avLst/>
          </a:prstGeom>
          <a:noFill/>
          <a:ln>
            <a:noFill/>
          </a:ln>
          <a:effectLst>
            <a:outerShdw blurRad="50800" rotWithShape="0" algn="tl" dir="2700000" dist="38100">
              <a:srgbClr val="000000">
                <a:alpha val="40000"/>
              </a:srgbClr>
            </a:outerShdw>
          </a:effectLst>
        </p:spPr>
      </p:pic>
      <p:grpSp>
        <p:nvGrpSpPr>
          <p:cNvPr id="2001" name="Google Shape;2001;p47"/>
          <p:cNvGrpSpPr/>
          <p:nvPr/>
        </p:nvGrpSpPr>
        <p:grpSpPr>
          <a:xfrm>
            <a:off x="1156564" y="1994150"/>
            <a:ext cx="1460529" cy="3766536"/>
            <a:chOff x="1063254" y="1994149"/>
            <a:chExt cx="1460529" cy="3766536"/>
          </a:xfrm>
        </p:grpSpPr>
        <p:grpSp>
          <p:nvGrpSpPr>
            <p:cNvPr id="2002" name="Google Shape;2002;p47"/>
            <p:cNvGrpSpPr/>
            <p:nvPr/>
          </p:nvGrpSpPr>
          <p:grpSpPr>
            <a:xfrm>
              <a:off x="1084218" y="1994149"/>
              <a:ext cx="1439565" cy="2837748"/>
              <a:chOff x="87283" y="1543045"/>
              <a:chExt cx="1440002" cy="2837748"/>
            </a:xfrm>
          </p:grpSpPr>
          <p:sp>
            <p:nvSpPr>
              <p:cNvPr id="2003" name="Google Shape;2003;p47"/>
              <p:cNvSpPr/>
              <p:nvPr/>
            </p:nvSpPr>
            <p:spPr>
              <a:xfrm>
                <a:off x="267286" y="2715065"/>
                <a:ext cx="1080000" cy="108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04" name="Google Shape;2004;p47"/>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2005" name="Google Shape;2005;p47"/>
              <p:cNvCxnSpPr/>
              <p:nvPr/>
            </p:nvCxnSpPr>
            <p:spPr>
              <a:xfrm>
                <a:off x="87285" y="4380793"/>
                <a:ext cx="1440000" cy="0"/>
              </a:xfrm>
              <a:prstGeom prst="straightConnector1">
                <a:avLst/>
              </a:prstGeom>
              <a:noFill/>
              <a:ln cap="flat" cmpd="sng" w="38100">
                <a:solidFill>
                  <a:schemeClr val="accent1"/>
                </a:solidFill>
                <a:prstDash val="solid"/>
                <a:round/>
                <a:headEnd len="sm" w="sm" type="none"/>
                <a:tailEnd len="sm" w="sm" type="none"/>
              </a:ln>
            </p:spPr>
          </p:cxnSp>
          <p:sp>
            <p:nvSpPr>
              <p:cNvPr id="2006" name="Google Shape;2006;p47"/>
              <p:cNvSpPr txBox="1"/>
              <p:nvPr/>
            </p:nvSpPr>
            <p:spPr>
              <a:xfrm>
                <a:off x="87283" y="3843046"/>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The TIBCO Cloud</a:t>
                </a:r>
                <a:endParaRPr b="0" i="0" sz="1400" u="none" cap="none" strike="noStrike">
                  <a:solidFill>
                    <a:srgbClr val="000000"/>
                  </a:solidFill>
                  <a:latin typeface="Arial"/>
                  <a:ea typeface="Arial"/>
                  <a:cs typeface="Arial"/>
                  <a:sym typeface="Arial"/>
                </a:endParaRPr>
              </a:p>
            </p:txBody>
          </p:sp>
          <p:sp>
            <p:nvSpPr>
              <p:cNvPr id="2007" name="Google Shape;2007;p47"/>
              <p:cNvSpPr/>
              <p:nvPr/>
            </p:nvSpPr>
            <p:spPr>
              <a:xfrm>
                <a:off x="736959" y="1543045"/>
                <a:ext cx="140677" cy="140677"/>
              </a:xfrm>
              <a:prstGeom prst="ellipse">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008" name="Google Shape;2008;p47"/>
              <p:cNvCxnSpPr>
                <a:stCxn id="2003" idx="0"/>
                <a:endCxn id="2007" idx="4"/>
              </p:cNvCxnSpPr>
              <p:nvPr/>
            </p:nvCxnSpPr>
            <p:spPr>
              <a:xfrm rot="10800000">
                <a:off x="807286" y="1683665"/>
                <a:ext cx="0" cy="1031400"/>
              </a:xfrm>
              <a:prstGeom prst="straightConnector1">
                <a:avLst/>
              </a:prstGeom>
              <a:noFill/>
              <a:ln cap="flat" cmpd="sng" w="38100">
                <a:solidFill>
                  <a:schemeClr val="accent1"/>
                </a:solidFill>
                <a:prstDash val="solid"/>
                <a:round/>
                <a:headEnd len="sm" w="sm" type="none"/>
                <a:tailEnd len="sm" w="sm" type="none"/>
              </a:ln>
            </p:spPr>
          </p:cxnSp>
        </p:grpSp>
        <p:sp>
          <p:nvSpPr>
            <p:cNvPr id="2009" name="Google Shape;2009;p47"/>
            <p:cNvSpPr txBox="1"/>
            <p:nvPr/>
          </p:nvSpPr>
          <p:spPr>
            <a:xfrm>
              <a:off x="1063254" y="4991244"/>
              <a:ext cx="143956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Sign in and get familiar with the TIBCO Cloud Platform</a:t>
              </a:r>
              <a:endParaRPr b="0" i="0" sz="1400" u="none" cap="none" strike="noStrike">
                <a:solidFill>
                  <a:srgbClr val="000000"/>
                </a:solidFill>
                <a:latin typeface="Arial"/>
                <a:ea typeface="Arial"/>
                <a:cs typeface="Arial"/>
                <a:sym typeface="Arial"/>
              </a:endParaRPr>
            </a:p>
          </p:txBody>
        </p:sp>
      </p:grpSp>
      <p:grpSp>
        <p:nvGrpSpPr>
          <p:cNvPr id="2010" name="Google Shape;2010;p47"/>
          <p:cNvGrpSpPr/>
          <p:nvPr/>
        </p:nvGrpSpPr>
        <p:grpSpPr>
          <a:xfrm>
            <a:off x="2842969" y="1994150"/>
            <a:ext cx="1439989" cy="3766535"/>
            <a:chOff x="2748833" y="1994150"/>
            <a:chExt cx="1439989" cy="3766535"/>
          </a:xfrm>
        </p:grpSpPr>
        <p:grpSp>
          <p:nvGrpSpPr>
            <p:cNvPr id="2011" name="Google Shape;2011;p47"/>
            <p:cNvGrpSpPr/>
            <p:nvPr/>
          </p:nvGrpSpPr>
          <p:grpSpPr>
            <a:xfrm>
              <a:off x="2748833" y="1994150"/>
              <a:ext cx="1439989" cy="2837747"/>
              <a:chOff x="87283" y="1543046"/>
              <a:chExt cx="1440002" cy="2837747"/>
            </a:xfrm>
          </p:grpSpPr>
          <p:sp>
            <p:nvSpPr>
              <p:cNvPr id="2012" name="Google Shape;2012;p47"/>
              <p:cNvSpPr/>
              <p:nvPr/>
            </p:nvSpPr>
            <p:spPr>
              <a:xfrm>
                <a:off x="267286" y="2715065"/>
                <a:ext cx="1080000" cy="10800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13" name="Google Shape;2013;p47"/>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5"/>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2014" name="Google Shape;2014;p47"/>
              <p:cNvCxnSpPr/>
              <p:nvPr/>
            </p:nvCxnSpPr>
            <p:spPr>
              <a:xfrm>
                <a:off x="87285" y="4380793"/>
                <a:ext cx="1440000" cy="0"/>
              </a:xfrm>
              <a:prstGeom prst="straightConnector1">
                <a:avLst/>
              </a:prstGeom>
              <a:noFill/>
              <a:ln cap="flat" cmpd="sng" w="38100">
                <a:solidFill>
                  <a:schemeClr val="accent5"/>
                </a:solidFill>
                <a:prstDash val="solid"/>
                <a:round/>
                <a:headEnd len="sm" w="sm" type="none"/>
                <a:tailEnd len="sm" w="sm" type="none"/>
              </a:ln>
            </p:spPr>
          </p:cxnSp>
          <p:sp>
            <p:nvSpPr>
              <p:cNvPr id="2015" name="Google Shape;2015;p47"/>
              <p:cNvSpPr txBox="1"/>
              <p:nvPr/>
            </p:nvSpPr>
            <p:spPr>
              <a:xfrm>
                <a:off x="87283" y="3843046"/>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Import and Explore APIs</a:t>
                </a:r>
                <a:endParaRPr b="0" i="0" sz="1400" u="none" cap="none" strike="noStrike">
                  <a:solidFill>
                    <a:srgbClr val="000000"/>
                  </a:solidFill>
                  <a:latin typeface="Arial"/>
                  <a:ea typeface="Arial"/>
                  <a:cs typeface="Arial"/>
                  <a:sym typeface="Arial"/>
                </a:endParaRPr>
              </a:p>
            </p:txBody>
          </p:sp>
          <p:sp>
            <p:nvSpPr>
              <p:cNvPr id="2016" name="Google Shape;2016;p47"/>
              <p:cNvSpPr/>
              <p:nvPr/>
            </p:nvSpPr>
            <p:spPr>
              <a:xfrm>
                <a:off x="736285" y="1543046"/>
                <a:ext cx="140677" cy="140677"/>
              </a:xfrm>
              <a:prstGeom prst="ellipse">
                <a:avLst/>
              </a:prstGeom>
              <a:solidFill>
                <a:schemeClr val="accent5"/>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017" name="Google Shape;2017;p47"/>
              <p:cNvCxnSpPr>
                <a:stCxn id="2012" idx="0"/>
                <a:endCxn id="2016" idx="4"/>
              </p:cNvCxnSpPr>
              <p:nvPr/>
            </p:nvCxnSpPr>
            <p:spPr>
              <a:xfrm rot="10800000">
                <a:off x="806686" y="1683665"/>
                <a:ext cx="600" cy="1031400"/>
              </a:xfrm>
              <a:prstGeom prst="straightConnector1">
                <a:avLst/>
              </a:prstGeom>
              <a:noFill/>
              <a:ln cap="flat" cmpd="sng" w="38100">
                <a:solidFill>
                  <a:schemeClr val="accent5"/>
                </a:solidFill>
                <a:prstDash val="solid"/>
                <a:round/>
                <a:headEnd len="sm" w="sm" type="none"/>
                <a:tailEnd len="sm" w="sm" type="none"/>
              </a:ln>
            </p:spPr>
          </p:cxnSp>
        </p:grpSp>
        <p:sp>
          <p:nvSpPr>
            <p:cNvPr id="2018" name="Google Shape;2018;p47"/>
            <p:cNvSpPr txBox="1"/>
            <p:nvPr/>
          </p:nvSpPr>
          <p:spPr>
            <a:xfrm>
              <a:off x="2748833" y="4991244"/>
              <a:ext cx="143956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Import existing Spec. Explore API and Extend for our App.</a:t>
              </a:r>
              <a:endParaRPr b="0" i="0" sz="1400" u="none" cap="none" strike="noStrike">
                <a:solidFill>
                  <a:srgbClr val="000000"/>
                </a:solidFill>
                <a:latin typeface="Arial"/>
                <a:ea typeface="Arial"/>
                <a:cs typeface="Arial"/>
                <a:sym typeface="Arial"/>
              </a:endParaRPr>
            </a:p>
          </p:txBody>
        </p:sp>
      </p:grpSp>
      <p:grpSp>
        <p:nvGrpSpPr>
          <p:cNvPr id="2019" name="Google Shape;2019;p47"/>
          <p:cNvGrpSpPr/>
          <p:nvPr/>
        </p:nvGrpSpPr>
        <p:grpSpPr>
          <a:xfrm>
            <a:off x="4508834" y="1994150"/>
            <a:ext cx="1458943" cy="4104424"/>
            <a:chOff x="4434412" y="1994816"/>
            <a:chExt cx="1458943" cy="4104424"/>
          </a:xfrm>
        </p:grpSpPr>
        <p:grpSp>
          <p:nvGrpSpPr>
            <p:cNvPr id="2020" name="Google Shape;2020;p47"/>
            <p:cNvGrpSpPr/>
            <p:nvPr/>
          </p:nvGrpSpPr>
          <p:grpSpPr>
            <a:xfrm>
              <a:off x="4439895" y="1994816"/>
              <a:ext cx="1453460" cy="2837081"/>
              <a:chOff x="87285" y="1543712"/>
              <a:chExt cx="1453460" cy="2837081"/>
            </a:xfrm>
          </p:grpSpPr>
          <p:sp>
            <p:nvSpPr>
              <p:cNvPr id="2021" name="Google Shape;2021;p47"/>
              <p:cNvSpPr/>
              <p:nvPr/>
            </p:nvSpPr>
            <p:spPr>
              <a:xfrm>
                <a:off x="267286" y="2715065"/>
                <a:ext cx="1080000" cy="1080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22" name="Google Shape;2022;p47"/>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3"/>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2023" name="Google Shape;2023;p47"/>
              <p:cNvCxnSpPr/>
              <p:nvPr/>
            </p:nvCxnSpPr>
            <p:spPr>
              <a:xfrm>
                <a:off x="87285" y="4380793"/>
                <a:ext cx="1440000" cy="0"/>
              </a:xfrm>
              <a:prstGeom prst="straightConnector1">
                <a:avLst/>
              </a:prstGeom>
              <a:noFill/>
              <a:ln cap="flat" cmpd="sng" w="38100">
                <a:solidFill>
                  <a:schemeClr val="accent3"/>
                </a:solidFill>
                <a:prstDash val="solid"/>
                <a:round/>
                <a:headEnd len="sm" w="sm" type="none"/>
                <a:tailEnd len="sm" w="sm" type="none"/>
              </a:ln>
            </p:spPr>
          </p:cxnSp>
          <p:sp>
            <p:nvSpPr>
              <p:cNvPr id="2024" name="Google Shape;2024;p47"/>
              <p:cNvSpPr txBox="1"/>
              <p:nvPr/>
            </p:nvSpPr>
            <p:spPr>
              <a:xfrm>
                <a:off x="100744" y="3982866"/>
                <a:ext cx="14400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Mock APIs</a:t>
                </a:r>
                <a:endParaRPr b="0" i="0" sz="1400" u="none" cap="none" strike="noStrike">
                  <a:solidFill>
                    <a:srgbClr val="000000"/>
                  </a:solidFill>
                  <a:latin typeface="Arial"/>
                  <a:ea typeface="Arial"/>
                  <a:cs typeface="Arial"/>
                  <a:sym typeface="Arial"/>
                </a:endParaRPr>
              </a:p>
            </p:txBody>
          </p:sp>
          <p:sp>
            <p:nvSpPr>
              <p:cNvPr id="2025" name="Google Shape;2025;p47"/>
              <p:cNvSpPr/>
              <p:nvPr/>
            </p:nvSpPr>
            <p:spPr>
              <a:xfrm>
                <a:off x="731245" y="1543712"/>
                <a:ext cx="140677" cy="140677"/>
              </a:xfrm>
              <a:prstGeom prst="ellipse">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026" name="Google Shape;2026;p47"/>
              <p:cNvCxnSpPr>
                <a:stCxn id="2021" idx="0"/>
                <a:endCxn id="2025" idx="4"/>
              </p:cNvCxnSpPr>
              <p:nvPr/>
            </p:nvCxnSpPr>
            <p:spPr>
              <a:xfrm rot="10800000">
                <a:off x="801586" y="1684265"/>
                <a:ext cx="5700" cy="1030800"/>
              </a:xfrm>
              <a:prstGeom prst="straightConnector1">
                <a:avLst/>
              </a:prstGeom>
              <a:noFill/>
              <a:ln cap="flat" cmpd="sng" w="38100">
                <a:solidFill>
                  <a:schemeClr val="accent3"/>
                </a:solidFill>
                <a:prstDash val="solid"/>
                <a:round/>
                <a:headEnd len="sm" w="sm" type="none"/>
                <a:tailEnd len="sm" w="sm" type="none"/>
              </a:ln>
            </p:spPr>
          </p:cxnSp>
        </p:grpSp>
        <p:sp>
          <p:nvSpPr>
            <p:cNvPr id="2027" name="Google Shape;2027;p47"/>
            <p:cNvSpPr txBox="1"/>
            <p:nvPr/>
          </p:nvSpPr>
          <p:spPr>
            <a:xfrm>
              <a:off x="4434412" y="4991244"/>
              <a:ext cx="1439565"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Fake it before you make it! Get Digital Teams working against your Mock APIs whilst you do the real work.</a:t>
              </a:r>
              <a:endParaRPr b="0" i="0" sz="1400" u="none" cap="none" strike="noStrike">
                <a:solidFill>
                  <a:srgbClr val="000000"/>
                </a:solidFill>
                <a:latin typeface="Arial"/>
                <a:ea typeface="Arial"/>
                <a:cs typeface="Arial"/>
                <a:sym typeface="Arial"/>
              </a:endParaRPr>
            </a:p>
          </p:txBody>
        </p:sp>
      </p:grpSp>
      <p:grpSp>
        <p:nvGrpSpPr>
          <p:cNvPr id="2028" name="Google Shape;2028;p47"/>
          <p:cNvGrpSpPr/>
          <p:nvPr/>
        </p:nvGrpSpPr>
        <p:grpSpPr>
          <a:xfrm>
            <a:off x="6193653" y="1994150"/>
            <a:ext cx="1444677" cy="4105089"/>
            <a:chOff x="6337643" y="1994151"/>
            <a:chExt cx="1444677" cy="4105089"/>
          </a:xfrm>
        </p:grpSpPr>
        <p:grpSp>
          <p:nvGrpSpPr>
            <p:cNvPr id="2029" name="Google Shape;2029;p47"/>
            <p:cNvGrpSpPr/>
            <p:nvPr/>
          </p:nvGrpSpPr>
          <p:grpSpPr>
            <a:xfrm>
              <a:off x="6337643" y="1994151"/>
              <a:ext cx="1440001" cy="2837746"/>
              <a:chOff x="87284" y="1543047"/>
              <a:chExt cx="1440001" cy="2837746"/>
            </a:xfrm>
          </p:grpSpPr>
          <p:sp>
            <p:nvSpPr>
              <p:cNvPr id="2030" name="Google Shape;2030;p47"/>
              <p:cNvSpPr/>
              <p:nvPr/>
            </p:nvSpPr>
            <p:spPr>
              <a:xfrm>
                <a:off x="267286" y="2715065"/>
                <a:ext cx="1080000" cy="1080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1" name="Google Shape;2031;p47"/>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2"/>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2032" name="Google Shape;2032;p47"/>
              <p:cNvCxnSpPr/>
              <p:nvPr/>
            </p:nvCxnSpPr>
            <p:spPr>
              <a:xfrm>
                <a:off x="87285" y="4380793"/>
                <a:ext cx="1440000" cy="0"/>
              </a:xfrm>
              <a:prstGeom prst="straightConnector1">
                <a:avLst/>
              </a:prstGeom>
              <a:noFill/>
              <a:ln cap="flat" cmpd="sng" w="38100">
                <a:solidFill>
                  <a:schemeClr val="accent2"/>
                </a:solidFill>
                <a:prstDash val="solid"/>
                <a:round/>
                <a:headEnd len="sm" w="sm" type="none"/>
                <a:tailEnd len="sm" w="sm" type="none"/>
              </a:ln>
            </p:spPr>
          </p:cxnSp>
          <p:sp>
            <p:nvSpPr>
              <p:cNvPr id="2033" name="Google Shape;2033;p47"/>
              <p:cNvSpPr txBox="1"/>
              <p:nvPr/>
            </p:nvSpPr>
            <p:spPr>
              <a:xfrm>
                <a:off x="87284" y="3826565"/>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Implement &amp; Test APIs</a:t>
                </a:r>
                <a:endParaRPr b="0" i="0" sz="1400" u="none" cap="none" strike="noStrike">
                  <a:solidFill>
                    <a:srgbClr val="000000"/>
                  </a:solidFill>
                  <a:latin typeface="Arial"/>
                  <a:ea typeface="Arial"/>
                  <a:cs typeface="Arial"/>
                  <a:sym typeface="Arial"/>
                </a:endParaRPr>
              </a:p>
            </p:txBody>
          </p:sp>
          <p:sp>
            <p:nvSpPr>
              <p:cNvPr id="2034" name="Google Shape;2034;p47"/>
              <p:cNvSpPr/>
              <p:nvPr/>
            </p:nvSpPr>
            <p:spPr>
              <a:xfrm>
                <a:off x="750490" y="1543047"/>
                <a:ext cx="140677" cy="140677"/>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035" name="Google Shape;2035;p47"/>
              <p:cNvCxnSpPr>
                <a:stCxn id="2030" idx="0"/>
                <a:endCxn id="2034" idx="4"/>
              </p:cNvCxnSpPr>
              <p:nvPr/>
            </p:nvCxnSpPr>
            <p:spPr>
              <a:xfrm flipH="1" rot="10800000">
                <a:off x="807286" y="1683665"/>
                <a:ext cx="13500" cy="1031400"/>
              </a:xfrm>
              <a:prstGeom prst="straightConnector1">
                <a:avLst/>
              </a:prstGeom>
              <a:noFill/>
              <a:ln cap="flat" cmpd="sng" w="38100">
                <a:solidFill>
                  <a:schemeClr val="accent2"/>
                </a:solidFill>
                <a:prstDash val="solid"/>
                <a:round/>
                <a:headEnd len="sm" w="sm" type="none"/>
                <a:tailEnd len="sm" w="sm" type="none"/>
              </a:ln>
            </p:spPr>
          </p:cxnSp>
        </p:grpSp>
        <p:sp>
          <p:nvSpPr>
            <p:cNvPr id="2036" name="Google Shape;2036;p47"/>
            <p:cNvSpPr txBox="1"/>
            <p:nvPr/>
          </p:nvSpPr>
          <p:spPr>
            <a:xfrm>
              <a:off x="6342755" y="4991244"/>
              <a:ext cx="1439565"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Build out your API by implementing a Flo(go) application that orchestrates and re-uses existing APIs</a:t>
              </a:r>
              <a:endParaRPr b="0" i="0" sz="1400" u="none" cap="none" strike="noStrike">
                <a:solidFill>
                  <a:srgbClr val="000000"/>
                </a:solidFill>
                <a:latin typeface="Arial"/>
                <a:ea typeface="Arial"/>
                <a:cs typeface="Arial"/>
                <a:sym typeface="Arial"/>
              </a:endParaRPr>
            </a:p>
          </p:txBody>
        </p:sp>
      </p:grpSp>
      <p:grpSp>
        <p:nvGrpSpPr>
          <p:cNvPr id="2037" name="Google Shape;2037;p47"/>
          <p:cNvGrpSpPr/>
          <p:nvPr/>
        </p:nvGrpSpPr>
        <p:grpSpPr>
          <a:xfrm>
            <a:off x="7864206" y="1994150"/>
            <a:ext cx="1476369" cy="3939902"/>
            <a:chOff x="8003835" y="1994151"/>
            <a:chExt cx="1476369" cy="3939902"/>
          </a:xfrm>
        </p:grpSpPr>
        <p:grpSp>
          <p:nvGrpSpPr>
            <p:cNvPr id="2038" name="Google Shape;2038;p47"/>
            <p:cNvGrpSpPr/>
            <p:nvPr/>
          </p:nvGrpSpPr>
          <p:grpSpPr>
            <a:xfrm>
              <a:off x="8003835" y="1994151"/>
              <a:ext cx="1440001" cy="2837746"/>
              <a:chOff x="87284" y="1543047"/>
              <a:chExt cx="1440001" cy="2837746"/>
            </a:xfrm>
          </p:grpSpPr>
          <p:sp>
            <p:nvSpPr>
              <p:cNvPr id="2039" name="Google Shape;2039;p47"/>
              <p:cNvSpPr/>
              <p:nvPr/>
            </p:nvSpPr>
            <p:spPr>
              <a:xfrm>
                <a:off x="267286" y="2715065"/>
                <a:ext cx="1080000" cy="1080000"/>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40" name="Google Shape;2040;p47"/>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92D05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2041" name="Google Shape;2041;p47"/>
              <p:cNvCxnSpPr/>
              <p:nvPr/>
            </p:nvCxnSpPr>
            <p:spPr>
              <a:xfrm>
                <a:off x="87285" y="4380793"/>
                <a:ext cx="1440000" cy="0"/>
              </a:xfrm>
              <a:prstGeom prst="straightConnector1">
                <a:avLst/>
              </a:prstGeom>
              <a:noFill/>
              <a:ln cap="flat" cmpd="sng" w="38100">
                <a:solidFill>
                  <a:srgbClr val="92D050"/>
                </a:solidFill>
                <a:prstDash val="solid"/>
                <a:round/>
                <a:headEnd len="sm" w="sm" type="none"/>
                <a:tailEnd len="sm" w="sm" type="none"/>
              </a:ln>
            </p:spPr>
          </p:cxnSp>
          <p:sp>
            <p:nvSpPr>
              <p:cNvPr id="2042" name="Google Shape;2042;p47"/>
              <p:cNvSpPr txBox="1"/>
              <p:nvPr/>
            </p:nvSpPr>
            <p:spPr>
              <a:xfrm>
                <a:off x="87284" y="3826565"/>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Contextual Offers</a:t>
                </a:r>
                <a:endParaRPr b="0" i="0" sz="1400" u="none" cap="none" strike="noStrike">
                  <a:solidFill>
                    <a:srgbClr val="000000"/>
                  </a:solidFill>
                  <a:latin typeface="Arial"/>
                  <a:ea typeface="Arial"/>
                  <a:cs typeface="Arial"/>
                  <a:sym typeface="Arial"/>
                </a:endParaRPr>
              </a:p>
            </p:txBody>
          </p:sp>
          <p:sp>
            <p:nvSpPr>
              <p:cNvPr id="2043" name="Google Shape;2043;p47"/>
              <p:cNvSpPr/>
              <p:nvPr/>
            </p:nvSpPr>
            <p:spPr>
              <a:xfrm>
                <a:off x="736945" y="1543047"/>
                <a:ext cx="140677" cy="140677"/>
              </a:xfrm>
              <a:prstGeom prst="ellipse">
                <a:avLst/>
              </a:prstGeom>
              <a:solidFill>
                <a:srgbClr val="92D050"/>
              </a:solid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044" name="Google Shape;2044;p47"/>
              <p:cNvCxnSpPr>
                <a:stCxn id="2039" idx="0"/>
                <a:endCxn id="2043" idx="4"/>
              </p:cNvCxnSpPr>
              <p:nvPr/>
            </p:nvCxnSpPr>
            <p:spPr>
              <a:xfrm rot="10800000">
                <a:off x="807286" y="1683665"/>
                <a:ext cx="0" cy="1031400"/>
              </a:xfrm>
              <a:prstGeom prst="straightConnector1">
                <a:avLst/>
              </a:prstGeom>
              <a:noFill/>
              <a:ln cap="flat" cmpd="sng" w="38100">
                <a:solidFill>
                  <a:srgbClr val="92D050"/>
                </a:solidFill>
                <a:prstDash val="solid"/>
                <a:round/>
                <a:headEnd len="sm" w="sm" type="none"/>
                <a:tailEnd len="sm" w="sm" type="none"/>
              </a:ln>
            </p:spPr>
          </p:cxnSp>
        </p:grpSp>
        <p:sp>
          <p:nvSpPr>
            <p:cNvPr id="2045" name="Google Shape;2045;p47"/>
            <p:cNvSpPr txBox="1"/>
            <p:nvPr/>
          </p:nvSpPr>
          <p:spPr>
            <a:xfrm>
              <a:off x="8040638" y="4995334"/>
              <a:ext cx="1439565" cy="93871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Use Cloud Events to create Contextual Customer Offers in your Event Driven Cloud Architecture</a:t>
              </a:r>
              <a:endParaRPr b="0" i="0" sz="1400" u="none" cap="none" strike="noStrike">
                <a:solidFill>
                  <a:srgbClr val="000000"/>
                </a:solidFill>
                <a:latin typeface="Arial"/>
                <a:ea typeface="Arial"/>
                <a:cs typeface="Arial"/>
                <a:sym typeface="Arial"/>
              </a:endParaRPr>
            </a:p>
          </p:txBody>
        </p:sp>
      </p:grpSp>
      <p:grpSp>
        <p:nvGrpSpPr>
          <p:cNvPr id="2046" name="Google Shape;2046;p47"/>
          <p:cNvGrpSpPr/>
          <p:nvPr/>
        </p:nvGrpSpPr>
        <p:grpSpPr>
          <a:xfrm>
            <a:off x="9566450" y="1994150"/>
            <a:ext cx="1508995" cy="3427981"/>
            <a:chOff x="9669091" y="1994150"/>
            <a:chExt cx="1508995" cy="3427981"/>
          </a:xfrm>
        </p:grpSpPr>
        <p:grpSp>
          <p:nvGrpSpPr>
            <p:cNvPr id="2047" name="Google Shape;2047;p47"/>
            <p:cNvGrpSpPr/>
            <p:nvPr/>
          </p:nvGrpSpPr>
          <p:grpSpPr>
            <a:xfrm>
              <a:off x="9669091" y="1994150"/>
              <a:ext cx="1440001" cy="2837747"/>
              <a:chOff x="87285" y="1543046"/>
              <a:chExt cx="1440001" cy="2837747"/>
            </a:xfrm>
          </p:grpSpPr>
          <p:sp>
            <p:nvSpPr>
              <p:cNvPr id="2048" name="Google Shape;2048;p47"/>
              <p:cNvSpPr/>
              <p:nvPr/>
            </p:nvSpPr>
            <p:spPr>
              <a:xfrm>
                <a:off x="267286" y="2715065"/>
                <a:ext cx="1080000" cy="1080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49" name="Google Shape;2049;p47"/>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0B050"/>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2050" name="Google Shape;2050;p47"/>
              <p:cNvCxnSpPr/>
              <p:nvPr/>
            </p:nvCxnSpPr>
            <p:spPr>
              <a:xfrm>
                <a:off x="87285" y="4380793"/>
                <a:ext cx="1440000" cy="0"/>
              </a:xfrm>
              <a:prstGeom prst="straightConnector1">
                <a:avLst/>
              </a:prstGeom>
              <a:noFill/>
              <a:ln cap="flat" cmpd="sng" w="38100">
                <a:solidFill>
                  <a:srgbClr val="00B050"/>
                </a:solidFill>
                <a:prstDash val="solid"/>
                <a:round/>
                <a:headEnd len="sm" w="sm" type="none"/>
                <a:tailEnd len="sm" w="sm" type="none"/>
              </a:ln>
            </p:spPr>
          </p:cxnSp>
          <p:sp>
            <p:nvSpPr>
              <p:cNvPr id="2051" name="Google Shape;2051;p47"/>
              <p:cNvSpPr txBox="1"/>
              <p:nvPr/>
            </p:nvSpPr>
            <p:spPr>
              <a:xfrm>
                <a:off x="87285" y="3934040"/>
                <a:ext cx="14400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Cloud Analytics</a:t>
                </a:r>
                <a:endParaRPr b="0" i="0" sz="1400" u="none" cap="none" strike="noStrike">
                  <a:solidFill>
                    <a:srgbClr val="000000"/>
                  </a:solidFill>
                  <a:latin typeface="Arial"/>
                  <a:ea typeface="Arial"/>
                  <a:cs typeface="Arial"/>
                  <a:sym typeface="Arial"/>
                </a:endParaRPr>
              </a:p>
            </p:txBody>
          </p:sp>
          <p:sp>
            <p:nvSpPr>
              <p:cNvPr id="2052" name="Google Shape;2052;p47"/>
              <p:cNvSpPr/>
              <p:nvPr/>
            </p:nvSpPr>
            <p:spPr>
              <a:xfrm>
                <a:off x="735820" y="1543046"/>
                <a:ext cx="140677" cy="140677"/>
              </a:xfrm>
              <a:prstGeom prst="ellipse">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053" name="Google Shape;2053;p47"/>
              <p:cNvCxnSpPr>
                <a:stCxn id="2048" idx="0"/>
                <a:endCxn id="2052" idx="4"/>
              </p:cNvCxnSpPr>
              <p:nvPr/>
            </p:nvCxnSpPr>
            <p:spPr>
              <a:xfrm rot="10800000">
                <a:off x="806086" y="1683665"/>
                <a:ext cx="1200" cy="1031400"/>
              </a:xfrm>
              <a:prstGeom prst="straightConnector1">
                <a:avLst/>
              </a:prstGeom>
              <a:noFill/>
              <a:ln cap="flat" cmpd="sng" w="38100">
                <a:solidFill>
                  <a:srgbClr val="00B050"/>
                </a:solidFill>
                <a:prstDash val="solid"/>
                <a:round/>
                <a:headEnd len="sm" w="sm" type="none"/>
                <a:tailEnd len="sm" w="sm" type="none"/>
              </a:ln>
            </p:spPr>
          </p:cxnSp>
        </p:grpSp>
        <p:sp>
          <p:nvSpPr>
            <p:cNvPr id="2054" name="Google Shape;2054;p47"/>
            <p:cNvSpPr txBox="1"/>
            <p:nvPr/>
          </p:nvSpPr>
          <p:spPr>
            <a:xfrm>
              <a:off x="9738521" y="4991244"/>
              <a:ext cx="1439565"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Explore Analytics in the Cloud</a:t>
              </a:r>
              <a:endParaRPr b="0" i="0" sz="1400" u="none" cap="none" strike="noStrike">
                <a:solidFill>
                  <a:srgbClr val="000000"/>
                </a:solidFill>
                <a:latin typeface="Arial"/>
                <a:ea typeface="Arial"/>
                <a:cs typeface="Arial"/>
                <a:sym typeface="Arial"/>
              </a:endParaRPr>
            </a:p>
          </p:txBody>
        </p:sp>
      </p:grpSp>
      <p:sp>
        <p:nvSpPr>
          <p:cNvPr id="2055" name="Google Shape;2055;p47"/>
          <p:cNvSpPr/>
          <p:nvPr/>
        </p:nvSpPr>
        <p:spPr>
          <a:xfrm>
            <a:off x="1177529" y="1863090"/>
            <a:ext cx="3110912" cy="4343400"/>
          </a:xfrm>
          <a:prstGeom prst="rect">
            <a:avLst/>
          </a:prstGeom>
          <a:solidFill>
            <a:srgbClr val="F0F0F0">
              <a:alpha val="619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56" name="Google Shape;2056;p47"/>
          <p:cNvSpPr/>
          <p:nvPr/>
        </p:nvSpPr>
        <p:spPr>
          <a:xfrm>
            <a:off x="6207112" y="1863090"/>
            <a:ext cx="4828312" cy="4343400"/>
          </a:xfrm>
          <a:prstGeom prst="rect">
            <a:avLst/>
          </a:prstGeom>
          <a:solidFill>
            <a:srgbClr val="F0F0F0">
              <a:alpha val="619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4"/>
          <p:cNvSpPr/>
          <p:nvPr/>
        </p:nvSpPr>
        <p:spPr>
          <a:xfrm>
            <a:off x="4385867" y="800"/>
            <a:ext cx="7806000" cy="685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7" name="Google Shape;737;p4"/>
          <p:cNvPicPr preferRelativeResize="0"/>
          <p:nvPr/>
        </p:nvPicPr>
        <p:blipFill rotWithShape="1">
          <a:blip r:embed="rId3">
            <a:alphaModFix/>
          </a:blip>
          <a:srcRect b="0" l="0" r="0" t="0"/>
          <a:stretch/>
        </p:blipFill>
        <p:spPr>
          <a:xfrm>
            <a:off x="0" y="800"/>
            <a:ext cx="2677800" cy="892600"/>
          </a:xfrm>
          <a:prstGeom prst="rect">
            <a:avLst/>
          </a:prstGeom>
          <a:noFill/>
          <a:ln>
            <a:noFill/>
          </a:ln>
        </p:spPr>
      </p:pic>
      <p:sp>
        <p:nvSpPr>
          <p:cNvPr id="738" name="Google Shape;738;p4"/>
          <p:cNvSpPr/>
          <p:nvPr/>
        </p:nvSpPr>
        <p:spPr>
          <a:xfrm>
            <a:off x="159000" y="3971100"/>
            <a:ext cx="4116900" cy="794100"/>
          </a:xfrm>
          <a:prstGeom prst="roundRect">
            <a:avLst>
              <a:gd fmla="val 50000" name="adj"/>
            </a:avLst>
          </a:prstGeom>
          <a:solidFill>
            <a:schemeClr val="accent5"/>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Rishikesh Palve</a:t>
            </a:r>
            <a:endParaRPr b="0" i="0" sz="1900" u="none" cap="none" strike="noStrike">
              <a:solidFill>
                <a:srgbClr val="FFFFFF"/>
              </a:solidFill>
              <a:latin typeface="Roboto"/>
              <a:ea typeface="Roboto"/>
              <a:cs typeface="Roboto"/>
              <a:sym typeface="Roboto"/>
            </a:endParaRPr>
          </a:p>
        </p:txBody>
      </p:sp>
      <p:sp>
        <p:nvSpPr>
          <p:cNvPr id="739" name="Google Shape;739;p4"/>
          <p:cNvSpPr txBox="1"/>
          <p:nvPr/>
        </p:nvSpPr>
        <p:spPr>
          <a:xfrm>
            <a:off x="315033" y="5351600"/>
            <a:ext cx="3863100" cy="708300"/>
          </a:xfrm>
          <a:prstGeom prst="rect">
            <a:avLst/>
          </a:prstGeom>
          <a:noFill/>
          <a:ln>
            <a:noFill/>
          </a:ln>
        </p:spPr>
        <p:txBody>
          <a:bodyPr anchorCtr="0" anchor="ctr" bIns="121900" lIns="121900" spcFirstLastPara="1" rIns="121900" wrap="square" tIns="121900">
            <a:noAutofit/>
          </a:bodyPr>
          <a:lstStyle/>
          <a:p>
            <a:pPr indent="0" lvl="0" marL="0" marR="0" rtl="0" algn="ctr">
              <a:lnSpc>
                <a:spcPct val="133333"/>
              </a:lnSpc>
              <a:spcBef>
                <a:spcPts val="240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Senior Product Manager</a:t>
            </a:r>
            <a:endParaRPr b="0" i="0" sz="1900" u="none" cap="none" strike="noStrike">
              <a:solidFill>
                <a:srgbClr val="FFFFFF"/>
              </a:solidFill>
              <a:latin typeface="Roboto"/>
              <a:ea typeface="Roboto"/>
              <a:cs typeface="Roboto"/>
              <a:sym typeface="Roboto"/>
            </a:endParaRPr>
          </a:p>
        </p:txBody>
      </p:sp>
      <p:sp>
        <p:nvSpPr>
          <p:cNvPr id="740" name="Google Shape;740;p4"/>
          <p:cNvSpPr txBox="1"/>
          <p:nvPr/>
        </p:nvSpPr>
        <p:spPr>
          <a:xfrm>
            <a:off x="5322133" y="540200"/>
            <a:ext cx="5754000" cy="4675200"/>
          </a:xfrm>
          <a:prstGeom prst="rect">
            <a:avLst/>
          </a:prstGeom>
          <a:noFill/>
          <a:ln>
            <a:noFill/>
          </a:ln>
        </p:spPr>
        <p:txBody>
          <a:bodyPr anchorCtr="0" anchor="t" bIns="121900" lIns="121900" spcFirstLastPara="1" rIns="121900" wrap="square" tIns="121900">
            <a:noAutofit/>
          </a:bodyPr>
          <a:lstStyle/>
          <a:p>
            <a:pPr indent="0" lvl="0" marL="304800" marR="304800" rtl="0" algn="l">
              <a:lnSpc>
                <a:spcPct val="142857"/>
              </a:lnSpc>
              <a:spcBef>
                <a:spcPts val="320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I am a Senior Product Manager at TIBCO. I have over 9 years of experience working in various roles  across different  groups such as P&amp;T, Customer Engineering, PreSales and Product Management. </a:t>
            </a:r>
            <a:endParaRPr b="0" i="0" sz="1900" u="none" cap="none" strike="noStrike">
              <a:solidFill>
                <a:srgbClr val="FFFFFF"/>
              </a:solidFill>
              <a:latin typeface="Roboto"/>
              <a:ea typeface="Roboto"/>
              <a:cs typeface="Roboto"/>
              <a:sym typeface="Roboto"/>
            </a:endParaRPr>
          </a:p>
          <a:p>
            <a:pPr indent="0" lvl="0" marL="304800" marR="304800" rtl="0" algn="l">
              <a:lnSpc>
                <a:spcPct val="142857"/>
              </a:lnSpc>
              <a:spcBef>
                <a:spcPts val="320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I take keen interest in APIs, Microservices, Event-driven architectures and Cloud-Native ecosystem. At TIBCO, I am responsible for building product roadmap and vision for our Cloud-Native, Event-driven  product capabilities that are part of the TIBCO Connected Intelligence platform.</a:t>
            </a:r>
            <a:endParaRPr b="0" i="0" sz="1900" u="none" cap="none" strike="noStrike">
              <a:solidFill>
                <a:srgbClr val="FFFFFF"/>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Roboto"/>
              <a:ea typeface="Roboto"/>
              <a:cs typeface="Roboto"/>
              <a:sym typeface="Roboto"/>
            </a:endParaRPr>
          </a:p>
        </p:txBody>
      </p:sp>
      <p:pic>
        <p:nvPicPr>
          <p:cNvPr id="741" name="Google Shape;741;p4"/>
          <p:cNvPicPr preferRelativeResize="0"/>
          <p:nvPr/>
        </p:nvPicPr>
        <p:blipFill rotWithShape="1">
          <a:blip r:embed="rId4">
            <a:alphaModFix/>
          </a:blip>
          <a:srcRect b="0" l="0" r="0" t="0"/>
          <a:stretch/>
        </p:blipFill>
        <p:spPr>
          <a:xfrm>
            <a:off x="976633" y="1091400"/>
            <a:ext cx="2540000" cy="2540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0" name="Shape 2060"/>
        <p:cNvGrpSpPr/>
        <p:nvPr/>
      </p:nvGrpSpPr>
      <p:grpSpPr>
        <a:xfrm>
          <a:off x="0" y="0"/>
          <a:ext cx="0" cy="0"/>
          <a:chOff x="0" y="0"/>
          <a:chExt cx="0" cy="0"/>
        </a:xfrm>
      </p:grpSpPr>
      <p:sp>
        <p:nvSpPr>
          <p:cNvPr id="2061" name="Google Shape;2061;p48"/>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Mock APIs</a:t>
            </a:r>
            <a:endParaRPr/>
          </a:p>
        </p:txBody>
      </p:sp>
      <p:sp>
        <p:nvSpPr>
          <p:cNvPr id="2062" name="Google Shape;2062;p48"/>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063" name="Google Shape;2063;p48"/>
          <p:cNvSpPr txBox="1"/>
          <p:nvPr/>
        </p:nvSpPr>
        <p:spPr>
          <a:xfrm>
            <a:off x="174285" y="1193133"/>
            <a:ext cx="5548256" cy="3477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Create a Mock API</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Allows you to test quickly</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Provide Developers with an Endpoint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They can start developing their application straight away</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Click on the 3 dots next to the API and click ”Create Mock App”</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Give your app a Name</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Wait until the App shows “Running”</a:t>
            </a:r>
            <a:endParaRPr b="0" i="0" sz="1400" u="none" cap="none" strike="noStrike">
              <a:solidFill>
                <a:srgbClr val="000000"/>
              </a:solidFill>
              <a:latin typeface="Arial"/>
              <a:ea typeface="Arial"/>
              <a:cs typeface="Arial"/>
              <a:sym typeface="Arial"/>
            </a:endParaRPr>
          </a:p>
        </p:txBody>
      </p:sp>
      <p:sp>
        <p:nvSpPr>
          <p:cNvPr id="2064" name="Google Shape;2064;p48"/>
          <p:cNvSpPr/>
          <p:nvPr/>
        </p:nvSpPr>
        <p:spPr>
          <a:xfrm>
            <a:off x="10852296" y="113133"/>
            <a:ext cx="1080000" cy="1080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65" name="Google Shape;2065;p48"/>
          <p:cNvSpPr/>
          <p:nvPr/>
        </p:nvSpPr>
        <p:spPr>
          <a:xfrm>
            <a:off x="11032296" y="293133"/>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3"/>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2066" name="Google Shape;2066;p48"/>
          <p:cNvCxnSpPr/>
          <p:nvPr/>
        </p:nvCxnSpPr>
        <p:spPr>
          <a:xfrm>
            <a:off x="10672295" y="1778861"/>
            <a:ext cx="1440000" cy="0"/>
          </a:xfrm>
          <a:prstGeom prst="straightConnector1">
            <a:avLst/>
          </a:prstGeom>
          <a:noFill/>
          <a:ln cap="flat" cmpd="sng" w="38100">
            <a:solidFill>
              <a:schemeClr val="accent3"/>
            </a:solidFill>
            <a:prstDash val="solid"/>
            <a:round/>
            <a:headEnd len="sm" w="sm" type="none"/>
            <a:tailEnd len="sm" w="sm" type="none"/>
          </a:ln>
        </p:spPr>
      </p:cxnSp>
      <p:sp>
        <p:nvSpPr>
          <p:cNvPr id="2067" name="Google Shape;2067;p48"/>
          <p:cNvSpPr txBox="1"/>
          <p:nvPr/>
        </p:nvSpPr>
        <p:spPr>
          <a:xfrm>
            <a:off x="10685754" y="1380934"/>
            <a:ext cx="14400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Mock APIs</a:t>
            </a:r>
            <a:endParaRPr b="0" i="0" sz="1400" u="none" cap="none" strike="noStrike">
              <a:solidFill>
                <a:srgbClr val="000000"/>
              </a:solidFill>
              <a:latin typeface="Arial"/>
              <a:ea typeface="Arial"/>
              <a:cs typeface="Arial"/>
              <a:sym typeface="Arial"/>
            </a:endParaRPr>
          </a:p>
        </p:txBody>
      </p:sp>
      <p:pic>
        <p:nvPicPr>
          <p:cNvPr id="2068" name="Google Shape;2068;p48"/>
          <p:cNvPicPr preferRelativeResize="0"/>
          <p:nvPr/>
        </p:nvPicPr>
        <p:blipFill rotWithShape="1">
          <a:blip r:embed="rId3">
            <a:alphaModFix/>
          </a:blip>
          <a:srcRect b="0" l="0" r="0" t="0"/>
          <a:stretch/>
        </p:blipFill>
        <p:spPr>
          <a:xfrm>
            <a:off x="6048597" y="1998178"/>
            <a:ext cx="5943600" cy="3516630"/>
          </a:xfrm>
          <a:prstGeom prst="rect">
            <a:avLst/>
          </a:prstGeom>
          <a:noFill/>
          <a:ln>
            <a:noFill/>
          </a:ln>
        </p:spPr>
      </p:pic>
      <p:pic>
        <p:nvPicPr>
          <p:cNvPr id="2069" name="Google Shape;2069;p48"/>
          <p:cNvPicPr preferRelativeResize="0"/>
          <p:nvPr/>
        </p:nvPicPr>
        <p:blipFill rotWithShape="1">
          <a:blip r:embed="rId4">
            <a:alphaModFix/>
          </a:blip>
          <a:srcRect b="0" l="0" r="0" t="0"/>
          <a:stretch/>
        </p:blipFill>
        <p:spPr>
          <a:xfrm>
            <a:off x="381579" y="4759032"/>
            <a:ext cx="4882587" cy="1440270"/>
          </a:xfrm>
          <a:prstGeom prst="rect">
            <a:avLst/>
          </a:prstGeom>
          <a:noFill/>
          <a:ln>
            <a:noFill/>
          </a:ln>
        </p:spPr>
      </p:pic>
      <p:sp>
        <p:nvSpPr>
          <p:cNvPr id="2070" name="Google Shape;2070;p48"/>
          <p:cNvSpPr/>
          <p:nvPr/>
        </p:nvSpPr>
        <p:spPr>
          <a:xfrm>
            <a:off x="11518825" y="4021486"/>
            <a:ext cx="486136" cy="513184"/>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4" name="Shape 2074"/>
        <p:cNvGrpSpPr/>
        <p:nvPr/>
      </p:nvGrpSpPr>
      <p:grpSpPr>
        <a:xfrm>
          <a:off x="0" y="0"/>
          <a:ext cx="0" cy="0"/>
          <a:chOff x="0" y="0"/>
          <a:chExt cx="0" cy="0"/>
        </a:xfrm>
      </p:grpSpPr>
      <p:sp>
        <p:nvSpPr>
          <p:cNvPr id="2075" name="Google Shape;2075;p49"/>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Mock APIs</a:t>
            </a:r>
            <a:endParaRPr/>
          </a:p>
        </p:txBody>
      </p:sp>
      <p:sp>
        <p:nvSpPr>
          <p:cNvPr id="2076" name="Google Shape;2076;p49"/>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077" name="Google Shape;2077;p49"/>
          <p:cNvSpPr txBox="1"/>
          <p:nvPr/>
        </p:nvSpPr>
        <p:spPr>
          <a:xfrm>
            <a:off x="174285" y="1193133"/>
            <a:ext cx="5548256"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Test your Mock API</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Click on the Endpoint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Click on View and Test</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Select Try it out!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Under GET /v2/passengers.</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078" name="Google Shape;2078;p49"/>
          <p:cNvSpPr/>
          <p:nvPr/>
        </p:nvSpPr>
        <p:spPr>
          <a:xfrm>
            <a:off x="10852296" y="113133"/>
            <a:ext cx="1080000" cy="1080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79" name="Google Shape;2079;p49"/>
          <p:cNvSpPr/>
          <p:nvPr/>
        </p:nvSpPr>
        <p:spPr>
          <a:xfrm>
            <a:off x="11032296" y="293133"/>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3"/>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2080" name="Google Shape;2080;p49"/>
          <p:cNvCxnSpPr/>
          <p:nvPr/>
        </p:nvCxnSpPr>
        <p:spPr>
          <a:xfrm>
            <a:off x="10672295" y="1778861"/>
            <a:ext cx="1440000" cy="0"/>
          </a:xfrm>
          <a:prstGeom prst="straightConnector1">
            <a:avLst/>
          </a:prstGeom>
          <a:noFill/>
          <a:ln cap="flat" cmpd="sng" w="38100">
            <a:solidFill>
              <a:schemeClr val="accent3"/>
            </a:solidFill>
            <a:prstDash val="solid"/>
            <a:round/>
            <a:headEnd len="sm" w="sm" type="none"/>
            <a:tailEnd len="sm" w="sm" type="none"/>
          </a:ln>
        </p:spPr>
      </p:cxnSp>
      <p:sp>
        <p:nvSpPr>
          <p:cNvPr id="2081" name="Google Shape;2081;p49"/>
          <p:cNvSpPr txBox="1"/>
          <p:nvPr/>
        </p:nvSpPr>
        <p:spPr>
          <a:xfrm>
            <a:off x="10685754" y="1380934"/>
            <a:ext cx="14400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Mock APIs</a:t>
            </a:r>
            <a:endParaRPr b="0" i="0" sz="1400" u="none" cap="none" strike="noStrike">
              <a:solidFill>
                <a:srgbClr val="000000"/>
              </a:solidFill>
              <a:latin typeface="Arial"/>
              <a:ea typeface="Arial"/>
              <a:cs typeface="Arial"/>
              <a:sym typeface="Arial"/>
            </a:endParaRPr>
          </a:p>
        </p:txBody>
      </p:sp>
      <p:pic>
        <p:nvPicPr>
          <p:cNvPr id="2082" name="Google Shape;2082;p49"/>
          <p:cNvPicPr preferRelativeResize="0"/>
          <p:nvPr/>
        </p:nvPicPr>
        <p:blipFill rotWithShape="1">
          <a:blip r:embed="rId3">
            <a:alphaModFix/>
          </a:blip>
          <a:srcRect b="0" l="0" r="0" t="0"/>
          <a:stretch/>
        </p:blipFill>
        <p:spPr>
          <a:xfrm>
            <a:off x="4208523" y="389877"/>
            <a:ext cx="5943600" cy="2100580"/>
          </a:xfrm>
          <a:prstGeom prst="rect">
            <a:avLst/>
          </a:prstGeom>
          <a:noFill/>
          <a:ln>
            <a:noFill/>
          </a:ln>
        </p:spPr>
      </p:pic>
      <p:pic>
        <p:nvPicPr>
          <p:cNvPr id="2083" name="Google Shape;2083;p49"/>
          <p:cNvPicPr preferRelativeResize="0"/>
          <p:nvPr/>
        </p:nvPicPr>
        <p:blipFill rotWithShape="1">
          <a:blip r:embed="rId4">
            <a:alphaModFix/>
          </a:blip>
          <a:srcRect b="0" l="0" r="0" t="0"/>
          <a:stretch/>
        </p:blipFill>
        <p:spPr>
          <a:xfrm>
            <a:off x="368017" y="3279767"/>
            <a:ext cx="5548257" cy="3219740"/>
          </a:xfrm>
          <a:prstGeom prst="rect">
            <a:avLst/>
          </a:prstGeom>
          <a:noFill/>
          <a:ln>
            <a:noFill/>
          </a:ln>
        </p:spPr>
      </p:pic>
      <p:pic>
        <p:nvPicPr>
          <p:cNvPr id="2084" name="Google Shape;2084;p49"/>
          <p:cNvPicPr preferRelativeResize="0"/>
          <p:nvPr/>
        </p:nvPicPr>
        <p:blipFill rotWithShape="1">
          <a:blip r:embed="rId4">
            <a:alphaModFix/>
          </a:blip>
          <a:srcRect b="0" l="0" r="0" t="0"/>
          <a:stretch/>
        </p:blipFill>
        <p:spPr>
          <a:xfrm>
            <a:off x="7236586" y="3279767"/>
            <a:ext cx="4611547" cy="2864440"/>
          </a:xfrm>
          <a:prstGeom prst="rect">
            <a:avLst/>
          </a:prstGeom>
          <a:noFill/>
          <a:ln>
            <a:noFill/>
          </a:ln>
        </p:spPr>
      </p:pic>
      <p:sp>
        <p:nvSpPr>
          <p:cNvPr id="2085" name="Google Shape;2085;p49"/>
          <p:cNvSpPr/>
          <p:nvPr/>
        </p:nvSpPr>
        <p:spPr>
          <a:xfrm>
            <a:off x="7115252" y="2835673"/>
            <a:ext cx="485421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Result returned (from Success response)</a:t>
            </a:r>
            <a:endParaRPr b="0" i="0" sz="1400" u="none" cap="none" strike="noStrike">
              <a:solidFill>
                <a:srgbClr val="000000"/>
              </a:solidFill>
              <a:latin typeface="Arial"/>
              <a:ea typeface="Arial"/>
              <a:cs typeface="Arial"/>
              <a:sym typeface="Arial"/>
            </a:endParaRPr>
          </a:p>
        </p:txBody>
      </p:sp>
      <p:sp>
        <p:nvSpPr>
          <p:cNvPr id="2086" name="Google Shape;2086;p49"/>
          <p:cNvSpPr/>
          <p:nvPr/>
        </p:nvSpPr>
        <p:spPr>
          <a:xfrm>
            <a:off x="8738301" y="1565485"/>
            <a:ext cx="486136" cy="513184"/>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87" name="Google Shape;2087;p49"/>
          <p:cNvSpPr/>
          <p:nvPr/>
        </p:nvSpPr>
        <p:spPr>
          <a:xfrm>
            <a:off x="1451094" y="5828351"/>
            <a:ext cx="486136" cy="513184"/>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1" name="Shape 2091"/>
        <p:cNvGrpSpPr/>
        <p:nvPr/>
      </p:nvGrpSpPr>
      <p:grpSpPr>
        <a:xfrm>
          <a:off x="0" y="0"/>
          <a:ext cx="0" cy="0"/>
          <a:chOff x="0" y="0"/>
          <a:chExt cx="0" cy="0"/>
        </a:xfrm>
      </p:grpSpPr>
      <p:sp>
        <p:nvSpPr>
          <p:cNvPr id="2092" name="Google Shape;2092;p50"/>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Mock APIs</a:t>
            </a:r>
            <a:endParaRPr/>
          </a:p>
        </p:txBody>
      </p:sp>
      <p:sp>
        <p:nvSpPr>
          <p:cNvPr id="2093" name="Google Shape;2093;p50"/>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094" name="Google Shape;2094;p50"/>
          <p:cNvSpPr txBox="1"/>
          <p:nvPr/>
        </p:nvSpPr>
        <p:spPr>
          <a:xfrm>
            <a:off x="174285" y="1193133"/>
            <a:ext cx="4541806"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More Testing</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Try testing /v2/passengers/{passengerid}.</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Select or scroll down to /v2/passengers/{passengerid}.  Enter 11111 in passengerid parameter and select Try it out!</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095" name="Google Shape;2095;p50"/>
          <p:cNvSpPr/>
          <p:nvPr/>
        </p:nvSpPr>
        <p:spPr>
          <a:xfrm>
            <a:off x="10852296" y="113133"/>
            <a:ext cx="1080000" cy="1080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96" name="Google Shape;2096;p50"/>
          <p:cNvSpPr/>
          <p:nvPr/>
        </p:nvSpPr>
        <p:spPr>
          <a:xfrm>
            <a:off x="11032296" y="293133"/>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3"/>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2097" name="Google Shape;2097;p50"/>
          <p:cNvCxnSpPr/>
          <p:nvPr/>
        </p:nvCxnSpPr>
        <p:spPr>
          <a:xfrm>
            <a:off x="10672295" y="1778861"/>
            <a:ext cx="1440000" cy="0"/>
          </a:xfrm>
          <a:prstGeom prst="straightConnector1">
            <a:avLst/>
          </a:prstGeom>
          <a:noFill/>
          <a:ln cap="flat" cmpd="sng" w="38100">
            <a:solidFill>
              <a:schemeClr val="accent3"/>
            </a:solidFill>
            <a:prstDash val="solid"/>
            <a:round/>
            <a:headEnd len="sm" w="sm" type="none"/>
            <a:tailEnd len="sm" w="sm" type="none"/>
          </a:ln>
        </p:spPr>
      </p:cxnSp>
      <p:sp>
        <p:nvSpPr>
          <p:cNvPr id="2098" name="Google Shape;2098;p50"/>
          <p:cNvSpPr txBox="1"/>
          <p:nvPr/>
        </p:nvSpPr>
        <p:spPr>
          <a:xfrm>
            <a:off x="10685754" y="1380934"/>
            <a:ext cx="14400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Mock APIs</a:t>
            </a:r>
            <a:endParaRPr b="0" i="0" sz="1400" u="none" cap="none" strike="noStrike">
              <a:solidFill>
                <a:srgbClr val="000000"/>
              </a:solidFill>
              <a:latin typeface="Arial"/>
              <a:ea typeface="Arial"/>
              <a:cs typeface="Arial"/>
              <a:sym typeface="Arial"/>
            </a:endParaRPr>
          </a:p>
        </p:txBody>
      </p:sp>
      <p:pic>
        <p:nvPicPr>
          <p:cNvPr id="2099" name="Google Shape;2099;p50"/>
          <p:cNvPicPr preferRelativeResize="0"/>
          <p:nvPr/>
        </p:nvPicPr>
        <p:blipFill rotWithShape="1">
          <a:blip r:embed="rId3">
            <a:alphaModFix/>
          </a:blip>
          <a:srcRect b="0" l="0" r="0" t="0"/>
          <a:stretch/>
        </p:blipFill>
        <p:spPr>
          <a:xfrm>
            <a:off x="4781254" y="1193133"/>
            <a:ext cx="5943600" cy="4348480"/>
          </a:xfrm>
          <a:prstGeom prst="rect">
            <a:avLst/>
          </a:prstGeom>
          <a:noFill/>
          <a:ln>
            <a:noFill/>
          </a:ln>
        </p:spPr>
      </p:pic>
      <p:sp>
        <p:nvSpPr>
          <p:cNvPr id="2100" name="Google Shape;2100;p50"/>
          <p:cNvSpPr/>
          <p:nvPr/>
        </p:nvSpPr>
        <p:spPr>
          <a:xfrm>
            <a:off x="5957780" y="2280766"/>
            <a:ext cx="486136" cy="513184"/>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4" name="Shape 2104"/>
        <p:cNvGrpSpPr/>
        <p:nvPr/>
      </p:nvGrpSpPr>
      <p:grpSpPr>
        <a:xfrm>
          <a:off x="0" y="0"/>
          <a:ext cx="0" cy="0"/>
          <a:chOff x="0" y="0"/>
          <a:chExt cx="0" cy="0"/>
        </a:xfrm>
      </p:grpSpPr>
      <p:sp>
        <p:nvSpPr>
          <p:cNvPr id="2105" name="Google Shape;2105;p51"/>
          <p:cNvSpPr/>
          <p:nvPr/>
        </p:nvSpPr>
        <p:spPr>
          <a:xfrm>
            <a:off x="2546409" y="676187"/>
            <a:ext cx="7192112" cy="984739"/>
          </a:xfrm>
          <a:prstGeom prst="roundRect">
            <a:avLst>
              <a:gd fmla="val 50000" name="adj"/>
            </a:avLst>
          </a:prstGeom>
          <a:solidFill>
            <a:schemeClr val="accent1"/>
          </a:solidFill>
          <a:ln cap="flat" cmpd="sng" w="25400">
            <a:solidFill>
              <a:srgbClr val="007B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Verdana"/>
                <a:ea typeface="Verdana"/>
                <a:cs typeface="Verdana"/>
                <a:sym typeface="Verdana"/>
              </a:rPr>
              <a:t>Connected Customer Experience App</a:t>
            </a:r>
            <a:endParaRPr b="0" i="0" sz="1400" u="none" cap="none" strike="noStrike">
              <a:solidFill>
                <a:srgbClr val="000000"/>
              </a:solidFill>
              <a:latin typeface="Arial"/>
              <a:ea typeface="Arial"/>
              <a:cs typeface="Arial"/>
              <a:sym typeface="Arial"/>
            </a:endParaRPr>
          </a:p>
        </p:txBody>
      </p:sp>
      <p:pic>
        <p:nvPicPr>
          <p:cNvPr id="2106" name="Google Shape;2106;p51"/>
          <p:cNvPicPr preferRelativeResize="0"/>
          <p:nvPr/>
        </p:nvPicPr>
        <p:blipFill rotWithShape="1">
          <a:blip r:embed="rId3">
            <a:alphaModFix/>
          </a:blip>
          <a:srcRect b="0" l="4227" r="6489" t="10100"/>
          <a:stretch/>
        </p:blipFill>
        <p:spPr>
          <a:xfrm>
            <a:off x="8858664" y="781586"/>
            <a:ext cx="450345" cy="781895"/>
          </a:xfrm>
          <a:prstGeom prst="rect">
            <a:avLst/>
          </a:prstGeom>
          <a:noFill/>
          <a:ln>
            <a:noFill/>
          </a:ln>
          <a:effectLst>
            <a:outerShdw blurRad="50800" rotWithShape="0" algn="tl" dir="2700000" dist="38100">
              <a:srgbClr val="000000">
                <a:alpha val="40000"/>
              </a:srgbClr>
            </a:outerShdw>
          </a:effectLst>
        </p:spPr>
      </p:pic>
      <p:grpSp>
        <p:nvGrpSpPr>
          <p:cNvPr id="2107" name="Google Shape;2107;p51"/>
          <p:cNvGrpSpPr/>
          <p:nvPr/>
        </p:nvGrpSpPr>
        <p:grpSpPr>
          <a:xfrm>
            <a:off x="1156564" y="1994150"/>
            <a:ext cx="1460529" cy="3766536"/>
            <a:chOff x="1063254" y="1994149"/>
            <a:chExt cx="1460529" cy="3766536"/>
          </a:xfrm>
        </p:grpSpPr>
        <p:grpSp>
          <p:nvGrpSpPr>
            <p:cNvPr id="2108" name="Google Shape;2108;p51"/>
            <p:cNvGrpSpPr/>
            <p:nvPr/>
          </p:nvGrpSpPr>
          <p:grpSpPr>
            <a:xfrm>
              <a:off x="1084218" y="1994149"/>
              <a:ext cx="1439565" cy="2837748"/>
              <a:chOff x="87283" y="1543045"/>
              <a:chExt cx="1440002" cy="2837748"/>
            </a:xfrm>
          </p:grpSpPr>
          <p:sp>
            <p:nvSpPr>
              <p:cNvPr id="2109" name="Google Shape;2109;p51"/>
              <p:cNvSpPr/>
              <p:nvPr/>
            </p:nvSpPr>
            <p:spPr>
              <a:xfrm>
                <a:off x="267286" y="2715065"/>
                <a:ext cx="1080000" cy="108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10" name="Google Shape;2110;p51"/>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2111" name="Google Shape;2111;p51"/>
              <p:cNvCxnSpPr/>
              <p:nvPr/>
            </p:nvCxnSpPr>
            <p:spPr>
              <a:xfrm>
                <a:off x="87285" y="4380793"/>
                <a:ext cx="1440000" cy="0"/>
              </a:xfrm>
              <a:prstGeom prst="straightConnector1">
                <a:avLst/>
              </a:prstGeom>
              <a:noFill/>
              <a:ln cap="flat" cmpd="sng" w="38100">
                <a:solidFill>
                  <a:schemeClr val="accent1"/>
                </a:solidFill>
                <a:prstDash val="solid"/>
                <a:round/>
                <a:headEnd len="sm" w="sm" type="none"/>
                <a:tailEnd len="sm" w="sm" type="none"/>
              </a:ln>
            </p:spPr>
          </p:cxnSp>
          <p:sp>
            <p:nvSpPr>
              <p:cNvPr id="2112" name="Google Shape;2112;p51"/>
              <p:cNvSpPr txBox="1"/>
              <p:nvPr/>
            </p:nvSpPr>
            <p:spPr>
              <a:xfrm>
                <a:off x="87283" y="3843046"/>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The TIBCO Cloud</a:t>
                </a:r>
                <a:endParaRPr b="0" i="0" sz="1400" u="none" cap="none" strike="noStrike">
                  <a:solidFill>
                    <a:srgbClr val="000000"/>
                  </a:solidFill>
                  <a:latin typeface="Arial"/>
                  <a:ea typeface="Arial"/>
                  <a:cs typeface="Arial"/>
                  <a:sym typeface="Arial"/>
                </a:endParaRPr>
              </a:p>
            </p:txBody>
          </p:sp>
          <p:sp>
            <p:nvSpPr>
              <p:cNvPr id="2113" name="Google Shape;2113;p51"/>
              <p:cNvSpPr/>
              <p:nvPr/>
            </p:nvSpPr>
            <p:spPr>
              <a:xfrm>
                <a:off x="736959" y="1543045"/>
                <a:ext cx="140677" cy="140677"/>
              </a:xfrm>
              <a:prstGeom prst="ellipse">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114" name="Google Shape;2114;p51"/>
              <p:cNvCxnSpPr>
                <a:stCxn id="2109" idx="0"/>
                <a:endCxn id="2113" idx="4"/>
              </p:cNvCxnSpPr>
              <p:nvPr/>
            </p:nvCxnSpPr>
            <p:spPr>
              <a:xfrm rot="10800000">
                <a:off x="807286" y="1683665"/>
                <a:ext cx="0" cy="1031400"/>
              </a:xfrm>
              <a:prstGeom prst="straightConnector1">
                <a:avLst/>
              </a:prstGeom>
              <a:noFill/>
              <a:ln cap="flat" cmpd="sng" w="38100">
                <a:solidFill>
                  <a:schemeClr val="accent1"/>
                </a:solidFill>
                <a:prstDash val="solid"/>
                <a:round/>
                <a:headEnd len="sm" w="sm" type="none"/>
                <a:tailEnd len="sm" w="sm" type="none"/>
              </a:ln>
            </p:spPr>
          </p:cxnSp>
        </p:grpSp>
        <p:sp>
          <p:nvSpPr>
            <p:cNvPr id="2115" name="Google Shape;2115;p51"/>
            <p:cNvSpPr txBox="1"/>
            <p:nvPr/>
          </p:nvSpPr>
          <p:spPr>
            <a:xfrm>
              <a:off x="1063254" y="4991244"/>
              <a:ext cx="143956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Sign in and get familiar with the TIBCO Cloud Platform</a:t>
              </a:r>
              <a:endParaRPr b="0" i="0" sz="1400" u="none" cap="none" strike="noStrike">
                <a:solidFill>
                  <a:srgbClr val="000000"/>
                </a:solidFill>
                <a:latin typeface="Arial"/>
                <a:ea typeface="Arial"/>
                <a:cs typeface="Arial"/>
                <a:sym typeface="Arial"/>
              </a:endParaRPr>
            </a:p>
          </p:txBody>
        </p:sp>
      </p:grpSp>
      <p:grpSp>
        <p:nvGrpSpPr>
          <p:cNvPr id="2116" name="Google Shape;2116;p51"/>
          <p:cNvGrpSpPr/>
          <p:nvPr/>
        </p:nvGrpSpPr>
        <p:grpSpPr>
          <a:xfrm>
            <a:off x="2842969" y="1994150"/>
            <a:ext cx="1439989" cy="3766535"/>
            <a:chOff x="2748833" y="1994150"/>
            <a:chExt cx="1439989" cy="3766535"/>
          </a:xfrm>
        </p:grpSpPr>
        <p:grpSp>
          <p:nvGrpSpPr>
            <p:cNvPr id="2117" name="Google Shape;2117;p51"/>
            <p:cNvGrpSpPr/>
            <p:nvPr/>
          </p:nvGrpSpPr>
          <p:grpSpPr>
            <a:xfrm>
              <a:off x="2748833" y="1994150"/>
              <a:ext cx="1439989" cy="2837747"/>
              <a:chOff x="87283" y="1543046"/>
              <a:chExt cx="1440002" cy="2837747"/>
            </a:xfrm>
          </p:grpSpPr>
          <p:sp>
            <p:nvSpPr>
              <p:cNvPr id="2118" name="Google Shape;2118;p51"/>
              <p:cNvSpPr/>
              <p:nvPr/>
            </p:nvSpPr>
            <p:spPr>
              <a:xfrm>
                <a:off x="267286" y="2715065"/>
                <a:ext cx="1080000" cy="10800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19" name="Google Shape;2119;p51"/>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5"/>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2120" name="Google Shape;2120;p51"/>
              <p:cNvCxnSpPr/>
              <p:nvPr/>
            </p:nvCxnSpPr>
            <p:spPr>
              <a:xfrm>
                <a:off x="87285" y="4380793"/>
                <a:ext cx="1440000" cy="0"/>
              </a:xfrm>
              <a:prstGeom prst="straightConnector1">
                <a:avLst/>
              </a:prstGeom>
              <a:noFill/>
              <a:ln cap="flat" cmpd="sng" w="38100">
                <a:solidFill>
                  <a:schemeClr val="accent5"/>
                </a:solidFill>
                <a:prstDash val="solid"/>
                <a:round/>
                <a:headEnd len="sm" w="sm" type="none"/>
                <a:tailEnd len="sm" w="sm" type="none"/>
              </a:ln>
            </p:spPr>
          </p:cxnSp>
          <p:sp>
            <p:nvSpPr>
              <p:cNvPr id="2121" name="Google Shape;2121;p51"/>
              <p:cNvSpPr txBox="1"/>
              <p:nvPr/>
            </p:nvSpPr>
            <p:spPr>
              <a:xfrm>
                <a:off x="87283" y="3843046"/>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Import and Explore APIs</a:t>
                </a:r>
                <a:endParaRPr b="0" i="0" sz="1400" u="none" cap="none" strike="noStrike">
                  <a:solidFill>
                    <a:srgbClr val="000000"/>
                  </a:solidFill>
                  <a:latin typeface="Arial"/>
                  <a:ea typeface="Arial"/>
                  <a:cs typeface="Arial"/>
                  <a:sym typeface="Arial"/>
                </a:endParaRPr>
              </a:p>
            </p:txBody>
          </p:sp>
          <p:sp>
            <p:nvSpPr>
              <p:cNvPr id="2122" name="Google Shape;2122;p51"/>
              <p:cNvSpPr/>
              <p:nvPr/>
            </p:nvSpPr>
            <p:spPr>
              <a:xfrm>
                <a:off x="736285" y="1543046"/>
                <a:ext cx="140677" cy="140677"/>
              </a:xfrm>
              <a:prstGeom prst="ellipse">
                <a:avLst/>
              </a:prstGeom>
              <a:solidFill>
                <a:schemeClr val="accent5"/>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123" name="Google Shape;2123;p51"/>
              <p:cNvCxnSpPr>
                <a:stCxn id="2118" idx="0"/>
                <a:endCxn id="2122" idx="4"/>
              </p:cNvCxnSpPr>
              <p:nvPr/>
            </p:nvCxnSpPr>
            <p:spPr>
              <a:xfrm rot="10800000">
                <a:off x="806686" y="1683665"/>
                <a:ext cx="600" cy="1031400"/>
              </a:xfrm>
              <a:prstGeom prst="straightConnector1">
                <a:avLst/>
              </a:prstGeom>
              <a:noFill/>
              <a:ln cap="flat" cmpd="sng" w="38100">
                <a:solidFill>
                  <a:schemeClr val="accent5"/>
                </a:solidFill>
                <a:prstDash val="solid"/>
                <a:round/>
                <a:headEnd len="sm" w="sm" type="none"/>
                <a:tailEnd len="sm" w="sm" type="none"/>
              </a:ln>
            </p:spPr>
          </p:cxnSp>
        </p:grpSp>
        <p:sp>
          <p:nvSpPr>
            <p:cNvPr id="2124" name="Google Shape;2124;p51"/>
            <p:cNvSpPr txBox="1"/>
            <p:nvPr/>
          </p:nvSpPr>
          <p:spPr>
            <a:xfrm>
              <a:off x="2748833" y="4991244"/>
              <a:ext cx="143956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Import existing Spec. Explore API and Extend for our App.</a:t>
              </a:r>
              <a:endParaRPr b="0" i="0" sz="1400" u="none" cap="none" strike="noStrike">
                <a:solidFill>
                  <a:srgbClr val="000000"/>
                </a:solidFill>
                <a:latin typeface="Arial"/>
                <a:ea typeface="Arial"/>
                <a:cs typeface="Arial"/>
                <a:sym typeface="Arial"/>
              </a:endParaRPr>
            </a:p>
          </p:txBody>
        </p:sp>
      </p:grpSp>
      <p:grpSp>
        <p:nvGrpSpPr>
          <p:cNvPr id="2125" name="Google Shape;2125;p51"/>
          <p:cNvGrpSpPr/>
          <p:nvPr/>
        </p:nvGrpSpPr>
        <p:grpSpPr>
          <a:xfrm>
            <a:off x="4508834" y="1994150"/>
            <a:ext cx="1458943" cy="4104424"/>
            <a:chOff x="4434412" y="1994816"/>
            <a:chExt cx="1458943" cy="4104424"/>
          </a:xfrm>
        </p:grpSpPr>
        <p:grpSp>
          <p:nvGrpSpPr>
            <p:cNvPr id="2126" name="Google Shape;2126;p51"/>
            <p:cNvGrpSpPr/>
            <p:nvPr/>
          </p:nvGrpSpPr>
          <p:grpSpPr>
            <a:xfrm>
              <a:off x="4439895" y="1994816"/>
              <a:ext cx="1453460" cy="2837081"/>
              <a:chOff x="87285" y="1543712"/>
              <a:chExt cx="1453460" cy="2837081"/>
            </a:xfrm>
          </p:grpSpPr>
          <p:sp>
            <p:nvSpPr>
              <p:cNvPr id="2127" name="Google Shape;2127;p51"/>
              <p:cNvSpPr/>
              <p:nvPr/>
            </p:nvSpPr>
            <p:spPr>
              <a:xfrm>
                <a:off x="267286" y="2715065"/>
                <a:ext cx="1080000" cy="1080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8" name="Google Shape;2128;p51"/>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3"/>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2129" name="Google Shape;2129;p51"/>
              <p:cNvCxnSpPr/>
              <p:nvPr/>
            </p:nvCxnSpPr>
            <p:spPr>
              <a:xfrm>
                <a:off x="87285" y="4380793"/>
                <a:ext cx="1440000" cy="0"/>
              </a:xfrm>
              <a:prstGeom prst="straightConnector1">
                <a:avLst/>
              </a:prstGeom>
              <a:noFill/>
              <a:ln cap="flat" cmpd="sng" w="38100">
                <a:solidFill>
                  <a:schemeClr val="accent3"/>
                </a:solidFill>
                <a:prstDash val="solid"/>
                <a:round/>
                <a:headEnd len="sm" w="sm" type="none"/>
                <a:tailEnd len="sm" w="sm" type="none"/>
              </a:ln>
            </p:spPr>
          </p:cxnSp>
          <p:sp>
            <p:nvSpPr>
              <p:cNvPr id="2130" name="Google Shape;2130;p51"/>
              <p:cNvSpPr txBox="1"/>
              <p:nvPr/>
            </p:nvSpPr>
            <p:spPr>
              <a:xfrm>
                <a:off x="100744" y="3982866"/>
                <a:ext cx="14400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Mock APIs</a:t>
                </a:r>
                <a:endParaRPr b="0" i="0" sz="1400" u="none" cap="none" strike="noStrike">
                  <a:solidFill>
                    <a:srgbClr val="000000"/>
                  </a:solidFill>
                  <a:latin typeface="Arial"/>
                  <a:ea typeface="Arial"/>
                  <a:cs typeface="Arial"/>
                  <a:sym typeface="Arial"/>
                </a:endParaRPr>
              </a:p>
            </p:txBody>
          </p:sp>
          <p:sp>
            <p:nvSpPr>
              <p:cNvPr id="2131" name="Google Shape;2131;p51"/>
              <p:cNvSpPr/>
              <p:nvPr/>
            </p:nvSpPr>
            <p:spPr>
              <a:xfrm>
                <a:off x="731245" y="1543712"/>
                <a:ext cx="140677" cy="140677"/>
              </a:xfrm>
              <a:prstGeom prst="ellipse">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132" name="Google Shape;2132;p51"/>
              <p:cNvCxnSpPr>
                <a:stCxn id="2127" idx="0"/>
                <a:endCxn id="2131" idx="4"/>
              </p:cNvCxnSpPr>
              <p:nvPr/>
            </p:nvCxnSpPr>
            <p:spPr>
              <a:xfrm rot="10800000">
                <a:off x="801586" y="1684265"/>
                <a:ext cx="5700" cy="1030800"/>
              </a:xfrm>
              <a:prstGeom prst="straightConnector1">
                <a:avLst/>
              </a:prstGeom>
              <a:noFill/>
              <a:ln cap="flat" cmpd="sng" w="38100">
                <a:solidFill>
                  <a:schemeClr val="accent3"/>
                </a:solidFill>
                <a:prstDash val="solid"/>
                <a:round/>
                <a:headEnd len="sm" w="sm" type="none"/>
                <a:tailEnd len="sm" w="sm" type="none"/>
              </a:ln>
            </p:spPr>
          </p:cxnSp>
        </p:grpSp>
        <p:sp>
          <p:nvSpPr>
            <p:cNvPr id="2133" name="Google Shape;2133;p51"/>
            <p:cNvSpPr txBox="1"/>
            <p:nvPr/>
          </p:nvSpPr>
          <p:spPr>
            <a:xfrm>
              <a:off x="4434412" y="4991244"/>
              <a:ext cx="1439565"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Fake it before you make it! Get Digital Teams working against your Mock APIs whilst you do the real work.</a:t>
              </a:r>
              <a:endParaRPr b="0" i="0" sz="1400" u="none" cap="none" strike="noStrike">
                <a:solidFill>
                  <a:srgbClr val="000000"/>
                </a:solidFill>
                <a:latin typeface="Arial"/>
                <a:ea typeface="Arial"/>
                <a:cs typeface="Arial"/>
                <a:sym typeface="Arial"/>
              </a:endParaRPr>
            </a:p>
          </p:txBody>
        </p:sp>
      </p:grpSp>
      <p:grpSp>
        <p:nvGrpSpPr>
          <p:cNvPr id="2134" name="Google Shape;2134;p51"/>
          <p:cNvGrpSpPr/>
          <p:nvPr/>
        </p:nvGrpSpPr>
        <p:grpSpPr>
          <a:xfrm>
            <a:off x="6193653" y="1994150"/>
            <a:ext cx="1444677" cy="4105089"/>
            <a:chOff x="6337643" y="1994151"/>
            <a:chExt cx="1444677" cy="4105089"/>
          </a:xfrm>
        </p:grpSpPr>
        <p:grpSp>
          <p:nvGrpSpPr>
            <p:cNvPr id="2135" name="Google Shape;2135;p51"/>
            <p:cNvGrpSpPr/>
            <p:nvPr/>
          </p:nvGrpSpPr>
          <p:grpSpPr>
            <a:xfrm>
              <a:off x="6337643" y="1994151"/>
              <a:ext cx="1440001" cy="2837746"/>
              <a:chOff x="87284" y="1543047"/>
              <a:chExt cx="1440001" cy="2837746"/>
            </a:xfrm>
          </p:grpSpPr>
          <p:sp>
            <p:nvSpPr>
              <p:cNvPr id="2136" name="Google Shape;2136;p51"/>
              <p:cNvSpPr/>
              <p:nvPr/>
            </p:nvSpPr>
            <p:spPr>
              <a:xfrm>
                <a:off x="267286" y="2715065"/>
                <a:ext cx="1080000" cy="1080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37" name="Google Shape;2137;p51"/>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2"/>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2138" name="Google Shape;2138;p51"/>
              <p:cNvCxnSpPr/>
              <p:nvPr/>
            </p:nvCxnSpPr>
            <p:spPr>
              <a:xfrm>
                <a:off x="87285" y="4380793"/>
                <a:ext cx="1440000" cy="0"/>
              </a:xfrm>
              <a:prstGeom prst="straightConnector1">
                <a:avLst/>
              </a:prstGeom>
              <a:noFill/>
              <a:ln cap="flat" cmpd="sng" w="38100">
                <a:solidFill>
                  <a:schemeClr val="accent2"/>
                </a:solidFill>
                <a:prstDash val="solid"/>
                <a:round/>
                <a:headEnd len="sm" w="sm" type="none"/>
                <a:tailEnd len="sm" w="sm" type="none"/>
              </a:ln>
            </p:spPr>
          </p:cxnSp>
          <p:sp>
            <p:nvSpPr>
              <p:cNvPr id="2139" name="Google Shape;2139;p51"/>
              <p:cNvSpPr txBox="1"/>
              <p:nvPr/>
            </p:nvSpPr>
            <p:spPr>
              <a:xfrm>
                <a:off x="87284" y="3826565"/>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Implement &amp; Test APIs</a:t>
                </a:r>
                <a:endParaRPr b="0" i="0" sz="1400" u="none" cap="none" strike="noStrike">
                  <a:solidFill>
                    <a:srgbClr val="000000"/>
                  </a:solidFill>
                  <a:latin typeface="Arial"/>
                  <a:ea typeface="Arial"/>
                  <a:cs typeface="Arial"/>
                  <a:sym typeface="Arial"/>
                </a:endParaRPr>
              </a:p>
            </p:txBody>
          </p:sp>
          <p:sp>
            <p:nvSpPr>
              <p:cNvPr id="2140" name="Google Shape;2140;p51"/>
              <p:cNvSpPr/>
              <p:nvPr/>
            </p:nvSpPr>
            <p:spPr>
              <a:xfrm>
                <a:off x="750490" y="1543047"/>
                <a:ext cx="140677" cy="140677"/>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141" name="Google Shape;2141;p51"/>
              <p:cNvCxnSpPr>
                <a:stCxn id="2136" idx="0"/>
                <a:endCxn id="2140" idx="4"/>
              </p:cNvCxnSpPr>
              <p:nvPr/>
            </p:nvCxnSpPr>
            <p:spPr>
              <a:xfrm flipH="1" rot="10800000">
                <a:off x="807286" y="1683665"/>
                <a:ext cx="13500" cy="1031400"/>
              </a:xfrm>
              <a:prstGeom prst="straightConnector1">
                <a:avLst/>
              </a:prstGeom>
              <a:noFill/>
              <a:ln cap="flat" cmpd="sng" w="38100">
                <a:solidFill>
                  <a:schemeClr val="accent2"/>
                </a:solidFill>
                <a:prstDash val="solid"/>
                <a:round/>
                <a:headEnd len="sm" w="sm" type="none"/>
                <a:tailEnd len="sm" w="sm" type="none"/>
              </a:ln>
            </p:spPr>
          </p:cxnSp>
        </p:grpSp>
        <p:sp>
          <p:nvSpPr>
            <p:cNvPr id="2142" name="Google Shape;2142;p51"/>
            <p:cNvSpPr txBox="1"/>
            <p:nvPr/>
          </p:nvSpPr>
          <p:spPr>
            <a:xfrm>
              <a:off x="6342755" y="4991244"/>
              <a:ext cx="1439565"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Build out your API by implementing a Flo(go) application that orchestrates and re-uses existing APIs</a:t>
              </a:r>
              <a:endParaRPr b="0" i="0" sz="1400" u="none" cap="none" strike="noStrike">
                <a:solidFill>
                  <a:srgbClr val="000000"/>
                </a:solidFill>
                <a:latin typeface="Arial"/>
                <a:ea typeface="Arial"/>
                <a:cs typeface="Arial"/>
                <a:sym typeface="Arial"/>
              </a:endParaRPr>
            </a:p>
          </p:txBody>
        </p:sp>
      </p:grpSp>
      <p:grpSp>
        <p:nvGrpSpPr>
          <p:cNvPr id="2143" name="Google Shape;2143;p51"/>
          <p:cNvGrpSpPr/>
          <p:nvPr/>
        </p:nvGrpSpPr>
        <p:grpSpPr>
          <a:xfrm>
            <a:off x="7864206" y="1994150"/>
            <a:ext cx="1476369" cy="3939902"/>
            <a:chOff x="8003835" y="1994151"/>
            <a:chExt cx="1476369" cy="3939902"/>
          </a:xfrm>
        </p:grpSpPr>
        <p:grpSp>
          <p:nvGrpSpPr>
            <p:cNvPr id="2144" name="Google Shape;2144;p51"/>
            <p:cNvGrpSpPr/>
            <p:nvPr/>
          </p:nvGrpSpPr>
          <p:grpSpPr>
            <a:xfrm>
              <a:off x="8003835" y="1994151"/>
              <a:ext cx="1440001" cy="2837746"/>
              <a:chOff x="87284" y="1543047"/>
              <a:chExt cx="1440001" cy="2837746"/>
            </a:xfrm>
          </p:grpSpPr>
          <p:sp>
            <p:nvSpPr>
              <p:cNvPr id="2145" name="Google Shape;2145;p51"/>
              <p:cNvSpPr/>
              <p:nvPr/>
            </p:nvSpPr>
            <p:spPr>
              <a:xfrm>
                <a:off x="267286" y="2715065"/>
                <a:ext cx="1080000" cy="1080000"/>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6" name="Google Shape;2146;p51"/>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92D05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2147" name="Google Shape;2147;p51"/>
              <p:cNvCxnSpPr/>
              <p:nvPr/>
            </p:nvCxnSpPr>
            <p:spPr>
              <a:xfrm>
                <a:off x="87285" y="4380793"/>
                <a:ext cx="1440000" cy="0"/>
              </a:xfrm>
              <a:prstGeom prst="straightConnector1">
                <a:avLst/>
              </a:prstGeom>
              <a:noFill/>
              <a:ln cap="flat" cmpd="sng" w="38100">
                <a:solidFill>
                  <a:srgbClr val="92D050"/>
                </a:solidFill>
                <a:prstDash val="solid"/>
                <a:round/>
                <a:headEnd len="sm" w="sm" type="none"/>
                <a:tailEnd len="sm" w="sm" type="none"/>
              </a:ln>
            </p:spPr>
          </p:cxnSp>
          <p:sp>
            <p:nvSpPr>
              <p:cNvPr id="2148" name="Google Shape;2148;p51"/>
              <p:cNvSpPr txBox="1"/>
              <p:nvPr/>
            </p:nvSpPr>
            <p:spPr>
              <a:xfrm>
                <a:off x="87284" y="3826565"/>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Contextual Offers</a:t>
                </a:r>
                <a:endParaRPr b="0" i="0" sz="1400" u="none" cap="none" strike="noStrike">
                  <a:solidFill>
                    <a:srgbClr val="000000"/>
                  </a:solidFill>
                  <a:latin typeface="Arial"/>
                  <a:ea typeface="Arial"/>
                  <a:cs typeface="Arial"/>
                  <a:sym typeface="Arial"/>
                </a:endParaRPr>
              </a:p>
            </p:txBody>
          </p:sp>
          <p:sp>
            <p:nvSpPr>
              <p:cNvPr id="2149" name="Google Shape;2149;p51"/>
              <p:cNvSpPr/>
              <p:nvPr/>
            </p:nvSpPr>
            <p:spPr>
              <a:xfrm>
                <a:off x="736945" y="1543047"/>
                <a:ext cx="140677" cy="140677"/>
              </a:xfrm>
              <a:prstGeom prst="ellipse">
                <a:avLst/>
              </a:prstGeom>
              <a:solidFill>
                <a:srgbClr val="92D050"/>
              </a:solid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150" name="Google Shape;2150;p51"/>
              <p:cNvCxnSpPr>
                <a:stCxn id="2145" idx="0"/>
                <a:endCxn id="2149" idx="4"/>
              </p:cNvCxnSpPr>
              <p:nvPr/>
            </p:nvCxnSpPr>
            <p:spPr>
              <a:xfrm rot="10800000">
                <a:off x="807286" y="1683665"/>
                <a:ext cx="0" cy="1031400"/>
              </a:xfrm>
              <a:prstGeom prst="straightConnector1">
                <a:avLst/>
              </a:prstGeom>
              <a:noFill/>
              <a:ln cap="flat" cmpd="sng" w="38100">
                <a:solidFill>
                  <a:srgbClr val="92D050"/>
                </a:solidFill>
                <a:prstDash val="solid"/>
                <a:round/>
                <a:headEnd len="sm" w="sm" type="none"/>
                <a:tailEnd len="sm" w="sm" type="none"/>
              </a:ln>
            </p:spPr>
          </p:cxnSp>
        </p:grpSp>
        <p:sp>
          <p:nvSpPr>
            <p:cNvPr id="2151" name="Google Shape;2151;p51"/>
            <p:cNvSpPr txBox="1"/>
            <p:nvPr/>
          </p:nvSpPr>
          <p:spPr>
            <a:xfrm>
              <a:off x="8040638" y="4995334"/>
              <a:ext cx="1439565" cy="93871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Use Cloud Events to create Contextual Customer Offers in your Event Driven Cloud Architecture</a:t>
              </a:r>
              <a:endParaRPr b="0" i="0" sz="1400" u="none" cap="none" strike="noStrike">
                <a:solidFill>
                  <a:srgbClr val="000000"/>
                </a:solidFill>
                <a:latin typeface="Arial"/>
                <a:ea typeface="Arial"/>
                <a:cs typeface="Arial"/>
                <a:sym typeface="Arial"/>
              </a:endParaRPr>
            </a:p>
          </p:txBody>
        </p:sp>
      </p:grpSp>
      <p:grpSp>
        <p:nvGrpSpPr>
          <p:cNvPr id="2152" name="Google Shape;2152;p51"/>
          <p:cNvGrpSpPr/>
          <p:nvPr/>
        </p:nvGrpSpPr>
        <p:grpSpPr>
          <a:xfrm>
            <a:off x="9566450" y="1994150"/>
            <a:ext cx="1508995" cy="3427981"/>
            <a:chOff x="9669091" y="1994150"/>
            <a:chExt cx="1508995" cy="3427981"/>
          </a:xfrm>
        </p:grpSpPr>
        <p:grpSp>
          <p:nvGrpSpPr>
            <p:cNvPr id="2153" name="Google Shape;2153;p51"/>
            <p:cNvGrpSpPr/>
            <p:nvPr/>
          </p:nvGrpSpPr>
          <p:grpSpPr>
            <a:xfrm>
              <a:off x="9669091" y="1994150"/>
              <a:ext cx="1440001" cy="2837747"/>
              <a:chOff x="87285" y="1543046"/>
              <a:chExt cx="1440001" cy="2837747"/>
            </a:xfrm>
          </p:grpSpPr>
          <p:sp>
            <p:nvSpPr>
              <p:cNvPr id="2154" name="Google Shape;2154;p51"/>
              <p:cNvSpPr/>
              <p:nvPr/>
            </p:nvSpPr>
            <p:spPr>
              <a:xfrm>
                <a:off x="267286" y="2715065"/>
                <a:ext cx="1080000" cy="1080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5" name="Google Shape;2155;p51"/>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0B050"/>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2156" name="Google Shape;2156;p51"/>
              <p:cNvCxnSpPr/>
              <p:nvPr/>
            </p:nvCxnSpPr>
            <p:spPr>
              <a:xfrm>
                <a:off x="87285" y="4380793"/>
                <a:ext cx="1440000" cy="0"/>
              </a:xfrm>
              <a:prstGeom prst="straightConnector1">
                <a:avLst/>
              </a:prstGeom>
              <a:noFill/>
              <a:ln cap="flat" cmpd="sng" w="38100">
                <a:solidFill>
                  <a:srgbClr val="00B050"/>
                </a:solidFill>
                <a:prstDash val="solid"/>
                <a:round/>
                <a:headEnd len="sm" w="sm" type="none"/>
                <a:tailEnd len="sm" w="sm" type="none"/>
              </a:ln>
            </p:spPr>
          </p:cxnSp>
          <p:sp>
            <p:nvSpPr>
              <p:cNvPr id="2157" name="Google Shape;2157;p51"/>
              <p:cNvSpPr txBox="1"/>
              <p:nvPr/>
            </p:nvSpPr>
            <p:spPr>
              <a:xfrm>
                <a:off x="87285" y="3934040"/>
                <a:ext cx="14400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Cloud Analytics</a:t>
                </a:r>
                <a:endParaRPr b="0" i="0" sz="1400" u="none" cap="none" strike="noStrike">
                  <a:solidFill>
                    <a:srgbClr val="000000"/>
                  </a:solidFill>
                  <a:latin typeface="Arial"/>
                  <a:ea typeface="Arial"/>
                  <a:cs typeface="Arial"/>
                  <a:sym typeface="Arial"/>
                </a:endParaRPr>
              </a:p>
            </p:txBody>
          </p:sp>
          <p:sp>
            <p:nvSpPr>
              <p:cNvPr id="2158" name="Google Shape;2158;p51"/>
              <p:cNvSpPr/>
              <p:nvPr/>
            </p:nvSpPr>
            <p:spPr>
              <a:xfrm>
                <a:off x="735820" y="1543046"/>
                <a:ext cx="140677" cy="140677"/>
              </a:xfrm>
              <a:prstGeom prst="ellipse">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159" name="Google Shape;2159;p51"/>
              <p:cNvCxnSpPr>
                <a:stCxn id="2154" idx="0"/>
                <a:endCxn id="2158" idx="4"/>
              </p:cNvCxnSpPr>
              <p:nvPr/>
            </p:nvCxnSpPr>
            <p:spPr>
              <a:xfrm rot="10800000">
                <a:off x="806086" y="1683665"/>
                <a:ext cx="1200" cy="1031400"/>
              </a:xfrm>
              <a:prstGeom prst="straightConnector1">
                <a:avLst/>
              </a:prstGeom>
              <a:noFill/>
              <a:ln cap="flat" cmpd="sng" w="38100">
                <a:solidFill>
                  <a:srgbClr val="00B050"/>
                </a:solidFill>
                <a:prstDash val="solid"/>
                <a:round/>
                <a:headEnd len="sm" w="sm" type="none"/>
                <a:tailEnd len="sm" w="sm" type="none"/>
              </a:ln>
            </p:spPr>
          </p:cxnSp>
        </p:grpSp>
        <p:sp>
          <p:nvSpPr>
            <p:cNvPr id="2160" name="Google Shape;2160;p51"/>
            <p:cNvSpPr txBox="1"/>
            <p:nvPr/>
          </p:nvSpPr>
          <p:spPr>
            <a:xfrm>
              <a:off x="9738521" y="4991244"/>
              <a:ext cx="1439565"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Explore Analytics in the Cloud</a:t>
              </a:r>
              <a:endParaRPr b="0" i="0" sz="1400" u="none" cap="none" strike="noStrike">
                <a:solidFill>
                  <a:srgbClr val="000000"/>
                </a:solidFill>
                <a:latin typeface="Arial"/>
                <a:ea typeface="Arial"/>
                <a:cs typeface="Arial"/>
                <a:sym typeface="Arial"/>
              </a:endParaRPr>
            </a:p>
          </p:txBody>
        </p:sp>
      </p:grpSp>
      <p:sp>
        <p:nvSpPr>
          <p:cNvPr id="2161" name="Google Shape;2161;p51"/>
          <p:cNvSpPr/>
          <p:nvPr/>
        </p:nvSpPr>
        <p:spPr>
          <a:xfrm>
            <a:off x="7859095" y="1863090"/>
            <a:ext cx="3176329" cy="4343400"/>
          </a:xfrm>
          <a:prstGeom prst="rect">
            <a:avLst/>
          </a:prstGeom>
          <a:solidFill>
            <a:srgbClr val="F0F0F0">
              <a:alpha val="619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62" name="Google Shape;2162;p51"/>
          <p:cNvSpPr/>
          <p:nvPr/>
        </p:nvSpPr>
        <p:spPr>
          <a:xfrm>
            <a:off x="1177529" y="1863090"/>
            <a:ext cx="4770870" cy="4343400"/>
          </a:xfrm>
          <a:prstGeom prst="rect">
            <a:avLst/>
          </a:prstGeom>
          <a:solidFill>
            <a:srgbClr val="F0F0F0">
              <a:alpha val="619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6" name="Shape 2166"/>
        <p:cNvGrpSpPr/>
        <p:nvPr/>
      </p:nvGrpSpPr>
      <p:grpSpPr>
        <a:xfrm>
          <a:off x="0" y="0"/>
          <a:ext cx="0" cy="0"/>
          <a:chOff x="0" y="0"/>
          <a:chExt cx="0" cy="0"/>
        </a:xfrm>
      </p:grpSpPr>
      <p:sp>
        <p:nvSpPr>
          <p:cNvPr id="2167" name="Google Shape;2167;p52"/>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Implement API</a:t>
            </a:r>
            <a:endParaRPr/>
          </a:p>
        </p:txBody>
      </p:sp>
      <p:sp>
        <p:nvSpPr>
          <p:cNvPr id="2168" name="Google Shape;2168;p52"/>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169" name="Google Shape;2169;p52"/>
          <p:cNvSpPr txBox="1"/>
          <p:nvPr/>
        </p:nvSpPr>
        <p:spPr>
          <a:xfrm>
            <a:off x="174285" y="1193133"/>
            <a:ext cx="4541806" cy="40934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Extend API implementation by re-using existing API to include Aircraft Details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We’ll use an existing Flogo Application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Add new steps to call Flights API</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Click on Apps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Click Create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Give it a Name + Click Create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Click on “Flynn” to create a TIBCO Flogo App</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170" name="Google Shape;2170;p52"/>
          <p:cNvSpPr/>
          <p:nvPr/>
        </p:nvSpPr>
        <p:spPr>
          <a:xfrm>
            <a:off x="10865755" y="113133"/>
            <a:ext cx="1080000" cy="1080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71" name="Google Shape;2171;p52"/>
          <p:cNvSpPr/>
          <p:nvPr/>
        </p:nvSpPr>
        <p:spPr>
          <a:xfrm>
            <a:off x="11045755" y="293133"/>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2"/>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2172" name="Google Shape;2172;p52"/>
          <p:cNvCxnSpPr/>
          <p:nvPr/>
        </p:nvCxnSpPr>
        <p:spPr>
          <a:xfrm>
            <a:off x="10685754" y="1778861"/>
            <a:ext cx="1440000" cy="0"/>
          </a:xfrm>
          <a:prstGeom prst="straightConnector1">
            <a:avLst/>
          </a:prstGeom>
          <a:noFill/>
          <a:ln cap="flat" cmpd="sng" w="38100">
            <a:solidFill>
              <a:schemeClr val="accent2"/>
            </a:solidFill>
            <a:prstDash val="solid"/>
            <a:round/>
            <a:headEnd len="sm" w="sm" type="none"/>
            <a:tailEnd len="sm" w="sm" type="none"/>
          </a:ln>
        </p:spPr>
      </p:cxnSp>
      <p:sp>
        <p:nvSpPr>
          <p:cNvPr id="2173" name="Google Shape;2173;p52"/>
          <p:cNvSpPr txBox="1"/>
          <p:nvPr/>
        </p:nvSpPr>
        <p:spPr>
          <a:xfrm>
            <a:off x="10685753" y="1224633"/>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Implement &amp; Test APIs</a:t>
            </a:r>
            <a:endParaRPr b="0" i="0" sz="1400" u="none" cap="none" strike="noStrike">
              <a:solidFill>
                <a:srgbClr val="000000"/>
              </a:solidFill>
              <a:latin typeface="Arial"/>
              <a:ea typeface="Arial"/>
              <a:cs typeface="Arial"/>
              <a:sym typeface="Arial"/>
            </a:endParaRPr>
          </a:p>
        </p:txBody>
      </p:sp>
      <p:pic>
        <p:nvPicPr>
          <p:cNvPr id="2174" name="Google Shape;2174;p52"/>
          <p:cNvPicPr preferRelativeResize="0"/>
          <p:nvPr/>
        </p:nvPicPr>
        <p:blipFill rotWithShape="1">
          <a:blip r:embed="rId3">
            <a:alphaModFix/>
          </a:blip>
          <a:srcRect b="0" l="0" r="0" t="0"/>
          <a:stretch/>
        </p:blipFill>
        <p:spPr>
          <a:xfrm>
            <a:off x="5591918" y="571542"/>
            <a:ext cx="4218008" cy="2414638"/>
          </a:xfrm>
          <a:prstGeom prst="rect">
            <a:avLst/>
          </a:prstGeom>
          <a:noFill/>
          <a:ln>
            <a:noFill/>
          </a:ln>
        </p:spPr>
      </p:pic>
      <p:pic>
        <p:nvPicPr>
          <p:cNvPr id="2175" name="Google Shape;2175;p52"/>
          <p:cNvPicPr preferRelativeResize="0"/>
          <p:nvPr/>
        </p:nvPicPr>
        <p:blipFill rotWithShape="1">
          <a:blip r:embed="rId4">
            <a:alphaModFix/>
          </a:blip>
          <a:srcRect b="0" l="0" r="0" t="0"/>
          <a:stretch/>
        </p:blipFill>
        <p:spPr>
          <a:xfrm>
            <a:off x="5741043" y="2923418"/>
            <a:ext cx="6276672" cy="3257624"/>
          </a:xfrm>
          <a:prstGeom prst="rect">
            <a:avLst/>
          </a:prstGeom>
          <a:noFill/>
          <a:ln>
            <a:noFill/>
          </a:ln>
        </p:spPr>
      </p:pic>
      <p:sp>
        <p:nvSpPr>
          <p:cNvPr id="2176" name="Google Shape;2176;p52"/>
          <p:cNvSpPr/>
          <p:nvPr/>
        </p:nvSpPr>
        <p:spPr>
          <a:xfrm>
            <a:off x="6319934" y="4374775"/>
            <a:ext cx="1097902" cy="1064972"/>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0" name="Shape 2180"/>
        <p:cNvGrpSpPr/>
        <p:nvPr/>
      </p:nvGrpSpPr>
      <p:grpSpPr>
        <a:xfrm>
          <a:off x="0" y="0"/>
          <a:ext cx="0" cy="0"/>
          <a:chOff x="0" y="0"/>
          <a:chExt cx="0" cy="0"/>
        </a:xfrm>
      </p:grpSpPr>
      <p:sp>
        <p:nvSpPr>
          <p:cNvPr id="2181" name="Google Shape;2181;p53"/>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Implement API</a:t>
            </a:r>
            <a:endParaRPr/>
          </a:p>
        </p:txBody>
      </p:sp>
      <p:sp>
        <p:nvSpPr>
          <p:cNvPr id="2182" name="Google Shape;2182;p53"/>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183" name="Google Shape;2183;p53"/>
          <p:cNvSpPr txBox="1"/>
          <p:nvPr/>
        </p:nvSpPr>
        <p:spPr>
          <a:xfrm>
            <a:off x="174285" y="1193133"/>
            <a:ext cx="4220198" cy="53244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Import pre-built Application…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Click on Import App</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Navigate to where you extracted the connected customer experience artifacts and drag project/apispecis/TCI/itineraries_lab/v1_itineraries_todo.json into upload files and select Upload. </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184" name="Google Shape;2184;p53"/>
          <p:cNvSpPr/>
          <p:nvPr/>
        </p:nvSpPr>
        <p:spPr>
          <a:xfrm>
            <a:off x="10865755" y="113133"/>
            <a:ext cx="1080000" cy="1080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85" name="Google Shape;2185;p53"/>
          <p:cNvSpPr/>
          <p:nvPr/>
        </p:nvSpPr>
        <p:spPr>
          <a:xfrm>
            <a:off x="11045755" y="293133"/>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2"/>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2186" name="Google Shape;2186;p53"/>
          <p:cNvCxnSpPr/>
          <p:nvPr/>
        </p:nvCxnSpPr>
        <p:spPr>
          <a:xfrm>
            <a:off x="10685754" y="1778861"/>
            <a:ext cx="1440000" cy="0"/>
          </a:xfrm>
          <a:prstGeom prst="straightConnector1">
            <a:avLst/>
          </a:prstGeom>
          <a:noFill/>
          <a:ln cap="flat" cmpd="sng" w="38100">
            <a:solidFill>
              <a:schemeClr val="accent2"/>
            </a:solidFill>
            <a:prstDash val="solid"/>
            <a:round/>
            <a:headEnd len="sm" w="sm" type="none"/>
            <a:tailEnd len="sm" w="sm" type="none"/>
          </a:ln>
        </p:spPr>
      </p:cxnSp>
      <p:sp>
        <p:nvSpPr>
          <p:cNvPr id="2187" name="Google Shape;2187;p53"/>
          <p:cNvSpPr txBox="1"/>
          <p:nvPr/>
        </p:nvSpPr>
        <p:spPr>
          <a:xfrm>
            <a:off x="10685753" y="1224633"/>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Implement &amp; Test APIs</a:t>
            </a:r>
            <a:endParaRPr b="0" i="0" sz="1400" u="none" cap="none" strike="noStrike">
              <a:solidFill>
                <a:srgbClr val="000000"/>
              </a:solidFill>
              <a:latin typeface="Arial"/>
              <a:ea typeface="Arial"/>
              <a:cs typeface="Arial"/>
              <a:sym typeface="Arial"/>
            </a:endParaRPr>
          </a:p>
        </p:txBody>
      </p:sp>
      <p:pic>
        <p:nvPicPr>
          <p:cNvPr id="2188" name="Google Shape;2188;p53"/>
          <p:cNvPicPr preferRelativeResize="0"/>
          <p:nvPr/>
        </p:nvPicPr>
        <p:blipFill rotWithShape="1">
          <a:blip r:embed="rId3">
            <a:alphaModFix/>
          </a:blip>
          <a:srcRect b="0" l="0" r="0" t="0"/>
          <a:stretch/>
        </p:blipFill>
        <p:spPr>
          <a:xfrm>
            <a:off x="4492119" y="872041"/>
            <a:ext cx="6095999" cy="2918793"/>
          </a:xfrm>
          <a:prstGeom prst="rect">
            <a:avLst/>
          </a:prstGeom>
          <a:noFill/>
          <a:ln>
            <a:noFill/>
          </a:ln>
        </p:spPr>
      </p:pic>
      <p:pic>
        <p:nvPicPr>
          <p:cNvPr id="2189" name="Google Shape;2189;p53"/>
          <p:cNvPicPr preferRelativeResize="0"/>
          <p:nvPr/>
        </p:nvPicPr>
        <p:blipFill rotWithShape="1">
          <a:blip r:embed="rId4">
            <a:alphaModFix/>
          </a:blip>
          <a:srcRect b="0" l="0" r="0" t="0"/>
          <a:stretch/>
        </p:blipFill>
        <p:spPr>
          <a:xfrm>
            <a:off x="5254906" y="4081203"/>
            <a:ext cx="2817471" cy="2580957"/>
          </a:xfrm>
          <a:prstGeom prst="rect">
            <a:avLst/>
          </a:prstGeom>
          <a:noFill/>
          <a:ln>
            <a:noFill/>
          </a:ln>
        </p:spPr>
      </p:pic>
      <p:sp>
        <p:nvSpPr>
          <p:cNvPr id="2190" name="Google Shape;2190;p53"/>
          <p:cNvSpPr/>
          <p:nvPr/>
        </p:nvSpPr>
        <p:spPr>
          <a:xfrm>
            <a:off x="7478670" y="3296312"/>
            <a:ext cx="486136" cy="513184"/>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4" name="Shape 2194"/>
        <p:cNvGrpSpPr/>
        <p:nvPr/>
      </p:nvGrpSpPr>
      <p:grpSpPr>
        <a:xfrm>
          <a:off x="0" y="0"/>
          <a:ext cx="0" cy="0"/>
          <a:chOff x="0" y="0"/>
          <a:chExt cx="0" cy="0"/>
        </a:xfrm>
      </p:grpSpPr>
      <p:sp>
        <p:nvSpPr>
          <p:cNvPr id="2195" name="Google Shape;2195;p54"/>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Implement API</a:t>
            </a:r>
            <a:endParaRPr/>
          </a:p>
        </p:txBody>
      </p:sp>
      <p:sp>
        <p:nvSpPr>
          <p:cNvPr id="2196" name="Google Shape;2196;p54"/>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197" name="Google Shape;2197;p54"/>
          <p:cNvSpPr txBox="1"/>
          <p:nvPr/>
        </p:nvSpPr>
        <p:spPr>
          <a:xfrm>
            <a:off x="174285" y="1193133"/>
            <a:ext cx="4220198"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Flogo Application implements the API we used earlier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Click on V1Itineraries_reservationid_GET to view the implementation</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198" name="Google Shape;2198;p54"/>
          <p:cNvSpPr/>
          <p:nvPr/>
        </p:nvSpPr>
        <p:spPr>
          <a:xfrm>
            <a:off x="10865755" y="113133"/>
            <a:ext cx="1080000" cy="1080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99" name="Google Shape;2199;p54"/>
          <p:cNvSpPr/>
          <p:nvPr/>
        </p:nvSpPr>
        <p:spPr>
          <a:xfrm>
            <a:off x="11045755" y="293133"/>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2"/>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2200" name="Google Shape;2200;p54"/>
          <p:cNvCxnSpPr/>
          <p:nvPr/>
        </p:nvCxnSpPr>
        <p:spPr>
          <a:xfrm>
            <a:off x="10685754" y="1778861"/>
            <a:ext cx="1440000" cy="0"/>
          </a:xfrm>
          <a:prstGeom prst="straightConnector1">
            <a:avLst/>
          </a:prstGeom>
          <a:noFill/>
          <a:ln cap="flat" cmpd="sng" w="38100">
            <a:solidFill>
              <a:schemeClr val="accent2"/>
            </a:solidFill>
            <a:prstDash val="solid"/>
            <a:round/>
            <a:headEnd len="sm" w="sm" type="none"/>
            <a:tailEnd len="sm" w="sm" type="none"/>
          </a:ln>
        </p:spPr>
      </p:cxnSp>
      <p:sp>
        <p:nvSpPr>
          <p:cNvPr id="2201" name="Google Shape;2201;p54"/>
          <p:cNvSpPr txBox="1"/>
          <p:nvPr/>
        </p:nvSpPr>
        <p:spPr>
          <a:xfrm>
            <a:off x="10685753" y="1224633"/>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Implement &amp; Test APIs</a:t>
            </a:r>
            <a:endParaRPr b="0" i="0" sz="1400" u="none" cap="none" strike="noStrike">
              <a:solidFill>
                <a:srgbClr val="000000"/>
              </a:solidFill>
              <a:latin typeface="Arial"/>
              <a:ea typeface="Arial"/>
              <a:cs typeface="Arial"/>
              <a:sym typeface="Arial"/>
            </a:endParaRPr>
          </a:p>
        </p:txBody>
      </p:sp>
      <p:pic>
        <p:nvPicPr>
          <p:cNvPr id="2202" name="Google Shape;2202;p54"/>
          <p:cNvPicPr preferRelativeResize="0"/>
          <p:nvPr/>
        </p:nvPicPr>
        <p:blipFill rotWithShape="1">
          <a:blip r:embed="rId3">
            <a:alphaModFix/>
          </a:blip>
          <a:srcRect b="0" l="0" r="0" t="0"/>
          <a:stretch/>
        </p:blipFill>
        <p:spPr>
          <a:xfrm>
            <a:off x="4436173" y="1013133"/>
            <a:ext cx="5943600" cy="2266950"/>
          </a:xfrm>
          <a:prstGeom prst="rect">
            <a:avLst/>
          </a:prstGeom>
          <a:noFill/>
          <a:ln>
            <a:noFill/>
          </a:ln>
        </p:spPr>
      </p:pic>
      <p:pic>
        <p:nvPicPr>
          <p:cNvPr id="2203" name="Google Shape;2203;p54"/>
          <p:cNvPicPr preferRelativeResize="0"/>
          <p:nvPr/>
        </p:nvPicPr>
        <p:blipFill rotWithShape="1">
          <a:blip r:embed="rId4">
            <a:alphaModFix/>
          </a:blip>
          <a:srcRect b="0" l="0" r="0" t="0"/>
          <a:stretch/>
        </p:blipFill>
        <p:spPr>
          <a:xfrm>
            <a:off x="4436173" y="3759967"/>
            <a:ext cx="5943600" cy="2254885"/>
          </a:xfrm>
          <a:prstGeom prst="rect">
            <a:avLst/>
          </a:prstGeom>
          <a:noFill/>
          <a:ln>
            <a:noFill/>
          </a:ln>
        </p:spPr>
      </p:pic>
      <p:sp>
        <p:nvSpPr>
          <p:cNvPr id="2204" name="Google Shape;2204;p54"/>
          <p:cNvSpPr/>
          <p:nvPr/>
        </p:nvSpPr>
        <p:spPr>
          <a:xfrm>
            <a:off x="1497831" y="4682241"/>
            <a:ext cx="265008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Flogo Implementation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8" name="Shape 2208"/>
        <p:cNvGrpSpPr/>
        <p:nvPr/>
      </p:nvGrpSpPr>
      <p:grpSpPr>
        <a:xfrm>
          <a:off x="0" y="0"/>
          <a:ext cx="0" cy="0"/>
          <a:chOff x="0" y="0"/>
          <a:chExt cx="0" cy="0"/>
        </a:xfrm>
      </p:grpSpPr>
      <p:sp>
        <p:nvSpPr>
          <p:cNvPr id="2209" name="Google Shape;2209;p55"/>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Implement API</a:t>
            </a:r>
            <a:endParaRPr/>
          </a:p>
        </p:txBody>
      </p:sp>
      <p:sp>
        <p:nvSpPr>
          <p:cNvPr id="2210" name="Google Shape;2210;p55"/>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211" name="Google Shape;2211;p55"/>
          <p:cNvSpPr txBox="1"/>
          <p:nvPr/>
        </p:nvSpPr>
        <p:spPr>
          <a:xfrm>
            <a:off x="174285" y="1193133"/>
            <a:ext cx="4220198" cy="409342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Hover over the box to the right of “Return” to reveal a + sign and click on it to add a new Activity</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From Add Activity, scroll down, select General, select Invoke REST Service.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212" name="Google Shape;2212;p55"/>
          <p:cNvSpPr/>
          <p:nvPr/>
        </p:nvSpPr>
        <p:spPr>
          <a:xfrm>
            <a:off x="10865755" y="113133"/>
            <a:ext cx="1080000" cy="1080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13" name="Google Shape;2213;p55"/>
          <p:cNvSpPr/>
          <p:nvPr/>
        </p:nvSpPr>
        <p:spPr>
          <a:xfrm>
            <a:off x="11045755" y="293133"/>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2"/>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2214" name="Google Shape;2214;p55"/>
          <p:cNvCxnSpPr/>
          <p:nvPr/>
        </p:nvCxnSpPr>
        <p:spPr>
          <a:xfrm>
            <a:off x="10685754" y="1778861"/>
            <a:ext cx="1440000" cy="0"/>
          </a:xfrm>
          <a:prstGeom prst="straightConnector1">
            <a:avLst/>
          </a:prstGeom>
          <a:noFill/>
          <a:ln cap="flat" cmpd="sng" w="38100">
            <a:solidFill>
              <a:schemeClr val="accent2"/>
            </a:solidFill>
            <a:prstDash val="solid"/>
            <a:round/>
            <a:headEnd len="sm" w="sm" type="none"/>
            <a:tailEnd len="sm" w="sm" type="none"/>
          </a:ln>
        </p:spPr>
      </p:cxnSp>
      <p:sp>
        <p:nvSpPr>
          <p:cNvPr id="2215" name="Google Shape;2215;p55"/>
          <p:cNvSpPr txBox="1"/>
          <p:nvPr/>
        </p:nvSpPr>
        <p:spPr>
          <a:xfrm>
            <a:off x="10685753" y="1224633"/>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Implement &amp; Test APIs</a:t>
            </a:r>
            <a:endParaRPr b="0" i="0" sz="1400" u="none" cap="none" strike="noStrike">
              <a:solidFill>
                <a:srgbClr val="000000"/>
              </a:solidFill>
              <a:latin typeface="Arial"/>
              <a:ea typeface="Arial"/>
              <a:cs typeface="Arial"/>
              <a:sym typeface="Arial"/>
            </a:endParaRPr>
          </a:p>
        </p:txBody>
      </p:sp>
      <p:pic>
        <p:nvPicPr>
          <p:cNvPr id="2216" name="Google Shape;2216;p55"/>
          <p:cNvPicPr preferRelativeResize="0"/>
          <p:nvPr/>
        </p:nvPicPr>
        <p:blipFill rotWithShape="1">
          <a:blip r:embed="rId3">
            <a:alphaModFix/>
          </a:blip>
          <a:srcRect b="0" l="0" r="0" t="0"/>
          <a:stretch/>
        </p:blipFill>
        <p:spPr>
          <a:xfrm>
            <a:off x="4638245" y="823293"/>
            <a:ext cx="5943600" cy="1849120"/>
          </a:xfrm>
          <a:prstGeom prst="rect">
            <a:avLst/>
          </a:prstGeom>
          <a:noFill/>
          <a:ln>
            <a:noFill/>
          </a:ln>
        </p:spPr>
      </p:pic>
      <p:pic>
        <p:nvPicPr>
          <p:cNvPr id="2217" name="Google Shape;2217;p55"/>
          <p:cNvPicPr preferRelativeResize="0"/>
          <p:nvPr/>
        </p:nvPicPr>
        <p:blipFill rotWithShape="1">
          <a:blip r:embed="rId4">
            <a:alphaModFix/>
          </a:blip>
          <a:srcRect b="0" l="0" r="0" t="0"/>
          <a:stretch/>
        </p:blipFill>
        <p:spPr>
          <a:xfrm>
            <a:off x="4638245" y="2941754"/>
            <a:ext cx="5409757" cy="31928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1" name="Shape 2221"/>
        <p:cNvGrpSpPr/>
        <p:nvPr/>
      </p:nvGrpSpPr>
      <p:grpSpPr>
        <a:xfrm>
          <a:off x="0" y="0"/>
          <a:ext cx="0" cy="0"/>
          <a:chOff x="0" y="0"/>
          <a:chExt cx="0" cy="0"/>
        </a:xfrm>
      </p:grpSpPr>
      <p:sp>
        <p:nvSpPr>
          <p:cNvPr id="2222" name="Google Shape;2222;p56"/>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Implement API</a:t>
            </a:r>
            <a:endParaRPr/>
          </a:p>
        </p:txBody>
      </p:sp>
      <p:sp>
        <p:nvSpPr>
          <p:cNvPr id="2223" name="Google Shape;2223;p56"/>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224" name="Google Shape;2224;p56"/>
          <p:cNvSpPr txBox="1"/>
          <p:nvPr/>
        </p:nvSpPr>
        <p:spPr>
          <a:xfrm>
            <a:off x="174285" y="1193133"/>
            <a:ext cx="4220198" cy="70788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Drag the InvokeRESTService to the right of Status.</a:t>
            </a:r>
            <a:endParaRPr b="0" i="0" sz="1400" u="none" cap="none" strike="noStrike">
              <a:solidFill>
                <a:srgbClr val="000000"/>
              </a:solidFill>
              <a:latin typeface="Arial"/>
              <a:ea typeface="Arial"/>
              <a:cs typeface="Arial"/>
              <a:sym typeface="Arial"/>
            </a:endParaRPr>
          </a:p>
        </p:txBody>
      </p:sp>
      <p:sp>
        <p:nvSpPr>
          <p:cNvPr id="2225" name="Google Shape;2225;p56"/>
          <p:cNvSpPr/>
          <p:nvPr/>
        </p:nvSpPr>
        <p:spPr>
          <a:xfrm>
            <a:off x="10865755" y="113133"/>
            <a:ext cx="1080000" cy="1080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26" name="Google Shape;2226;p56"/>
          <p:cNvSpPr/>
          <p:nvPr/>
        </p:nvSpPr>
        <p:spPr>
          <a:xfrm>
            <a:off x="11045755" y="293133"/>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2"/>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2227" name="Google Shape;2227;p56"/>
          <p:cNvCxnSpPr/>
          <p:nvPr/>
        </p:nvCxnSpPr>
        <p:spPr>
          <a:xfrm>
            <a:off x="10685754" y="1778861"/>
            <a:ext cx="1440000" cy="0"/>
          </a:xfrm>
          <a:prstGeom prst="straightConnector1">
            <a:avLst/>
          </a:prstGeom>
          <a:noFill/>
          <a:ln cap="flat" cmpd="sng" w="38100">
            <a:solidFill>
              <a:schemeClr val="accent2"/>
            </a:solidFill>
            <a:prstDash val="solid"/>
            <a:round/>
            <a:headEnd len="sm" w="sm" type="none"/>
            <a:tailEnd len="sm" w="sm" type="none"/>
          </a:ln>
        </p:spPr>
      </p:cxnSp>
      <p:sp>
        <p:nvSpPr>
          <p:cNvPr id="2228" name="Google Shape;2228;p56"/>
          <p:cNvSpPr txBox="1"/>
          <p:nvPr/>
        </p:nvSpPr>
        <p:spPr>
          <a:xfrm>
            <a:off x="10685753" y="1224633"/>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Implement &amp; Test APIs</a:t>
            </a:r>
            <a:endParaRPr b="0" i="0" sz="1400" u="none" cap="none" strike="noStrike">
              <a:solidFill>
                <a:srgbClr val="000000"/>
              </a:solidFill>
              <a:latin typeface="Arial"/>
              <a:ea typeface="Arial"/>
              <a:cs typeface="Arial"/>
              <a:sym typeface="Arial"/>
            </a:endParaRPr>
          </a:p>
        </p:txBody>
      </p:sp>
      <p:pic>
        <p:nvPicPr>
          <p:cNvPr id="2229" name="Google Shape;2229;p56"/>
          <p:cNvPicPr preferRelativeResize="0"/>
          <p:nvPr/>
        </p:nvPicPr>
        <p:blipFill rotWithShape="1">
          <a:blip r:embed="rId3">
            <a:alphaModFix/>
          </a:blip>
          <a:srcRect b="0" l="0" r="0" t="0"/>
          <a:stretch/>
        </p:blipFill>
        <p:spPr>
          <a:xfrm>
            <a:off x="4568318" y="1040991"/>
            <a:ext cx="5943600" cy="737870"/>
          </a:xfrm>
          <a:prstGeom prst="rect">
            <a:avLst/>
          </a:prstGeom>
          <a:noFill/>
          <a:ln>
            <a:noFill/>
          </a:ln>
        </p:spPr>
      </p:pic>
      <p:pic>
        <p:nvPicPr>
          <p:cNvPr id="2230" name="Google Shape;2230;p56"/>
          <p:cNvPicPr preferRelativeResize="0"/>
          <p:nvPr/>
        </p:nvPicPr>
        <p:blipFill rotWithShape="1">
          <a:blip r:embed="rId4">
            <a:alphaModFix/>
          </a:blip>
          <a:srcRect b="0" l="0" r="0" t="0"/>
          <a:stretch/>
        </p:blipFill>
        <p:spPr>
          <a:xfrm>
            <a:off x="4568318" y="2029249"/>
            <a:ext cx="5943600" cy="1162685"/>
          </a:xfrm>
          <a:prstGeom prst="rect">
            <a:avLst/>
          </a:prstGeom>
          <a:noFill/>
          <a:ln>
            <a:noFill/>
          </a:ln>
        </p:spPr>
      </p:pic>
      <p:sp>
        <p:nvSpPr>
          <p:cNvPr id="2231" name="Google Shape;2231;p56"/>
          <p:cNvSpPr txBox="1"/>
          <p:nvPr/>
        </p:nvSpPr>
        <p:spPr>
          <a:xfrm>
            <a:off x="174285" y="2029249"/>
            <a:ext cx="4220198" cy="163121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Rename the activity.  Select InvokeRESTService, hover your mouse over the name InvokeRESTService and select the edit icon.  </a:t>
            </a:r>
            <a:endParaRPr b="0" i="0" sz="1400" u="none" cap="none" strike="noStrike">
              <a:solidFill>
                <a:srgbClr val="000000"/>
              </a:solidFill>
              <a:latin typeface="Arial"/>
              <a:ea typeface="Arial"/>
              <a:cs typeface="Arial"/>
              <a:sym typeface="Arial"/>
            </a:endParaRPr>
          </a:p>
        </p:txBody>
      </p:sp>
      <p:sp>
        <p:nvSpPr>
          <p:cNvPr id="2232" name="Google Shape;2232;p56"/>
          <p:cNvSpPr/>
          <p:nvPr/>
        </p:nvSpPr>
        <p:spPr>
          <a:xfrm>
            <a:off x="6574421" y="2801073"/>
            <a:ext cx="289367" cy="254643"/>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233" name="Google Shape;2233;p56"/>
          <p:cNvPicPr preferRelativeResize="0"/>
          <p:nvPr/>
        </p:nvPicPr>
        <p:blipFill rotWithShape="1">
          <a:blip r:embed="rId5">
            <a:alphaModFix/>
          </a:blip>
          <a:srcRect b="0" l="0" r="0" t="0"/>
          <a:stretch/>
        </p:blipFill>
        <p:spPr>
          <a:xfrm>
            <a:off x="4568318" y="3412161"/>
            <a:ext cx="4782450" cy="3095644"/>
          </a:xfrm>
          <a:prstGeom prst="rect">
            <a:avLst/>
          </a:prstGeom>
          <a:noFill/>
          <a:ln>
            <a:noFill/>
          </a:ln>
        </p:spPr>
      </p:pic>
      <p:sp>
        <p:nvSpPr>
          <p:cNvPr id="2234" name="Google Shape;2234;p56"/>
          <p:cNvSpPr txBox="1"/>
          <p:nvPr/>
        </p:nvSpPr>
        <p:spPr>
          <a:xfrm>
            <a:off x="174285" y="3757744"/>
            <a:ext cx="4220198" cy="255454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Add REST URL - Select “Settings” and past the following URL in the URL field.</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https://integration.cloud.tibcoapps.com:443/wz3dr4zotkxmqg5au6yhc526iw2otlc2/v1/aircrafts/{aircraftid}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8" name="Shape 2238"/>
        <p:cNvGrpSpPr/>
        <p:nvPr/>
      </p:nvGrpSpPr>
      <p:grpSpPr>
        <a:xfrm>
          <a:off x="0" y="0"/>
          <a:ext cx="0" cy="0"/>
          <a:chOff x="0" y="0"/>
          <a:chExt cx="0" cy="0"/>
        </a:xfrm>
      </p:grpSpPr>
      <p:sp>
        <p:nvSpPr>
          <p:cNvPr id="2239" name="Google Shape;2239;p57"/>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Implement API</a:t>
            </a:r>
            <a:endParaRPr/>
          </a:p>
        </p:txBody>
      </p:sp>
      <p:sp>
        <p:nvSpPr>
          <p:cNvPr id="2240" name="Google Shape;2240;p57"/>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241" name="Google Shape;2241;p57"/>
          <p:cNvSpPr txBox="1"/>
          <p:nvPr/>
        </p:nvSpPr>
        <p:spPr>
          <a:xfrm>
            <a:off x="174285" y="1193133"/>
            <a:ext cx="4220198" cy="470898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Now let’s map activity input.  Select “Input”, expand pathParams and select aircraftid.</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Expand Upstream Output-&gt;Reservation-&gt;responseBody-&gt;reservation and select aircraftid.</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This maps the output of previous steps in the Flogo application</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Functions etc. can be used to manipulate the data</a:t>
            </a:r>
            <a:endParaRPr b="0" i="0" sz="1400" u="none" cap="none" strike="noStrike">
              <a:solidFill>
                <a:srgbClr val="000000"/>
              </a:solidFill>
              <a:latin typeface="Arial"/>
              <a:ea typeface="Arial"/>
              <a:cs typeface="Arial"/>
              <a:sym typeface="Arial"/>
            </a:endParaRPr>
          </a:p>
        </p:txBody>
      </p:sp>
      <p:sp>
        <p:nvSpPr>
          <p:cNvPr id="2242" name="Google Shape;2242;p57"/>
          <p:cNvSpPr/>
          <p:nvPr/>
        </p:nvSpPr>
        <p:spPr>
          <a:xfrm>
            <a:off x="10865755" y="113133"/>
            <a:ext cx="1080000" cy="1080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43" name="Google Shape;2243;p57"/>
          <p:cNvSpPr/>
          <p:nvPr/>
        </p:nvSpPr>
        <p:spPr>
          <a:xfrm>
            <a:off x="11045755" y="293133"/>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2"/>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2244" name="Google Shape;2244;p57"/>
          <p:cNvCxnSpPr/>
          <p:nvPr/>
        </p:nvCxnSpPr>
        <p:spPr>
          <a:xfrm>
            <a:off x="10685754" y="1778861"/>
            <a:ext cx="1440000" cy="0"/>
          </a:xfrm>
          <a:prstGeom prst="straightConnector1">
            <a:avLst/>
          </a:prstGeom>
          <a:noFill/>
          <a:ln cap="flat" cmpd="sng" w="38100">
            <a:solidFill>
              <a:schemeClr val="accent2"/>
            </a:solidFill>
            <a:prstDash val="solid"/>
            <a:round/>
            <a:headEnd len="sm" w="sm" type="none"/>
            <a:tailEnd len="sm" w="sm" type="none"/>
          </a:ln>
        </p:spPr>
      </p:cxnSp>
      <p:sp>
        <p:nvSpPr>
          <p:cNvPr id="2245" name="Google Shape;2245;p57"/>
          <p:cNvSpPr txBox="1"/>
          <p:nvPr/>
        </p:nvSpPr>
        <p:spPr>
          <a:xfrm>
            <a:off x="10685753" y="1224633"/>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Implement &amp; Test APIs</a:t>
            </a:r>
            <a:endParaRPr b="0" i="0" sz="1400" u="none" cap="none" strike="noStrike">
              <a:solidFill>
                <a:srgbClr val="000000"/>
              </a:solidFill>
              <a:latin typeface="Arial"/>
              <a:ea typeface="Arial"/>
              <a:cs typeface="Arial"/>
              <a:sym typeface="Arial"/>
            </a:endParaRPr>
          </a:p>
        </p:txBody>
      </p:sp>
      <p:pic>
        <p:nvPicPr>
          <p:cNvPr id="2246" name="Google Shape;2246;p57"/>
          <p:cNvPicPr preferRelativeResize="0"/>
          <p:nvPr/>
        </p:nvPicPr>
        <p:blipFill rotWithShape="1">
          <a:blip r:embed="rId3">
            <a:alphaModFix/>
          </a:blip>
          <a:srcRect b="0" l="0" r="0" t="0"/>
          <a:stretch/>
        </p:blipFill>
        <p:spPr>
          <a:xfrm>
            <a:off x="4568318" y="1374457"/>
            <a:ext cx="5943600" cy="41090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31"/>
          <p:cNvSpPr/>
          <p:nvPr/>
        </p:nvSpPr>
        <p:spPr>
          <a:xfrm>
            <a:off x="4385867" y="800"/>
            <a:ext cx="7806000" cy="685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7" name="Google Shape;747;p31"/>
          <p:cNvPicPr preferRelativeResize="0"/>
          <p:nvPr/>
        </p:nvPicPr>
        <p:blipFill rotWithShape="1">
          <a:blip r:embed="rId3">
            <a:alphaModFix/>
          </a:blip>
          <a:srcRect b="0" l="0" r="0" t="0"/>
          <a:stretch/>
        </p:blipFill>
        <p:spPr>
          <a:xfrm>
            <a:off x="0" y="800"/>
            <a:ext cx="2677800" cy="892600"/>
          </a:xfrm>
          <a:prstGeom prst="rect">
            <a:avLst/>
          </a:prstGeom>
          <a:noFill/>
          <a:ln>
            <a:noFill/>
          </a:ln>
        </p:spPr>
      </p:pic>
      <p:sp>
        <p:nvSpPr>
          <p:cNvPr id="748" name="Google Shape;748;p31"/>
          <p:cNvSpPr/>
          <p:nvPr/>
        </p:nvSpPr>
        <p:spPr>
          <a:xfrm>
            <a:off x="159000" y="3971100"/>
            <a:ext cx="4116900" cy="794100"/>
          </a:xfrm>
          <a:prstGeom prst="roundRect">
            <a:avLst>
              <a:gd fmla="val 50000" name="adj"/>
            </a:avLst>
          </a:prstGeom>
          <a:solidFill>
            <a:schemeClr val="accent5"/>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Dave Winstone</a:t>
            </a:r>
            <a:endParaRPr b="0" i="0" sz="1900" u="none" cap="none" strike="noStrike">
              <a:solidFill>
                <a:srgbClr val="FFFFFF"/>
              </a:solidFill>
              <a:latin typeface="Roboto"/>
              <a:ea typeface="Roboto"/>
              <a:cs typeface="Roboto"/>
              <a:sym typeface="Roboto"/>
            </a:endParaRPr>
          </a:p>
        </p:txBody>
      </p:sp>
      <p:sp>
        <p:nvSpPr>
          <p:cNvPr id="749" name="Google Shape;749;p31"/>
          <p:cNvSpPr txBox="1"/>
          <p:nvPr/>
        </p:nvSpPr>
        <p:spPr>
          <a:xfrm>
            <a:off x="315033" y="5351600"/>
            <a:ext cx="3863100" cy="708300"/>
          </a:xfrm>
          <a:prstGeom prst="rect">
            <a:avLst/>
          </a:prstGeom>
          <a:noFill/>
          <a:ln>
            <a:noFill/>
          </a:ln>
        </p:spPr>
        <p:txBody>
          <a:bodyPr anchorCtr="0" anchor="ctr" bIns="121900" lIns="121900" spcFirstLastPara="1" rIns="121900" wrap="square" tIns="121900">
            <a:noAutofit/>
          </a:bodyPr>
          <a:lstStyle/>
          <a:p>
            <a:pPr indent="0" lvl="0" marL="0" marR="0" rtl="0" algn="ctr">
              <a:lnSpc>
                <a:spcPct val="133333"/>
              </a:lnSpc>
              <a:spcBef>
                <a:spcPts val="240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Senior Presales Consultant</a:t>
            </a:r>
            <a:endParaRPr b="0" i="0" sz="1900" u="none" cap="none" strike="noStrike">
              <a:solidFill>
                <a:srgbClr val="FFFFFF"/>
              </a:solidFill>
              <a:latin typeface="Roboto"/>
              <a:ea typeface="Roboto"/>
              <a:cs typeface="Roboto"/>
              <a:sym typeface="Roboto"/>
            </a:endParaRPr>
          </a:p>
        </p:txBody>
      </p:sp>
      <p:sp>
        <p:nvSpPr>
          <p:cNvPr id="750" name="Google Shape;750;p31"/>
          <p:cNvSpPr txBox="1"/>
          <p:nvPr/>
        </p:nvSpPr>
        <p:spPr>
          <a:xfrm>
            <a:off x="5411867" y="197338"/>
            <a:ext cx="5754000" cy="5862561"/>
          </a:xfrm>
          <a:prstGeom prst="rect">
            <a:avLst/>
          </a:prstGeom>
          <a:noFill/>
          <a:ln>
            <a:noFill/>
          </a:ln>
        </p:spPr>
        <p:txBody>
          <a:bodyPr anchorCtr="0" anchor="t" bIns="121900" lIns="121900" spcFirstLastPara="1" rIns="121900" wrap="square" tIns="121900">
            <a:noAutofit/>
          </a:bodyPr>
          <a:lstStyle/>
          <a:p>
            <a:pPr indent="0" lvl="0" marL="304800" marR="304800" rtl="0" algn="l">
              <a:lnSpc>
                <a:spcPct val="142857"/>
              </a:lnSpc>
              <a:spcBef>
                <a:spcPts val="320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I have had the benefit of working for TIBCO for the last 14 years, and that has allowed me to work with a wide variety of customers – from the largest Banks and Telco’s in the world, to the smallest innovators and disruptors.</a:t>
            </a:r>
            <a:endParaRPr b="0" i="0" sz="1400" u="none" cap="none" strike="noStrike">
              <a:solidFill>
                <a:srgbClr val="000000"/>
              </a:solidFill>
              <a:latin typeface="Arial"/>
              <a:ea typeface="Arial"/>
              <a:cs typeface="Arial"/>
              <a:sym typeface="Arial"/>
            </a:endParaRPr>
          </a:p>
          <a:p>
            <a:pPr indent="0" lvl="0" marL="304800" marR="304800" rtl="0" algn="l">
              <a:lnSpc>
                <a:spcPct val="142857"/>
              </a:lnSpc>
              <a:spcBef>
                <a:spcPts val="320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I specialise in our “Connect” portfolio, allowing me to work with our customers on ensuring the right solutions and architectures are employed to provide the base for Digital Transformation.</a:t>
            </a:r>
            <a:endParaRPr b="0" i="0" sz="1900" u="none" cap="none" strike="noStrike">
              <a:solidFill>
                <a:srgbClr val="FFFFFF"/>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 </a:t>
            </a:r>
            <a:endParaRPr b="0" i="0" sz="1900" u="none" cap="none" strike="noStrike">
              <a:solidFill>
                <a:srgbClr val="FFFFFF"/>
              </a:solidFill>
              <a:latin typeface="Roboto"/>
              <a:ea typeface="Roboto"/>
              <a:cs typeface="Roboto"/>
              <a:sym typeface="Roboto"/>
            </a:endParaRPr>
          </a:p>
        </p:txBody>
      </p:sp>
      <p:pic>
        <p:nvPicPr>
          <p:cNvPr id="751" name="Google Shape;751;p31"/>
          <p:cNvPicPr preferRelativeResize="0"/>
          <p:nvPr/>
        </p:nvPicPr>
        <p:blipFill rotWithShape="1">
          <a:blip r:embed="rId4">
            <a:alphaModFix/>
          </a:blip>
          <a:srcRect b="0" l="0" r="0" t="0"/>
          <a:stretch/>
        </p:blipFill>
        <p:spPr>
          <a:xfrm>
            <a:off x="947400" y="1060650"/>
            <a:ext cx="2540000" cy="2540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0" name="Shape 2250"/>
        <p:cNvGrpSpPr/>
        <p:nvPr/>
      </p:nvGrpSpPr>
      <p:grpSpPr>
        <a:xfrm>
          <a:off x="0" y="0"/>
          <a:ext cx="0" cy="0"/>
          <a:chOff x="0" y="0"/>
          <a:chExt cx="0" cy="0"/>
        </a:xfrm>
      </p:grpSpPr>
      <p:sp>
        <p:nvSpPr>
          <p:cNvPr id="2251" name="Google Shape;2251;p58"/>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Implement API</a:t>
            </a:r>
            <a:endParaRPr/>
          </a:p>
        </p:txBody>
      </p:sp>
      <p:sp>
        <p:nvSpPr>
          <p:cNvPr id="2252" name="Google Shape;2252;p58"/>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253" name="Google Shape;2253;p58"/>
          <p:cNvSpPr txBox="1"/>
          <p:nvPr/>
        </p:nvSpPr>
        <p:spPr>
          <a:xfrm>
            <a:off x="174285" y="1193133"/>
            <a:ext cx="4220198" cy="409342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We now need to configure the Output Schema of the API Call</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Configure the Output settings.  Select Output Settings and past the following schema into Response Schema.</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{"aircraft":</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{"aircraftid":"111",</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"type":"767",</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"seatcapacity":"280"}</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sp>
        <p:nvSpPr>
          <p:cNvPr id="2254" name="Google Shape;2254;p58"/>
          <p:cNvSpPr/>
          <p:nvPr/>
        </p:nvSpPr>
        <p:spPr>
          <a:xfrm>
            <a:off x="10865755" y="113133"/>
            <a:ext cx="1080000" cy="1080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55" name="Google Shape;2255;p58"/>
          <p:cNvSpPr/>
          <p:nvPr/>
        </p:nvSpPr>
        <p:spPr>
          <a:xfrm>
            <a:off x="11045755" y="293133"/>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2"/>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2256" name="Google Shape;2256;p58"/>
          <p:cNvCxnSpPr/>
          <p:nvPr/>
        </p:nvCxnSpPr>
        <p:spPr>
          <a:xfrm>
            <a:off x="10685754" y="1778861"/>
            <a:ext cx="1440000" cy="0"/>
          </a:xfrm>
          <a:prstGeom prst="straightConnector1">
            <a:avLst/>
          </a:prstGeom>
          <a:noFill/>
          <a:ln cap="flat" cmpd="sng" w="38100">
            <a:solidFill>
              <a:schemeClr val="accent2"/>
            </a:solidFill>
            <a:prstDash val="solid"/>
            <a:round/>
            <a:headEnd len="sm" w="sm" type="none"/>
            <a:tailEnd len="sm" w="sm" type="none"/>
          </a:ln>
        </p:spPr>
      </p:cxnSp>
      <p:sp>
        <p:nvSpPr>
          <p:cNvPr id="2257" name="Google Shape;2257;p58"/>
          <p:cNvSpPr txBox="1"/>
          <p:nvPr/>
        </p:nvSpPr>
        <p:spPr>
          <a:xfrm>
            <a:off x="10685753" y="1224633"/>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Implement &amp; Test APIs</a:t>
            </a:r>
            <a:endParaRPr b="0" i="0" sz="1400" u="none" cap="none" strike="noStrike">
              <a:solidFill>
                <a:srgbClr val="000000"/>
              </a:solidFill>
              <a:latin typeface="Arial"/>
              <a:ea typeface="Arial"/>
              <a:cs typeface="Arial"/>
              <a:sym typeface="Arial"/>
            </a:endParaRPr>
          </a:p>
        </p:txBody>
      </p:sp>
      <p:pic>
        <p:nvPicPr>
          <p:cNvPr id="2258" name="Google Shape;2258;p58"/>
          <p:cNvPicPr preferRelativeResize="0"/>
          <p:nvPr/>
        </p:nvPicPr>
        <p:blipFill rotWithShape="1">
          <a:blip r:embed="rId3">
            <a:alphaModFix/>
          </a:blip>
          <a:srcRect b="0" l="0" r="0" t="0"/>
          <a:stretch/>
        </p:blipFill>
        <p:spPr>
          <a:xfrm>
            <a:off x="4568318" y="1684533"/>
            <a:ext cx="5943600" cy="372618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2" name="Shape 2262"/>
        <p:cNvGrpSpPr/>
        <p:nvPr/>
      </p:nvGrpSpPr>
      <p:grpSpPr>
        <a:xfrm>
          <a:off x="0" y="0"/>
          <a:ext cx="0" cy="0"/>
          <a:chOff x="0" y="0"/>
          <a:chExt cx="0" cy="0"/>
        </a:xfrm>
      </p:grpSpPr>
      <p:sp>
        <p:nvSpPr>
          <p:cNvPr id="2263" name="Google Shape;2263;p59"/>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Implement API</a:t>
            </a:r>
            <a:endParaRPr/>
          </a:p>
        </p:txBody>
      </p:sp>
      <p:sp>
        <p:nvSpPr>
          <p:cNvPr id="2264" name="Google Shape;2264;p59"/>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265" name="Google Shape;2265;p59"/>
          <p:cNvSpPr txBox="1"/>
          <p:nvPr/>
        </p:nvSpPr>
        <p:spPr>
          <a:xfrm>
            <a:off x="174285" y="1193133"/>
            <a:ext cx="4220198" cy="317009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Next – we need to map the response of the Aircraft API to the final return value of the Itinerary API</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Select Return activity, expand Flow Outputs itinerary and select aircraft.  In upstream Output Aircraft, expand Aircraft-&gt;responseBody, select aircraft.</a:t>
            </a:r>
            <a:endParaRPr b="0" i="0" sz="1400" u="none" cap="none" strike="noStrike">
              <a:solidFill>
                <a:srgbClr val="000000"/>
              </a:solidFill>
              <a:latin typeface="Arial"/>
              <a:ea typeface="Arial"/>
              <a:cs typeface="Arial"/>
              <a:sym typeface="Arial"/>
            </a:endParaRPr>
          </a:p>
        </p:txBody>
      </p:sp>
      <p:sp>
        <p:nvSpPr>
          <p:cNvPr id="2266" name="Google Shape;2266;p59"/>
          <p:cNvSpPr/>
          <p:nvPr/>
        </p:nvSpPr>
        <p:spPr>
          <a:xfrm>
            <a:off x="10865755" y="113133"/>
            <a:ext cx="1080000" cy="1080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67" name="Google Shape;2267;p59"/>
          <p:cNvSpPr/>
          <p:nvPr/>
        </p:nvSpPr>
        <p:spPr>
          <a:xfrm>
            <a:off x="11045755" y="293133"/>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2"/>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2268" name="Google Shape;2268;p59"/>
          <p:cNvCxnSpPr/>
          <p:nvPr/>
        </p:nvCxnSpPr>
        <p:spPr>
          <a:xfrm>
            <a:off x="10685754" y="1778861"/>
            <a:ext cx="1440000" cy="0"/>
          </a:xfrm>
          <a:prstGeom prst="straightConnector1">
            <a:avLst/>
          </a:prstGeom>
          <a:noFill/>
          <a:ln cap="flat" cmpd="sng" w="38100">
            <a:solidFill>
              <a:schemeClr val="accent2"/>
            </a:solidFill>
            <a:prstDash val="solid"/>
            <a:round/>
            <a:headEnd len="sm" w="sm" type="none"/>
            <a:tailEnd len="sm" w="sm" type="none"/>
          </a:ln>
        </p:spPr>
      </p:cxnSp>
      <p:sp>
        <p:nvSpPr>
          <p:cNvPr id="2269" name="Google Shape;2269;p59"/>
          <p:cNvSpPr txBox="1"/>
          <p:nvPr/>
        </p:nvSpPr>
        <p:spPr>
          <a:xfrm>
            <a:off x="10685753" y="1224633"/>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Implement &amp; Test APIs</a:t>
            </a:r>
            <a:endParaRPr b="0" i="0" sz="1400" u="none" cap="none" strike="noStrike">
              <a:solidFill>
                <a:srgbClr val="000000"/>
              </a:solidFill>
              <a:latin typeface="Arial"/>
              <a:ea typeface="Arial"/>
              <a:cs typeface="Arial"/>
              <a:sym typeface="Arial"/>
            </a:endParaRPr>
          </a:p>
        </p:txBody>
      </p:sp>
      <p:pic>
        <p:nvPicPr>
          <p:cNvPr id="2270" name="Google Shape;2270;p59"/>
          <p:cNvPicPr preferRelativeResize="0"/>
          <p:nvPr/>
        </p:nvPicPr>
        <p:blipFill rotWithShape="1">
          <a:blip r:embed="rId3">
            <a:alphaModFix/>
          </a:blip>
          <a:srcRect b="0" l="0" r="0" t="0"/>
          <a:stretch/>
        </p:blipFill>
        <p:spPr>
          <a:xfrm>
            <a:off x="4658319" y="1224633"/>
            <a:ext cx="5943600" cy="3746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4" name="Shape 2274"/>
        <p:cNvGrpSpPr/>
        <p:nvPr/>
      </p:nvGrpSpPr>
      <p:grpSpPr>
        <a:xfrm>
          <a:off x="0" y="0"/>
          <a:ext cx="0" cy="0"/>
          <a:chOff x="0" y="0"/>
          <a:chExt cx="0" cy="0"/>
        </a:xfrm>
      </p:grpSpPr>
      <p:sp>
        <p:nvSpPr>
          <p:cNvPr id="2275" name="Google Shape;2275;p60"/>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Test API</a:t>
            </a:r>
            <a:endParaRPr/>
          </a:p>
        </p:txBody>
      </p:sp>
      <p:sp>
        <p:nvSpPr>
          <p:cNvPr id="2276" name="Google Shape;2276;p60"/>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277" name="Google Shape;2277;p60"/>
          <p:cNvSpPr txBox="1"/>
          <p:nvPr/>
        </p:nvSpPr>
        <p:spPr>
          <a:xfrm>
            <a:off x="174285" y="1193133"/>
            <a:ext cx="4220198" cy="40011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Click on Start Testing</a:t>
            </a:r>
            <a:endParaRPr b="0" i="0" sz="1400" u="none" cap="none" strike="noStrike">
              <a:solidFill>
                <a:srgbClr val="000000"/>
              </a:solidFill>
              <a:latin typeface="Arial"/>
              <a:ea typeface="Arial"/>
              <a:cs typeface="Arial"/>
              <a:sym typeface="Arial"/>
            </a:endParaRPr>
          </a:p>
        </p:txBody>
      </p:sp>
      <p:sp>
        <p:nvSpPr>
          <p:cNvPr id="2278" name="Google Shape;2278;p60"/>
          <p:cNvSpPr/>
          <p:nvPr/>
        </p:nvSpPr>
        <p:spPr>
          <a:xfrm>
            <a:off x="10865755" y="113133"/>
            <a:ext cx="1080000" cy="1080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79" name="Google Shape;2279;p60"/>
          <p:cNvSpPr/>
          <p:nvPr/>
        </p:nvSpPr>
        <p:spPr>
          <a:xfrm>
            <a:off x="11045755" y="293133"/>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2"/>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2280" name="Google Shape;2280;p60"/>
          <p:cNvCxnSpPr/>
          <p:nvPr/>
        </p:nvCxnSpPr>
        <p:spPr>
          <a:xfrm>
            <a:off x="10685754" y="1778861"/>
            <a:ext cx="1440000" cy="0"/>
          </a:xfrm>
          <a:prstGeom prst="straightConnector1">
            <a:avLst/>
          </a:prstGeom>
          <a:noFill/>
          <a:ln cap="flat" cmpd="sng" w="38100">
            <a:solidFill>
              <a:schemeClr val="accent2"/>
            </a:solidFill>
            <a:prstDash val="solid"/>
            <a:round/>
            <a:headEnd len="sm" w="sm" type="none"/>
            <a:tailEnd len="sm" w="sm" type="none"/>
          </a:ln>
        </p:spPr>
      </p:cxnSp>
      <p:sp>
        <p:nvSpPr>
          <p:cNvPr id="2281" name="Google Shape;2281;p60"/>
          <p:cNvSpPr txBox="1"/>
          <p:nvPr/>
        </p:nvSpPr>
        <p:spPr>
          <a:xfrm>
            <a:off x="10685753" y="1224633"/>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Implement &amp; Test APIs</a:t>
            </a:r>
            <a:endParaRPr b="0" i="0" sz="1400" u="none" cap="none" strike="noStrike">
              <a:solidFill>
                <a:srgbClr val="000000"/>
              </a:solidFill>
              <a:latin typeface="Arial"/>
              <a:ea typeface="Arial"/>
              <a:cs typeface="Arial"/>
              <a:sym typeface="Arial"/>
            </a:endParaRPr>
          </a:p>
        </p:txBody>
      </p:sp>
      <p:pic>
        <p:nvPicPr>
          <p:cNvPr id="2282" name="Google Shape;2282;p60"/>
          <p:cNvPicPr preferRelativeResize="0"/>
          <p:nvPr/>
        </p:nvPicPr>
        <p:blipFill rotWithShape="1">
          <a:blip r:embed="rId3">
            <a:alphaModFix/>
          </a:blip>
          <a:srcRect b="0" l="0" r="0" t="0"/>
          <a:stretch/>
        </p:blipFill>
        <p:spPr>
          <a:xfrm>
            <a:off x="4436173" y="1144080"/>
            <a:ext cx="5943600" cy="1025525"/>
          </a:xfrm>
          <a:prstGeom prst="rect">
            <a:avLst/>
          </a:prstGeom>
          <a:noFill/>
          <a:ln>
            <a:noFill/>
          </a:ln>
        </p:spPr>
      </p:pic>
      <p:pic>
        <p:nvPicPr>
          <p:cNvPr id="2283" name="Google Shape;2283;p60"/>
          <p:cNvPicPr preferRelativeResize="0"/>
          <p:nvPr/>
        </p:nvPicPr>
        <p:blipFill rotWithShape="1">
          <a:blip r:embed="rId4">
            <a:alphaModFix/>
          </a:blip>
          <a:srcRect b="0" l="0" r="0" t="0"/>
          <a:stretch/>
        </p:blipFill>
        <p:spPr>
          <a:xfrm>
            <a:off x="4394483" y="2586080"/>
            <a:ext cx="5943600" cy="2783840"/>
          </a:xfrm>
          <a:prstGeom prst="rect">
            <a:avLst/>
          </a:prstGeom>
          <a:noFill/>
          <a:ln>
            <a:noFill/>
          </a:ln>
        </p:spPr>
      </p:pic>
      <p:sp>
        <p:nvSpPr>
          <p:cNvPr id="2284" name="Google Shape;2284;p60"/>
          <p:cNvSpPr txBox="1"/>
          <p:nvPr/>
        </p:nvSpPr>
        <p:spPr>
          <a:xfrm>
            <a:off x="174285" y="2600341"/>
            <a:ext cx="4220198" cy="70788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Create a “Launch Configuration” to set up some test input data</a:t>
            </a:r>
            <a:endParaRPr b="0" i="0" sz="1400" u="none" cap="none" strike="noStrike">
              <a:solidFill>
                <a:srgbClr val="000000"/>
              </a:solidFill>
              <a:latin typeface="Arial"/>
              <a:ea typeface="Arial"/>
              <a:cs typeface="Arial"/>
              <a:sym typeface="Arial"/>
            </a:endParaRPr>
          </a:p>
        </p:txBody>
      </p:sp>
      <p:sp>
        <p:nvSpPr>
          <p:cNvPr id="2285" name="Google Shape;2285;p60"/>
          <p:cNvSpPr/>
          <p:nvPr/>
        </p:nvSpPr>
        <p:spPr>
          <a:xfrm>
            <a:off x="8113151" y="1743188"/>
            <a:ext cx="486136" cy="513184"/>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9" name="Shape 2289"/>
        <p:cNvGrpSpPr/>
        <p:nvPr/>
      </p:nvGrpSpPr>
      <p:grpSpPr>
        <a:xfrm>
          <a:off x="0" y="0"/>
          <a:ext cx="0" cy="0"/>
          <a:chOff x="0" y="0"/>
          <a:chExt cx="0" cy="0"/>
        </a:xfrm>
      </p:grpSpPr>
      <p:sp>
        <p:nvSpPr>
          <p:cNvPr id="2290" name="Google Shape;2290;p61"/>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Test API</a:t>
            </a:r>
            <a:endParaRPr/>
          </a:p>
        </p:txBody>
      </p:sp>
      <p:sp>
        <p:nvSpPr>
          <p:cNvPr id="2291" name="Google Shape;2291;p61"/>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292" name="Google Shape;2292;p61"/>
          <p:cNvSpPr txBox="1"/>
          <p:nvPr/>
        </p:nvSpPr>
        <p:spPr>
          <a:xfrm>
            <a:off x="174285" y="1193133"/>
            <a:ext cx="4220198" cy="163121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Expand Activity Input flowInputs-&gt;pathParams-&gt;reservationid.  And enter ‘AAAAA11111’ into flowInputs.  Use quotes.  Select Next. Select Run.</a:t>
            </a:r>
            <a:endParaRPr b="0" i="0" sz="1400" u="none" cap="none" strike="noStrike">
              <a:solidFill>
                <a:srgbClr val="000000"/>
              </a:solidFill>
              <a:latin typeface="Arial"/>
              <a:ea typeface="Arial"/>
              <a:cs typeface="Arial"/>
              <a:sym typeface="Arial"/>
            </a:endParaRPr>
          </a:p>
        </p:txBody>
      </p:sp>
      <p:sp>
        <p:nvSpPr>
          <p:cNvPr id="2293" name="Google Shape;2293;p61"/>
          <p:cNvSpPr/>
          <p:nvPr/>
        </p:nvSpPr>
        <p:spPr>
          <a:xfrm>
            <a:off x="10865755" y="113133"/>
            <a:ext cx="1080000" cy="1080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94" name="Google Shape;2294;p61"/>
          <p:cNvSpPr/>
          <p:nvPr/>
        </p:nvSpPr>
        <p:spPr>
          <a:xfrm>
            <a:off x="11045755" y="293133"/>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2"/>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2295" name="Google Shape;2295;p61"/>
          <p:cNvCxnSpPr/>
          <p:nvPr/>
        </p:nvCxnSpPr>
        <p:spPr>
          <a:xfrm>
            <a:off x="10685754" y="1778861"/>
            <a:ext cx="1440000" cy="0"/>
          </a:xfrm>
          <a:prstGeom prst="straightConnector1">
            <a:avLst/>
          </a:prstGeom>
          <a:noFill/>
          <a:ln cap="flat" cmpd="sng" w="38100">
            <a:solidFill>
              <a:schemeClr val="accent2"/>
            </a:solidFill>
            <a:prstDash val="solid"/>
            <a:round/>
            <a:headEnd len="sm" w="sm" type="none"/>
            <a:tailEnd len="sm" w="sm" type="none"/>
          </a:ln>
        </p:spPr>
      </p:cxnSp>
      <p:sp>
        <p:nvSpPr>
          <p:cNvPr id="2296" name="Google Shape;2296;p61"/>
          <p:cNvSpPr txBox="1"/>
          <p:nvPr/>
        </p:nvSpPr>
        <p:spPr>
          <a:xfrm>
            <a:off x="10685753" y="1224633"/>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Implement &amp; Test APIs</a:t>
            </a:r>
            <a:endParaRPr b="0" i="0" sz="1400" u="none" cap="none" strike="noStrike">
              <a:solidFill>
                <a:srgbClr val="000000"/>
              </a:solidFill>
              <a:latin typeface="Arial"/>
              <a:ea typeface="Arial"/>
              <a:cs typeface="Arial"/>
              <a:sym typeface="Arial"/>
            </a:endParaRPr>
          </a:p>
        </p:txBody>
      </p:sp>
      <p:pic>
        <p:nvPicPr>
          <p:cNvPr id="2297" name="Google Shape;2297;p61"/>
          <p:cNvPicPr preferRelativeResize="0"/>
          <p:nvPr/>
        </p:nvPicPr>
        <p:blipFill rotWithShape="1">
          <a:blip r:embed="rId3">
            <a:alphaModFix/>
          </a:blip>
          <a:srcRect b="0" l="0" r="0" t="0"/>
          <a:stretch/>
        </p:blipFill>
        <p:spPr>
          <a:xfrm>
            <a:off x="4458245" y="790524"/>
            <a:ext cx="5943600" cy="2778125"/>
          </a:xfrm>
          <a:prstGeom prst="rect">
            <a:avLst/>
          </a:prstGeom>
          <a:noFill/>
          <a:ln>
            <a:noFill/>
          </a:ln>
        </p:spPr>
      </p:pic>
      <p:pic>
        <p:nvPicPr>
          <p:cNvPr id="2298" name="Google Shape;2298;p61"/>
          <p:cNvPicPr preferRelativeResize="0"/>
          <p:nvPr/>
        </p:nvPicPr>
        <p:blipFill rotWithShape="1">
          <a:blip r:embed="rId4">
            <a:alphaModFix/>
          </a:blip>
          <a:srcRect b="0" l="0" r="0" t="0"/>
          <a:stretch/>
        </p:blipFill>
        <p:spPr>
          <a:xfrm>
            <a:off x="4742153" y="4000803"/>
            <a:ext cx="5943600" cy="2218690"/>
          </a:xfrm>
          <a:prstGeom prst="rect">
            <a:avLst/>
          </a:prstGeom>
          <a:noFill/>
          <a:ln>
            <a:noFill/>
          </a:ln>
        </p:spPr>
      </p:pic>
      <p:sp>
        <p:nvSpPr>
          <p:cNvPr id="2299" name="Google Shape;2299;p61"/>
          <p:cNvSpPr txBox="1"/>
          <p:nvPr/>
        </p:nvSpPr>
        <p:spPr>
          <a:xfrm>
            <a:off x="238047" y="4294540"/>
            <a:ext cx="4220198" cy="70788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Detailed Logging shows testing results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3" name="Shape 2303"/>
        <p:cNvGrpSpPr/>
        <p:nvPr/>
      </p:nvGrpSpPr>
      <p:grpSpPr>
        <a:xfrm>
          <a:off x="0" y="0"/>
          <a:ext cx="0" cy="0"/>
          <a:chOff x="0" y="0"/>
          <a:chExt cx="0" cy="0"/>
        </a:xfrm>
      </p:grpSpPr>
      <p:sp>
        <p:nvSpPr>
          <p:cNvPr id="2304" name="Google Shape;2304;p62"/>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Deploy API</a:t>
            </a:r>
            <a:endParaRPr/>
          </a:p>
        </p:txBody>
      </p:sp>
      <p:sp>
        <p:nvSpPr>
          <p:cNvPr id="2305" name="Google Shape;2305;p62"/>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306" name="Google Shape;2306;p62"/>
          <p:cNvSpPr txBox="1"/>
          <p:nvPr/>
        </p:nvSpPr>
        <p:spPr>
          <a:xfrm>
            <a:off x="174285" y="1193133"/>
            <a:ext cx="4220198" cy="40011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Select “Push App”</a:t>
            </a:r>
            <a:endParaRPr b="0" i="0" sz="1400" u="none" cap="none" strike="noStrike">
              <a:solidFill>
                <a:srgbClr val="000000"/>
              </a:solidFill>
              <a:latin typeface="Arial"/>
              <a:ea typeface="Arial"/>
              <a:cs typeface="Arial"/>
              <a:sym typeface="Arial"/>
            </a:endParaRPr>
          </a:p>
        </p:txBody>
      </p:sp>
      <p:sp>
        <p:nvSpPr>
          <p:cNvPr id="2307" name="Google Shape;2307;p62"/>
          <p:cNvSpPr/>
          <p:nvPr/>
        </p:nvSpPr>
        <p:spPr>
          <a:xfrm>
            <a:off x="10865755" y="113133"/>
            <a:ext cx="1080000" cy="1080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08" name="Google Shape;2308;p62"/>
          <p:cNvSpPr/>
          <p:nvPr/>
        </p:nvSpPr>
        <p:spPr>
          <a:xfrm>
            <a:off x="11045755" y="293133"/>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2"/>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2309" name="Google Shape;2309;p62"/>
          <p:cNvCxnSpPr/>
          <p:nvPr/>
        </p:nvCxnSpPr>
        <p:spPr>
          <a:xfrm>
            <a:off x="10685754" y="1778861"/>
            <a:ext cx="1440000" cy="0"/>
          </a:xfrm>
          <a:prstGeom prst="straightConnector1">
            <a:avLst/>
          </a:prstGeom>
          <a:noFill/>
          <a:ln cap="flat" cmpd="sng" w="38100">
            <a:solidFill>
              <a:schemeClr val="accent2"/>
            </a:solidFill>
            <a:prstDash val="solid"/>
            <a:round/>
            <a:headEnd len="sm" w="sm" type="none"/>
            <a:tailEnd len="sm" w="sm" type="none"/>
          </a:ln>
        </p:spPr>
      </p:cxnSp>
      <p:sp>
        <p:nvSpPr>
          <p:cNvPr id="2310" name="Google Shape;2310;p62"/>
          <p:cNvSpPr txBox="1"/>
          <p:nvPr/>
        </p:nvSpPr>
        <p:spPr>
          <a:xfrm>
            <a:off x="10685753" y="1224633"/>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Implement &amp; Test APIs</a:t>
            </a:r>
            <a:endParaRPr b="0" i="0" sz="1400" u="none" cap="none" strike="noStrike">
              <a:solidFill>
                <a:srgbClr val="000000"/>
              </a:solidFill>
              <a:latin typeface="Arial"/>
              <a:ea typeface="Arial"/>
              <a:cs typeface="Arial"/>
              <a:sym typeface="Arial"/>
            </a:endParaRPr>
          </a:p>
        </p:txBody>
      </p:sp>
      <p:pic>
        <p:nvPicPr>
          <p:cNvPr id="2311" name="Google Shape;2311;p62"/>
          <p:cNvPicPr preferRelativeResize="0"/>
          <p:nvPr/>
        </p:nvPicPr>
        <p:blipFill rotWithShape="1">
          <a:blip r:embed="rId3">
            <a:alphaModFix/>
          </a:blip>
          <a:srcRect b="0" l="0" r="0" t="0"/>
          <a:stretch/>
        </p:blipFill>
        <p:spPr>
          <a:xfrm>
            <a:off x="4098243" y="973800"/>
            <a:ext cx="5943600" cy="1122045"/>
          </a:xfrm>
          <a:prstGeom prst="rect">
            <a:avLst/>
          </a:prstGeom>
          <a:noFill/>
          <a:ln>
            <a:noFill/>
          </a:ln>
        </p:spPr>
      </p:pic>
      <p:pic>
        <p:nvPicPr>
          <p:cNvPr id="2312" name="Google Shape;2312;p62"/>
          <p:cNvPicPr preferRelativeResize="0"/>
          <p:nvPr/>
        </p:nvPicPr>
        <p:blipFill rotWithShape="1">
          <a:blip r:embed="rId4">
            <a:alphaModFix/>
          </a:blip>
          <a:srcRect b="0" l="0" r="0" t="0"/>
          <a:stretch/>
        </p:blipFill>
        <p:spPr>
          <a:xfrm>
            <a:off x="4098243" y="2577116"/>
            <a:ext cx="5943600" cy="1750060"/>
          </a:xfrm>
          <a:prstGeom prst="rect">
            <a:avLst/>
          </a:prstGeom>
          <a:noFill/>
          <a:ln>
            <a:noFill/>
          </a:ln>
        </p:spPr>
      </p:pic>
      <p:sp>
        <p:nvSpPr>
          <p:cNvPr id="2313" name="Google Shape;2313;p62"/>
          <p:cNvSpPr txBox="1"/>
          <p:nvPr/>
        </p:nvSpPr>
        <p:spPr>
          <a:xfrm>
            <a:off x="174285" y="2695960"/>
            <a:ext cx="4220198" cy="163121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Wait until Deployment completed</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Scale button can be used to scale applications up/down</a:t>
            </a:r>
            <a:endParaRPr b="0" i="0" sz="1400" u="none" cap="none" strike="noStrike">
              <a:solidFill>
                <a:srgbClr val="000000"/>
              </a:solidFill>
              <a:latin typeface="Arial"/>
              <a:ea typeface="Arial"/>
              <a:cs typeface="Arial"/>
              <a:sym typeface="Arial"/>
            </a:endParaRPr>
          </a:p>
        </p:txBody>
      </p:sp>
      <p:sp>
        <p:nvSpPr>
          <p:cNvPr id="2314" name="Google Shape;2314;p62"/>
          <p:cNvSpPr/>
          <p:nvPr/>
        </p:nvSpPr>
        <p:spPr>
          <a:xfrm>
            <a:off x="9186172" y="1518867"/>
            <a:ext cx="486136" cy="513184"/>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8" name="Shape 2318"/>
        <p:cNvGrpSpPr/>
        <p:nvPr/>
      </p:nvGrpSpPr>
      <p:grpSpPr>
        <a:xfrm>
          <a:off x="0" y="0"/>
          <a:ext cx="0" cy="0"/>
          <a:chOff x="0" y="0"/>
          <a:chExt cx="0" cy="0"/>
        </a:xfrm>
      </p:grpSpPr>
      <p:sp>
        <p:nvSpPr>
          <p:cNvPr id="2319" name="Google Shape;2319;p63"/>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Test Deployed API</a:t>
            </a:r>
            <a:endParaRPr/>
          </a:p>
        </p:txBody>
      </p:sp>
      <p:sp>
        <p:nvSpPr>
          <p:cNvPr id="2320" name="Google Shape;2320;p63"/>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321" name="Google Shape;2321;p63"/>
          <p:cNvSpPr txBox="1"/>
          <p:nvPr/>
        </p:nvSpPr>
        <p:spPr>
          <a:xfrm>
            <a:off x="174285" y="1193133"/>
            <a:ext cx="4220198" cy="101566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Test your live endpoint by selecting Endpoint, select View and Test.</a:t>
            </a:r>
            <a:endParaRPr b="0" i="0" sz="1400" u="none" cap="none" strike="noStrike">
              <a:solidFill>
                <a:srgbClr val="000000"/>
              </a:solidFill>
              <a:latin typeface="Arial"/>
              <a:ea typeface="Arial"/>
              <a:cs typeface="Arial"/>
              <a:sym typeface="Arial"/>
            </a:endParaRPr>
          </a:p>
        </p:txBody>
      </p:sp>
      <p:sp>
        <p:nvSpPr>
          <p:cNvPr id="2322" name="Google Shape;2322;p63"/>
          <p:cNvSpPr/>
          <p:nvPr/>
        </p:nvSpPr>
        <p:spPr>
          <a:xfrm>
            <a:off x="10865755" y="113133"/>
            <a:ext cx="1080000" cy="1080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23" name="Google Shape;2323;p63"/>
          <p:cNvSpPr/>
          <p:nvPr/>
        </p:nvSpPr>
        <p:spPr>
          <a:xfrm>
            <a:off x="11045755" y="293133"/>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2"/>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2324" name="Google Shape;2324;p63"/>
          <p:cNvCxnSpPr/>
          <p:nvPr/>
        </p:nvCxnSpPr>
        <p:spPr>
          <a:xfrm>
            <a:off x="10685754" y="1778861"/>
            <a:ext cx="1440000" cy="0"/>
          </a:xfrm>
          <a:prstGeom prst="straightConnector1">
            <a:avLst/>
          </a:prstGeom>
          <a:noFill/>
          <a:ln cap="flat" cmpd="sng" w="38100">
            <a:solidFill>
              <a:schemeClr val="accent2"/>
            </a:solidFill>
            <a:prstDash val="solid"/>
            <a:round/>
            <a:headEnd len="sm" w="sm" type="none"/>
            <a:tailEnd len="sm" w="sm" type="none"/>
          </a:ln>
        </p:spPr>
      </p:cxnSp>
      <p:sp>
        <p:nvSpPr>
          <p:cNvPr id="2325" name="Google Shape;2325;p63"/>
          <p:cNvSpPr txBox="1"/>
          <p:nvPr/>
        </p:nvSpPr>
        <p:spPr>
          <a:xfrm>
            <a:off x="10685753" y="1224633"/>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Implement &amp; Test APIs</a:t>
            </a:r>
            <a:endParaRPr b="0" i="0" sz="1400" u="none" cap="none" strike="noStrike">
              <a:solidFill>
                <a:srgbClr val="000000"/>
              </a:solidFill>
              <a:latin typeface="Arial"/>
              <a:ea typeface="Arial"/>
              <a:cs typeface="Arial"/>
              <a:sym typeface="Arial"/>
            </a:endParaRPr>
          </a:p>
        </p:txBody>
      </p:sp>
      <p:pic>
        <p:nvPicPr>
          <p:cNvPr id="2326" name="Google Shape;2326;p63"/>
          <p:cNvPicPr preferRelativeResize="0"/>
          <p:nvPr/>
        </p:nvPicPr>
        <p:blipFill rotWithShape="1">
          <a:blip r:embed="rId3">
            <a:alphaModFix/>
          </a:blip>
          <a:srcRect b="0" l="0" r="0" t="0"/>
          <a:stretch/>
        </p:blipFill>
        <p:spPr>
          <a:xfrm>
            <a:off x="5162309" y="872041"/>
            <a:ext cx="5217464" cy="1836408"/>
          </a:xfrm>
          <a:prstGeom prst="rect">
            <a:avLst/>
          </a:prstGeom>
          <a:noFill/>
          <a:ln>
            <a:noFill/>
          </a:ln>
        </p:spPr>
      </p:pic>
      <p:pic>
        <p:nvPicPr>
          <p:cNvPr id="2327" name="Google Shape;2327;p63"/>
          <p:cNvPicPr preferRelativeResize="0"/>
          <p:nvPr/>
        </p:nvPicPr>
        <p:blipFill rotWithShape="1">
          <a:blip r:embed="rId4">
            <a:alphaModFix/>
          </a:blip>
          <a:srcRect b="0" l="0" r="0" t="0"/>
          <a:stretch/>
        </p:blipFill>
        <p:spPr>
          <a:xfrm>
            <a:off x="5162310" y="2928395"/>
            <a:ext cx="5217464" cy="3239050"/>
          </a:xfrm>
          <a:prstGeom prst="rect">
            <a:avLst/>
          </a:prstGeom>
          <a:noFill/>
          <a:ln>
            <a:noFill/>
          </a:ln>
        </p:spPr>
      </p:pic>
      <p:sp>
        <p:nvSpPr>
          <p:cNvPr id="2328" name="Google Shape;2328;p63"/>
          <p:cNvSpPr txBox="1"/>
          <p:nvPr/>
        </p:nvSpPr>
        <p:spPr>
          <a:xfrm>
            <a:off x="174285" y="2951505"/>
            <a:ext cx="4220198" cy="1015663"/>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Enter AAAAA11111 for reservationid input parameter and select Try it out!</a:t>
            </a:r>
            <a:endParaRPr b="0" i="0" sz="1400" u="none" cap="none" strike="noStrike">
              <a:solidFill>
                <a:srgbClr val="000000"/>
              </a:solidFill>
              <a:latin typeface="Arial"/>
              <a:ea typeface="Arial"/>
              <a:cs typeface="Arial"/>
              <a:sym typeface="Arial"/>
            </a:endParaRPr>
          </a:p>
        </p:txBody>
      </p:sp>
      <p:sp>
        <p:nvSpPr>
          <p:cNvPr id="2329" name="Google Shape;2329;p63"/>
          <p:cNvSpPr/>
          <p:nvPr/>
        </p:nvSpPr>
        <p:spPr>
          <a:xfrm>
            <a:off x="9102196" y="1729980"/>
            <a:ext cx="486136" cy="513184"/>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3" name="Shape 2333"/>
        <p:cNvGrpSpPr/>
        <p:nvPr/>
      </p:nvGrpSpPr>
      <p:grpSpPr>
        <a:xfrm>
          <a:off x="0" y="0"/>
          <a:ext cx="0" cy="0"/>
          <a:chOff x="0" y="0"/>
          <a:chExt cx="0" cy="0"/>
        </a:xfrm>
      </p:grpSpPr>
      <p:sp>
        <p:nvSpPr>
          <p:cNvPr id="2334" name="Google Shape;2334;p64"/>
          <p:cNvSpPr/>
          <p:nvPr/>
        </p:nvSpPr>
        <p:spPr>
          <a:xfrm>
            <a:off x="2546409" y="676187"/>
            <a:ext cx="7192112" cy="984739"/>
          </a:xfrm>
          <a:prstGeom prst="roundRect">
            <a:avLst>
              <a:gd fmla="val 50000" name="adj"/>
            </a:avLst>
          </a:prstGeom>
          <a:solidFill>
            <a:schemeClr val="accent1"/>
          </a:solidFill>
          <a:ln cap="flat" cmpd="sng" w="25400">
            <a:solidFill>
              <a:srgbClr val="007B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Verdana"/>
                <a:ea typeface="Verdana"/>
                <a:cs typeface="Verdana"/>
                <a:sym typeface="Verdana"/>
              </a:rPr>
              <a:t>Connected Customer Experience App</a:t>
            </a:r>
            <a:endParaRPr b="0" i="0" sz="1400" u="none" cap="none" strike="noStrike">
              <a:solidFill>
                <a:srgbClr val="000000"/>
              </a:solidFill>
              <a:latin typeface="Arial"/>
              <a:ea typeface="Arial"/>
              <a:cs typeface="Arial"/>
              <a:sym typeface="Arial"/>
            </a:endParaRPr>
          </a:p>
        </p:txBody>
      </p:sp>
      <p:pic>
        <p:nvPicPr>
          <p:cNvPr id="2335" name="Google Shape;2335;p64"/>
          <p:cNvPicPr preferRelativeResize="0"/>
          <p:nvPr/>
        </p:nvPicPr>
        <p:blipFill rotWithShape="1">
          <a:blip r:embed="rId3">
            <a:alphaModFix/>
          </a:blip>
          <a:srcRect b="0" l="4227" r="6489" t="10100"/>
          <a:stretch/>
        </p:blipFill>
        <p:spPr>
          <a:xfrm>
            <a:off x="8858664" y="781586"/>
            <a:ext cx="450345" cy="781895"/>
          </a:xfrm>
          <a:prstGeom prst="rect">
            <a:avLst/>
          </a:prstGeom>
          <a:noFill/>
          <a:ln>
            <a:noFill/>
          </a:ln>
          <a:effectLst>
            <a:outerShdw blurRad="50800" rotWithShape="0" algn="tl" dir="2700000" dist="38100">
              <a:srgbClr val="000000">
                <a:alpha val="40000"/>
              </a:srgbClr>
            </a:outerShdw>
          </a:effectLst>
        </p:spPr>
      </p:pic>
      <p:grpSp>
        <p:nvGrpSpPr>
          <p:cNvPr id="2336" name="Google Shape;2336;p64"/>
          <p:cNvGrpSpPr/>
          <p:nvPr/>
        </p:nvGrpSpPr>
        <p:grpSpPr>
          <a:xfrm>
            <a:off x="1156564" y="1994150"/>
            <a:ext cx="1460529" cy="3766536"/>
            <a:chOff x="1063254" y="1994149"/>
            <a:chExt cx="1460529" cy="3766536"/>
          </a:xfrm>
        </p:grpSpPr>
        <p:grpSp>
          <p:nvGrpSpPr>
            <p:cNvPr id="2337" name="Google Shape;2337;p64"/>
            <p:cNvGrpSpPr/>
            <p:nvPr/>
          </p:nvGrpSpPr>
          <p:grpSpPr>
            <a:xfrm>
              <a:off x="1084218" y="1994149"/>
              <a:ext cx="1439565" cy="2837748"/>
              <a:chOff x="87283" y="1543045"/>
              <a:chExt cx="1440002" cy="2837748"/>
            </a:xfrm>
          </p:grpSpPr>
          <p:sp>
            <p:nvSpPr>
              <p:cNvPr id="2338" name="Google Shape;2338;p64"/>
              <p:cNvSpPr/>
              <p:nvPr/>
            </p:nvSpPr>
            <p:spPr>
              <a:xfrm>
                <a:off x="267286" y="2715065"/>
                <a:ext cx="1080000" cy="108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39" name="Google Shape;2339;p64"/>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2340" name="Google Shape;2340;p64"/>
              <p:cNvCxnSpPr/>
              <p:nvPr/>
            </p:nvCxnSpPr>
            <p:spPr>
              <a:xfrm>
                <a:off x="87285" y="4380793"/>
                <a:ext cx="1440000" cy="0"/>
              </a:xfrm>
              <a:prstGeom prst="straightConnector1">
                <a:avLst/>
              </a:prstGeom>
              <a:noFill/>
              <a:ln cap="flat" cmpd="sng" w="38100">
                <a:solidFill>
                  <a:schemeClr val="accent1"/>
                </a:solidFill>
                <a:prstDash val="solid"/>
                <a:round/>
                <a:headEnd len="sm" w="sm" type="none"/>
                <a:tailEnd len="sm" w="sm" type="none"/>
              </a:ln>
            </p:spPr>
          </p:cxnSp>
          <p:sp>
            <p:nvSpPr>
              <p:cNvPr id="2341" name="Google Shape;2341;p64"/>
              <p:cNvSpPr txBox="1"/>
              <p:nvPr/>
            </p:nvSpPr>
            <p:spPr>
              <a:xfrm>
                <a:off x="87283" y="3843046"/>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The TIBCO Cloud</a:t>
                </a:r>
                <a:endParaRPr b="0" i="0" sz="1400" u="none" cap="none" strike="noStrike">
                  <a:solidFill>
                    <a:srgbClr val="000000"/>
                  </a:solidFill>
                  <a:latin typeface="Arial"/>
                  <a:ea typeface="Arial"/>
                  <a:cs typeface="Arial"/>
                  <a:sym typeface="Arial"/>
                </a:endParaRPr>
              </a:p>
            </p:txBody>
          </p:sp>
          <p:sp>
            <p:nvSpPr>
              <p:cNvPr id="2342" name="Google Shape;2342;p64"/>
              <p:cNvSpPr/>
              <p:nvPr/>
            </p:nvSpPr>
            <p:spPr>
              <a:xfrm>
                <a:off x="736959" y="1543045"/>
                <a:ext cx="140677" cy="140677"/>
              </a:xfrm>
              <a:prstGeom prst="ellipse">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343" name="Google Shape;2343;p64"/>
              <p:cNvCxnSpPr>
                <a:stCxn id="2338" idx="0"/>
                <a:endCxn id="2342" idx="4"/>
              </p:cNvCxnSpPr>
              <p:nvPr/>
            </p:nvCxnSpPr>
            <p:spPr>
              <a:xfrm rot="10800000">
                <a:off x="807286" y="1683665"/>
                <a:ext cx="0" cy="1031400"/>
              </a:xfrm>
              <a:prstGeom prst="straightConnector1">
                <a:avLst/>
              </a:prstGeom>
              <a:noFill/>
              <a:ln cap="flat" cmpd="sng" w="38100">
                <a:solidFill>
                  <a:schemeClr val="accent1"/>
                </a:solidFill>
                <a:prstDash val="solid"/>
                <a:round/>
                <a:headEnd len="sm" w="sm" type="none"/>
                <a:tailEnd len="sm" w="sm" type="none"/>
              </a:ln>
            </p:spPr>
          </p:cxnSp>
        </p:grpSp>
        <p:sp>
          <p:nvSpPr>
            <p:cNvPr id="2344" name="Google Shape;2344;p64"/>
            <p:cNvSpPr txBox="1"/>
            <p:nvPr/>
          </p:nvSpPr>
          <p:spPr>
            <a:xfrm>
              <a:off x="1063254" y="4991244"/>
              <a:ext cx="143956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Sign in and get familiar with the TIBCO Cloud Platform</a:t>
              </a:r>
              <a:endParaRPr b="0" i="0" sz="1400" u="none" cap="none" strike="noStrike">
                <a:solidFill>
                  <a:srgbClr val="000000"/>
                </a:solidFill>
                <a:latin typeface="Arial"/>
                <a:ea typeface="Arial"/>
                <a:cs typeface="Arial"/>
                <a:sym typeface="Arial"/>
              </a:endParaRPr>
            </a:p>
          </p:txBody>
        </p:sp>
      </p:grpSp>
      <p:grpSp>
        <p:nvGrpSpPr>
          <p:cNvPr id="2345" name="Google Shape;2345;p64"/>
          <p:cNvGrpSpPr/>
          <p:nvPr/>
        </p:nvGrpSpPr>
        <p:grpSpPr>
          <a:xfrm>
            <a:off x="2842969" y="1994150"/>
            <a:ext cx="1439989" cy="3766535"/>
            <a:chOff x="2748833" y="1994150"/>
            <a:chExt cx="1439989" cy="3766535"/>
          </a:xfrm>
        </p:grpSpPr>
        <p:grpSp>
          <p:nvGrpSpPr>
            <p:cNvPr id="2346" name="Google Shape;2346;p64"/>
            <p:cNvGrpSpPr/>
            <p:nvPr/>
          </p:nvGrpSpPr>
          <p:grpSpPr>
            <a:xfrm>
              <a:off x="2748833" y="1994150"/>
              <a:ext cx="1439989" cy="2837747"/>
              <a:chOff x="87283" y="1543046"/>
              <a:chExt cx="1440002" cy="2837747"/>
            </a:xfrm>
          </p:grpSpPr>
          <p:sp>
            <p:nvSpPr>
              <p:cNvPr id="2347" name="Google Shape;2347;p64"/>
              <p:cNvSpPr/>
              <p:nvPr/>
            </p:nvSpPr>
            <p:spPr>
              <a:xfrm>
                <a:off x="267286" y="2715065"/>
                <a:ext cx="1080000" cy="10800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48" name="Google Shape;2348;p64"/>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5"/>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2349" name="Google Shape;2349;p64"/>
              <p:cNvCxnSpPr/>
              <p:nvPr/>
            </p:nvCxnSpPr>
            <p:spPr>
              <a:xfrm>
                <a:off x="87285" y="4380793"/>
                <a:ext cx="1440000" cy="0"/>
              </a:xfrm>
              <a:prstGeom prst="straightConnector1">
                <a:avLst/>
              </a:prstGeom>
              <a:noFill/>
              <a:ln cap="flat" cmpd="sng" w="38100">
                <a:solidFill>
                  <a:schemeClr val="accent5"/>
                </a:solidFill>
                <a:prstDash val="solid"/>
                <a:round/>
                <a:headEnd len="sm" w="sm" type="none"/>
                <a:tailEnd len="sm" w="sm" type="none"/>
              </a:ln>
            </p:spPr>
          </p:cxnSp>
          <p:sp>
            <p:nvSpPr>
              <p:cNvPr id="2350" name="Google Shape;2350;p64"/>
              <p:cNvSpPr txBox="1"/>
              <p:nvPr/>
            </p:nvSpPr>
            <p:spPr>
              <a:xfrm>
                <a:off x="87283" y="3843046"/>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Import and Explore APIs</a:t>
                </a:r>
                <a:endParaRPr b="0" i="0" sz="1400" u="none" cap="none" strike="noStrike">
                  <a:solidFill>
                    <a:srgbClr val="000000"/>
                  </a:solidFill>
                  <a:latin typeface="Arial"/>
                  <a:ea typeface="Arial"/>
                  <a:cs typeface="Arial"/>
                  <a:sym typeface="Arial"/>
                </a:endParaRPr>
              </a:p>
            </p:txBody>
          </p:sp>
          <p:sp>
            <p:nvSpPr>
              <p:cNvPr id="2351" name="Google Shape;2351;p64"/>
              <p:cNvSpPr/>
              <p:nvPr/>
            </p:nvSpPr>
            <p:spPr>
              <a:xfrm>
                <a:off x="736285" y="1543046"/>
                <a:ext cx="140677" cy="140677"/>
              </a:xfrm>
              <a:prstGeom prst="ellipse">
                <a:avLst/>
              </a:prstGeom>
              <a:solidFill>
                <a:schemeClr val="accent5"/>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352" name="Google Shape;2352;p64"/>
              <p:cNvCxnSpPr>
                <a:stCxn id="2347" idx="0"/>
                <a:endCxn id="2351" idx="4"/>
              </p:cNvCxnSpPr>
              <p:nvPr/>
            </p:nvCxnSpPr>
            <p:spPr>
              <a:xfrm rot="10800000">
                <a:off x="806686" y="1683665"/>
                <a:ext cx="600" cy="1031400"/>
              </a:xfrm>
              <a:prstGeom prst="straightConnector1">
                <a:avLst/>
              </a:prstGeom>
              <a:noFill/>
              <a:ln cap="flat" cmpd="sng" w="38100">
                <a:solidFill>
                  <a:schemeClr val="accent5"/>
                </a:solidFill>
                <a:prstDash val="solid"/>
                <a:round/>
                <a:headEnd len="sm" w="sm" type="none"/>
                <a:tailEnd len="sm" w="sm" type="none"/>
              </a:ln>
            </p:spPr>
          </p:cxnSp>
        </p:grpSp>
        <p:sp>
          <p:nvSpPr>
            <p:cNvPr id="2353" name="Google Shape;2353;p64"/>
            <p:cNvSpPr txBox="1"/>
            <p:nvPr/>
          </p:nvSpPr>
          <p:spPr>
            <a:xfrm>
              <a:off x="2748833" y="4991244"/>
              <a:ext cx="143956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Import existing Spec. Explore API and Extend for our App.</a:t>
              </a:r>
              <a:endParaRPr b="0" i="0" sz="1400" u="none" cap="none" strike="noStrike">
                <a:solidFill>
                  <a:srgbClr val="000000"/>
                </a:solidFill>
                <a:latin typeface="Arial"/>
                <a:ea typeface="Arial"/>
                <a:cs typeface="Arial"/>
                <a:sym typeface="Arial"/>
              </a:endParaRPr>
            </a:p>
          </p:txBody>
        </p:sp>
      </p:grpSp>
      <p:grpSp>
        <p:nvGrpSpPr>
          <p:cNvPr id="2354" name="Google Shape;2354;p64"/>
          <p:cNvGrpSpPr/>
          <p:nvPr/>
        </p:nvGrpSpPr>
        <p:grpSpPr>
          <a:xfrm>
            <a:off x="4508834" y="1994150"/>
            <a:ext cx="1458943" cy="4104424"/>
            <a:chOff x="4434412" y="1994816"/>
            <a:chExt cx="1458943" cy="4104424"/>
          </a:xfrm>
        </p:grpSpPr>
        <p:grpSp>
          <p:nvGrpSpPr>
            <p:cNvPr id="2355" name="Google Shape;2355;p64"/>
            <p:cNvGrpSpPr/>
            <p:nvPr/>
          </p:nvGrpSpPr>
          <p:grpSpPr>
            <a:xfrm>
              <a:off x="4439895" y="1994816"/>
              <a:ext cx="1453460" cy="2837081"/>
              <a:chOff x="87285" y="1543712"/>
              <a:chExt cx="1453460" cy="2837081"/>
            </a:xfrm>
          </p:grpSpPr>
          <p:sp>
            <p:nvSpPr>
              <p:cNvPr id="2356" name="Google Shape;2356;p64"/>
              <p:cNvSpPr/>
              <p:nvPr/>
            </p:nvSpPr>
            <p:spPr>
              <a:xfrm>
                <a:off x="267286" y="2715065"/>
                <a:ext cx="1080000" cy="1080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57" name="Google Shape;2357;p64"/>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3"/>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2358" name="Google Shape;2358;p64"/>
              <p:cNvCxnSpPr/>
              <p:nvPr/>
            </p:nvCxnSpPr>
            <p:spPr>
              <a:xfrm>
                <a:off x="87285" y="4380793"/>
                <a:ext cx="1440000" cy="0"/>
              </a:xfrm>
              <a:prstGeom prst="straightConnector1">
                <a:avLst/>
              </a:prstGeom>
              <a:noFill/>
              <a:ln cap="flat" cmpd="sng" w="38100">
                <a:solidFill>
                  <a:schemeClr val="accent3"/>
                </a:solidFill>
                <a:prstDash val="solid"/>
                <a:round/>
                <a:headEnd len="sm" w="sm" type="none"/>
                <a:tailEnd len="sm" w="sm" type="none"/>
              </a:ln>
            </p:spPr>
          </p:cxnSp>
          <p:sp>
            <p:nvSpPr>
              <p:cNvPr id="2359" name="Google Shape;2359;p64"/>
              <p:cNvSpPr txBox="1"/>
              <p:nvPr/>
            </p:nvSpPr>
            <p:spPr>
              <a:xfrm>
                <a:off x="100744" y="3982866"/>
                <a:ext cx="14400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Mock APIs</a:t>
                </a:r>
                <a:endParaRPr b="0" i="0" sz="1400" u="none" cap="none" strike="noStrike">
                  <a:solidFill>
                    <a:srgbClr val="000000"/>
                  </a:solidFill>
                  <a:latin typeface="Arial"/>
                  <a:ea typeface="Arial"/>
                  <a:cs typeface="Arial"/>
                  <a:sym typeface="Arial"/>
                </a:endParaRPr>
              </a:p>
            </p:txBody>
          </p:sp>
          <p:sp>
            <p:nvSpPr>
              <p:cNvPr id="2360" name="Google Shape;2360;p64"/>
              <p:cNvSpPr/>
              <p:nvPr/>
            </p:nvSpPr>
            <p:spPr>
              <a:xfrm>
                <a:off x="731245" y="1543712"/>
                <a:ext cx="140677" cy="140677"/>
              </a:xfrm>
              <a:prstGeom prst="ellipse">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361" name="Google Shape;2361;p64"/>
              <p:cNvCxnSpPr>
                <a:stCxn id="2356" idx="0"/>
                <a:endCxn id="2360" idx="4"/>
              </p:cNvCxnSpPr>
              <p:nvPr/>
            </p:nvCxnSpPr>
            <p:spPr>
              <a:xfrm rot="10800000">
                <a:off x="801586" y="1684265"/>
                <a:ext cx="5700" cy="1030800"/>
              </a:xfrm>
              <a:prstGeom prst="straightConnector1">
                <a:avLst/>
              </a:prstGeom>
              <a:noFill/>
              <a:ln cap="flat" cmpd="sng" w="38100">
                <a:solidFill>
                  <a:schemeClr val="accent3"/>
                </a:solidFill>
                <a:prstDash val="solid"/>
                <a:round/>
                <a:headEnd len="sm" w="sm" type="none"/>
                <a:tailEnd len="sm" w="sm" type="none"/>
              </a:ln>
            </p:spPr>
          </p:cxnSp>
        </p:grpSp>
        <p:sp>
          <p:nvSpPr>
            <p:cNvPr id="2362" name="Google Shape;2362;p64"/>
            <p:cNvSpPr txBox="1"/>
            <p:nvPr/>
          </p:nvSpPr>
          <p:spPr>
            <a:xfrm>
              <a:off x="4434412" y="4991244"/>
              <a:ext cx="1439565"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Fake it before you make it! Get Digital Teams working against your Mock APIs whilst you do the real work.</a:t>
              </a:r>
              <a:endParaRPr b="0" i="0" sz="1400" u="none" cap="none" strike="noStrike">
                <a:solidFill>
                  <a:srgbClr val="000000"/>
                </a:solidFill>
                <a:latin typeface="Arial"/>
                <a:ea typeface="Arial"/>
                <a:cs typeface="Arial"/>
                <a:sym typeface="Arial"/>
              </a:endParaRPr>
            </a:p>
          </p:txBody>
        </p:sp>
      </p:grpSp>
      <p:grpSp>
        <p:nvGrpSpPr>
          <p:cNvPr id="2363" name="Google Shape;2363;p64"/>
          <p:cNvGrpSpPr/>
          <p:nvPr/>
        </p:nvGrpSpPr>
        <p:grpSpPr>
          <a:xfrm>
            <a:off x="6193653" y="1994150"/>
            <a:ext cx="1444677" cy="4105089"/>
            <a:chOff x="6337643" y="1994151"/>
            <a:chExt cx="1444677" cy="4105089"/>
          </a:xfrm>
        </p:grpSpPr>
        <p:grpSp>
          <p:nvGrpSpPr>
            <p:cNvPr id="2364" name="Google Shape;2364;p64"/>
            <p:cNvGrpSpPr/>
            <p:nvPr/>
          </p:nvGrpSpPr>
          <p:grpSpPr>
            <a:xfrm>
              <a:off x="6337643" y="1994151"/>
              <a:ext cx="1440001" cy="2837746"/>
              <a:chOff x="87284" y="1543047"/>
              <a:chExt cx="1440001" cy="2837746"/>
            </a:xfrm>
          </p:grpSpPr>
          <p:sp>
            <p:nvSpPr>
              <p:cNvPr id="2365" name="Google Shape;2365;p64"/>
              <p:cNvSpPr/>
              <p:nvPr/>
            </p:nvSpPr>
            <p:spPr>
              <a:xfrm>
                <a:off x="267286" y="2715065"/>
                <a:ext cx="1080000" cy="1080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66" name="Google Shape;2366;p64"/>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2"/>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2367" name="Google Shape;2367;p64"/>
              <p:cNvCxnSpPr/>
              <p:nvPr/>
            </p:nvCxnSpPr>
            <p:spPr>
              <a:xfrm>
                <a:off x="87285" y="4380793"/>
                <a:ext cx="1440000" cy="0"/>
              </a:xfrm>
              <a:prstGeom prst="straightConnector1">
                <a:avLst/>
              </a:prstGeom>
              <a:noFill/>
              <a:ln cap="flat" cmpd="sng" w="38100">
                <a:solidFill>
                  <a:schemeClr val="accent2"/>
                </a:solidFill>
                <a:prstDash val="solid"/>
                <a:round/>
                <a:headEnd len="sm" w="sm" type="none"/>
                <a:tailEnd len="sm" w="sm" type="none"/>
              </a:ln>
            </p:spPr>
          </p:cxnSp>
          <p:sp>
            <p:nvSpPr>
              <p:cNvPr id="2368" name="Google Shape;2368;p64"/>
              <p:cNvSpPr txBox="1"/>
              <p:nvPr/>
            </p:nvSpPr>
            <p:spPr>
              <a:xfrm>
                <a:off x="87284" y="3826565"/>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Implement &amp; Test APIs</a:t>
                </a:r>
                <a:endParaRPr b="0" i="0" sz="1400" u="none" cap="none" strike="noStrike">
                  <a:solidFill>
                    <a:srgbClr val="000000"/>
                  </a:solidFill>
                  <a:latin typeface="Arial"/>
                  <a:ea typeface="Arial"/>
                  <a:cs typeface="Arial"/>
                  <a:sym typeface="Arial"/>
                </a:endParaRPr>
              </a:p>
            </p:txBody>
          </p:sp>
          <p:sp>
            <p:nvSpPr>
              <p:cNvPr id="2369" name="Google Shape;2369;p64"/>
              <p:cNvSpPr/>
              <p:nvPr/>
            </p:nvSpPr>
            <p:spPr>
              <a:xfrm>
                <a:off x="750490" y="1543047"/>
                <a:ext cx="140677" cy="140677"/>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370" name="Google Shape;2370;p64"/>
              <p:cNvCxnSpPr>
                <a:stCxn id="2365" idx="0"/>
                <a:endCxn id="2369" idx="4"/>
              </p:cNvCxnSpPr>
              <p:nvPr/>
            </p:nvCxnSpPr>
            <p:spPr>
              <a:xfrm flipH="1" rot="10800000">
                <a:off x="807286" y="1683665"/>
                <a:ext cx="13500" cy="1031400"/>
              </a:xfrm>
              <a:prstGeom prst="straightConnector1">
                <a:avLst/>
              </a:prstGeom>
              <a:noFill/>
              <a:ln cap="flat" cmpd="sng" w="38100">
                <a:solidFill>
                  <a:schemeClr val="accent2"/>
                </a:solidFill>
                <a:prstDash val="solid"/>
                <a:round/>
                <a:headEnd len="sm" w="sm" type="none"/>
                <a:tailEnd len="sm" w="sm" type="none"/>
              </a:ln>
            </p:spPr>
          </p:cxnSp>
        </p:grpSp>
        <p:sp>
          <p:nvSpPr>
            <p:cNvPr id="2371" name="Google Shape;2371;p64"/>
            <p:cNvSpPr txBox="1"/>
            <p:nvPr/>
          </p:nvSpPr>
          <p:spPr>
            <a:xfrm>
              <a:off x="6342755" y="4991244"/>
              <a:ext cx="1439565"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Build out your API by implementing a Flo(go) application that orchestrates and re-uses existing APIs</a:t>
              </a:r>
              <a:endParaRPr b="0" i="0" sz="1400" u="none" cap="none" strike="noStrike">
                <a:solidFill>
                  <a:srgbClr val="000000"/>
                </a:solidFill>
                <a:latin typeface="Arial"/>
                <a:ea typeface="Arial"/>
                <a:cs typeface="Arial"/>
                <a:sym typeface="Arial"/>
              </a:endParaRPr>
            </a:p>
          </p:txBody>
        </p:sp>
      </p:grpSp>
      <p:grpSp>
        <p:nvGrpSpPr>
          <p:cNvPr id="2372" name="Google Shape;2372;p64"/>
          <p:cNvGrpSpPr/>
          <p:nvPr/>
        </p:nvGrpSpPr>
        <p:grpSpPr>
          <a:xfrm>
            <a:off x="7864206" y="1994150"/>
            <a:ext cx="1476369" cy="3939902"/>
            <a:chOff x="8003835" y="1994151"/>
            <a:chExt cx="1476369" cy="3939902"/>
          </a:xfrm>
        </p:grpSpPr>
        <p:grpSp>
          <p:nvGrpSpPr>
            <p:cNvPr id="2373" name="Google Shape;2373;p64"/>
            <p:cNvGrpSpPr/>
            <p:nvPr/>
          </p:nvGrpSpPr>
          <p:grpSpPr>
            <a:xfrm>
              <a:off x="8003835" y="1994151"/>
              <a:ext cx="1440001" cy="2837746"/>
              <a:chOff x="87284" y="1543047"/>
              <a:chExt cx="1440001" cy="2837746"/>
            </a:xfrm>
          </p:grpSpPr>
          <p:sp>
            <p:nvSpPr>
              <p:cNvPr id="2374" name="Google Shape;2374;p64"/>
              <p:cNvSpPr/>
              <p:nvPr/>
            </p:nvSpPr>
            <p:spPr>
              <a:xfrm>
                <a:off x="267286" y="2715065"/>
                <a:ext cx="1080000" cy="1080000"/>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75" name="Google Shape;2375;p64"/>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92D05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2376" name="Google Shape;2376;p64"/>
              <p:cNvCxnSpPr/>
              <p:nvPr/>
            </p:nvCxnSpPr>
            <p:spPr>
              <a:xfrm>
                <a:off x="87285" y="4380793"/>
                <a:ext cx="1440000" cy="0"/>
              </a:xfrm>
              <a:prstGeom prst="straightConnector1">
                <a:avLst/>
              </a:prstGeom>
              <a:noFill/>
              <a:ln cap="flat" cmpd="sng" w="38100">
                <a:solidFill>
                  <a:srgbClr val="92D050"/>
                </a:solidFill>
                <a:prstDash val="solid"/>
                <a:round/>
                <a:headEnd len="sm" w="sm" type="none"/>
                <a:tailEnd len="sm" w="sm" type="none"/>
              </a:ln>
            </p:spPr>
          </p:cxnSp>
          <p:sp>
            <p:nvSpPr>
              <p:cNvPr id="2377" name="Google Shape;2377;p64"/>
              <p:cNvSpPr txBox="1"/>
              <p:nvPr/>
            </p:nvSpPr>
            <p:spPr>
              <a:xfrm>
                <a:off x="87284" y="3826565"/>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Contextual Offers</a:t>
                </a:r>
                <a:endParaRPr b="0" i="0" sz="1400" u="none" cap="none" strike="noStrike">
                  <a:solidFill>
                    <a:srgbClr val="000000"/>
                  </a:solidFill>
                  <a:latin typeface="Arial"/>
                  <a:ea typeface="Arial"/>
                  <a:cs typeface="Arial"/>
                  <a:sym typeface="Arial"/>
                </a:endParaRPr>
              </a:p>
            </p:txBody>
          </p:sp>
          <p:sp>
            <p:nvSpPr>
              <p:cNvPr id="2378" name="Google Shape;2378;p64"/>
              <p:cNvSpPr/>
              <p:nvPr/>
            </p:nvSpPr>
            <p:spPr>
              <a:xfrm>
                <a:off x="736945" y="1543047"/>
                <a:ext cx="140677" cy="140677"/>
              </a:xfrm>
              <a:prstGeom prst="ellipse">
                <a:avLst/>
              </a:prstGeom>
              <a:solidFill>
                <a:srgbClr val="92D050"/>
              </a:solid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379" name="Google Shape;2379;p64"/>
              <p:cNvCxnSpPr>
                <a:stCxn id="2374" idx="0"/>
                <a:endCxn id="2378" idx="4"/>
              </p:cNvCxnSpPr>
              <p:nvPr/>
            </p:nvCxnSpPr>
            <p:spPr>
              <a:xfrm rot="10800000">
                <a:off x="807286" y="1683665"/>
                <a:ext cx="0" cy="1031400"/>
              </a:xfrm>
              <a:prstGeom prst="straightConnector1">
                <a:avLst/>
              </a:prstGeom>
              <a:noFill/>
              <a:ln cap="flat" cmpd="sng" w="38100">
                <a:solidFill>
                  <a:srgbClr val="92D050"/>
                </a:solidFill>
                <a:prstDash val="solid"/>
                <a:round/>
                <a:headEnd len="sm" w="sm" type="none"/>
                <a:tailEnd len="sm" w="sm" type="none"/>
              </a:ln>
            </p:spPr>
          </p:cxnSp>
        </p:grpSp>
        <p:sp>
          <p:nvSpPr>
            <p:cNvPr id="2380" name="Google Shape;2380;p64"/>
            <p:cNvSpPr txBox="1"/>
            <p:nvPr/>
          </p:nvSpPr>
          <p:spPr>
            <a:xfrm>
              <a:off x="8040638" y="4995334"/>
              <a:ext cx="1439565" cy="93871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Use Cloud Events to create Contextual Customer Offers in your Event Driven Cloud Architecture</a:t>
              </a:r>
              <a:endParaRPr b="0" i="0" sz="1400" u="none" cap="none" strike="noStrike">
                <a:solidFill>
                  <a:srgbClr val="000000"/>
                </a:solidFill>
                <a:latin typeface="Arial"/>
                <a:ea typeface="Arial"/>
                <a:cs typeface="Arial"/>
                <a:sym typeface="Arial"/>
              </a:endParaRPr>
            </a:p>
          </p:txBody>
        </p:sp>
      </p:grpSp>
      <p:grpSp>
        <p:nvGrpSpPr>
          <p:cNvPr id="2381" name="Google Shape;2381;p64"/>
          <p:cNvGrpSpPr/>
          <p:nvPr/>
        </p:nvGrpSpPr>
        <p:grpSpPr>
          <a:xfrm>
            <a:off x="9566450" y="1994150"/>
            <a:ext cx="1508995" cy="3427981"/>
            <a:chOff x="9669091" y="1994150"/>
            <a:chExt cx="1508995" cy="3427981"/>
          </a:xfrm>
        </p:grpSpPr>
        <p:grpSp>
          <p:nvGrpSpPr>
            <p:cNvPr id="2382" name="Google Shape;2382;p64"/>
            <p:cNvGrpSpPr/>
            <p:nvPr/>
          </p:nvGrpSpPr>
          <p:grpSpPr>
            <a:xfrm>
              <a:off x="9669091" y="1994150"/>
              <a:ext cx="1440001" cy="2837747"/>
              <a:chOff x="87285" y="1543046"/>
              <a:chExt cx="1440001" cy="2837747"/>
            </a:xfrm>
          </p:grpSpPr>
          <p:sp>
            <p:nvSpPr>
              <p:cNvPr id="2383" name="Google Shape;2383;p64"/>
              <p:cNvSpPr/>
              <p:nvPr/>
            </p:nvSpPr>
            <p:spPr>
              <a:xfrm>
                <a:off x="267286" y="2715065"/>
                <a:ext cx="1080000" cy="1080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84" name="Google Shape;2384;p64"/>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0B050"/>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2385" name="Google Shape;2385;p64"/>
              <p:cNvCxnSpPr/>
              <p:nvPr/>
            </p:nvCxnSpPr>
            <p:spPr>
              <a:xfrm>
                <a:off x="87285" y="4380793"/>
                <a:ext cx="1440000" cy="0"/>
              </a:xfrm>
              <a:prstGeom prst="straightConnector1">
                <a:avLst/>
              </a:prstGeom>
              <a:noFill/>
              <a:ln cap="flat" cmpd="sng" w="38100">
                <a:solidFill>
                  <a:srgbClr val="00B050"/>
                </a:solidFill>
                <a:prstDash val="solid"/>
                <a:round/>
                <a:headEnd len="sm" w="sm" type="none"/>
                <a:tailEnd len="sm" w="sm" type="none"/>
              </a:ln>
            </p:spPr>
          </p:cxnSp>
          <p:sp>
            <p:nvSpPr>
              <p:cNvPr id="2386" name="Google Shape;2386;p64"/>
              <p:cNvSpPr txBox="1"/>
              <p:nvPr/>
            </p:nvSpPr>
            <p:spPr>
              <a:xfrm>
                <a:off x="87285" y="3934040"/>
                <a:ext cx="14400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Cloud Analytics</a:t>
                </a:r>
                <a:endParaRPr b="0" i="0" sz="1400" u="none" cap="none" strike="noStrike">
                  <a:solidFill>
                    <a:srgbClr val="000000"/>
                  </a:solidFill>
                  <a:latin typeface="Arial"/>
                  <a:ea typeface="Arial"/>
                  <a:cs typeface="Arial"/>
                  <a:sym typeface="Arial"/>
                </a:endParaRPr>
              </a:p>
            </p:txBody>
          </p:sp>
          <p:sp>
            <p:nvSpPr>
              <p:cNvPr id="2387" name="Google Shape;2387;p64"/>
              <p:cNvSpPr/>
              <p:nvPr/>
            </p:nvSpPr>
            <p:spPr>
              <a:xfrm>
                <a:off x="735820" y="1543046"/>
                <a:ext cx="140677" cy="140677"/>
              </a:xfrm>
              <a:prstGeom prst="ellipse">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388" name="Google Shape;2388;p64"/>
              <p:cNvCxnSpPr>
                <a:stCxn id="2383" idx="0"/>
                <a:endCxn id="2387" idx="4"/>
              </p:cNvCxnSpPr>
              <p:nvPr/>
            </p:nvCxnSpPr>
            <p:spPr>
              <a:xfrm rot="10800000">
                <a:off x="806086" y="1683665"/>
                <a:ext cx="1200" cy="1031400"/>
              </a:xfrm>
              <a:prstGeom prst="straightConnector1">
                <a:avLst/>
              </a:prstGeom>
              <a:noFill/>
              <a:ln cap="flat" cmpd="sng" w="38100">
                <a:solidFill>
                  <a:srgbClr val="00B050"/>
                </a:solidFill>
                <a:prstDash val="solid"/>
                <a:round/>
                <a:headEnd len="sm" w="sm" type="none"/>
                <a:tailEnd len="sm" w="sm" type="none"/>
              </a:ln>
            </p:spPr>
          </p:cxnSp>
        </p:grpSp>
        <p:sp>
          <p:nvSpPr>
            <p:cNvPr id="2389" name="Google Shape;2389;p64"/>
            <p:cNvSpPr txBox="1"/>
            <p:nvPr/>
          </p:nvSpPr>
          <p:spPr>
            <a:xfrm>
              <a:off x="9738521" y="4991244"/>
              <a:ext cx="1439565"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Explore Analytics in the Cloud</a:t>
              </a:r>
              <a:endParaRPr b="0" i="0" sz="1400" u="none" cap="none" strike="noStrike">
                <a:solidFill>
                  <a:srgbClr val="000000"/>
                </a:solidFill>
                <a:latin typeface="Arial"/>
                <a:ea typeface="Arial"/>
                <a:cs typeface="Arial"/>
                <a:sym typeface="Arial"/>
              </a:endParaRPr>
            </a:p>
          </p:txBody>
        </p:sp>
      </p:grpSp>
      <p:sp>
        <p:nvSpPr>
          <p:cNvPr id="2390" name="Google Shape;2390;p64"/>
          <p:cNvSpPr/>
          <p:nvPr/>
        </p:nvSpPr>
        <p:spPr>
          <a:xfrm>
            <a:off x="1156565" y="1863090"/>
            <a:ext cx="6477083" cy="4343400"/>
          </a:xfrm>
          <a:prstGeom prst="rect">
            <a:avLst/>
          </a:prstGeom>
          <a:solidFill>
            <a:srgbClr val="F0F0F0">
              <a:alpha val="619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91" name="Google Shape;2391;p64"/>
          <p:cNvSpPr/>
          <p:nvPr/>
        </p:nvSpPr>
        <p:spPr>
          <a:xfrm>
            <a:off x="9566450" y="1863090"/>
            <a:ext cx="1468974" cy="4343400"/>
          </a:xfrm>
          <a:prstGeom prst="rect">
            <a:avLst/>
          </a:prstGeom>
          <a:solidFill>
            <a:srgbClr val="F0F0F0">
              <a:alpha val="619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5" name="Shape 2395"/>
        <p:cNvGrpSpPr/>
        <p:nvPr/>
      </p:nvGrpSpPr>
      <p:grpSpPr>
        <a:xfrm>
          <a:off x="0" y="0"/>
          <a:ext cx="0" cy="0"/>
          <a:chOff x="0" y="0"/>
          <a:chExt cx="0" cy="0"/>
        </a:xfrm>
      </p:grpSpPr>
      <p:sp>
        <p:nvSpPr>
          <p:cNvPr id="2396" name="Google Shape;2396;p65"/>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Event Driven APIs to provide Contextual Offers</a:t>
            </a:r>
            <a:endParaRPr/>
          </a:p>
        </p:txBody>
      </p:sp>
      <p:sp>
        <p:nvSpPr>
          <p:cNvPr id="2397" name="Google Shape;2397;p65"/>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398" name="Google Shape;2398;p65"/>
          <p:cNvSpPr txBox="1"/>
          <p:nvPr/>
        </p:nvSpPr>
        <p:spPr>
          <a:xfrm>
            <a:off x="277100" y="1997839"/>
            <a:ext cx="4220198" cy="286232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We’ll start with a prebuilt solution. This solution will create an API that makes an offer decision based on passenger loyalty and flight status. </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From the TIBCO Cloud Home Screen – select Event Processing, followed by “Events”</a:t>
            </a:r>
            <a:endParaRPr b="0" i="0" sz="1400" u="none" cap="none" strike="noStrike">
              <a:solidFill>
                <a:srgbClr val="000000"/>
              </a:solidFill>
              <a:latin typeface="Arial"/>
              <a:ea typeface="Arial"/>
              <a:cs typeface="Arial"/>
              <a:sym typeface="Arial"/>
            </a:endParaRPr>
          </a:p>
        </p:txBody>
      </p:sp>
      <p:sp>
        <p:nvSpPr>
          <p:cNvPr id="2399" name="Google Shape;2399;p65"/>
          <p:cNvSpPr/>
          <p:nvPr/>
        </p:nvSpPr>
        <p:spPr>
          <a:xfrm>
            <a:off x="10865755" y="29260"/>
            <a:ext cx="1080000" cy="1080000"/>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00" name="Google Shape;2400;p65"/>
          <p:cNvSpPr/>
          <p:nvPr/>
        </p:nvSpPr>
        <p:spPr>
          <a:xfrm>
            <a:off x="11045755" y="209260"/>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92D05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2401" name="Google Shape;2401;p65"/>
          <p:cNvCxnSpPr/>
          <p:nvPr/>
        </p:nvCxnSpPr>
        <p:spPr>
          <a:xfrm>
            <a:off x="10685754" y="1694988"/>
            <a:ext cx="1440000" cy="0"/>
          </a:xfrm>
          <a:prstGeom prst="straightConnector1">
            <a:avLst/>
          </a:prstGeom>
          <a:noFill/>
          <a:ln cap="flat" cmpd="sng" w="38100">
            <a:solidFill>
              <a:srgbClr val="92D050"/>
            </a:solidFill>
            <a:prstDash val="solid"/>
            <a:round/>
            <a:headEnd len="sm" w="sm" type="none"/>
            <a:tailEnd len="sm" w="sm" type="none"/>
          </a:ln>
        </p:spPr>
      </p:cxnSp>
      <p:sp>
        <p:nvSpPr>
          <p:cNvPr id="2402" name="Google Shape;2402;p65"/>
          <p:cNvSpPr txBox="1"/>
          <p:nvPr/>
        </p:nvSpPr>
        <p:spPr>
          <a:xfrm>
            <a:off x="10685753" y="1140760"/>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Contextual Offers</a:t>
            </a:r>
            <a:endParaRPr b="0" i="0" sz="1400" u="none" cap="none" strike="noStrike">
              <a:solidFill>
                <a:srgbClr val="000000"/>
              </a:solidFill>
              <a:latin typeface="Arial"/>
              <a:ea typeface="Arial"/>
              <a:cs typeface="Arial"/>
              <a:sym typeface="Arial"/>
            </a:endParaRPr>
          </a:p>
        </p:txBody>
      </p:sp>
      <p:pic>
        <p:nvPicPr>
          <p:cNvPr id="2403" name="Google Shape;2403;p65"/>
          <p:cNvPicPr preferRelativeResize="0"/>
          <p:nvPr/>
        </p:nvPicPr>
        <p:blipFill rotWithShape="1">
          <a:blip r:embed="rId3">
            <a:alphaModFix/>
          </a:blip>
          <a:srcRect b="0" l="0" r="0" t="0"/>
          <a:stretch/>
        </p:blipFill>
        <p:spPr>
          <a:xfrm>
            <a:off x="4630999" y="1832118"/>
            <a:ext cx="5710182" cy="319376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7" name="Shape 2407"/>
        <p:cNvGrpSpPr/>
        <p:nvPr/>
      </p:nvGrpSpPr>
      <p:grpSpPr>
        <a:xfrm>
          <a:off x="0" y="0"/>
          <a:ext cx="0" cy="0"/>
          <a:chOff x="0" y="0"/>
          <a:chExt cx="0" cy="0"/>
        </a:xfrm>
      </p:grpSpPr>
      <p:sp>
        <p:nvSpPr>
          <p:cNvPr id="2408" name="Google Shape;2408;p66"/>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Event Driven APIs to provide Contextual Offers</a:t>
            </a:r>
            <a:endParaRPr/>
          </a:p>
        </p:txBody>
      </p:sp>
      <p:sp>
        <p:nvSpPr>
          <p:cNvPr id="2409" name="Google Shape;2409;p66"/>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410" name="Google Shape;2410;p66"/>
          <p:cNvSpPr txBox="1"/>
          <p:nvPr/>
        </p:nvSpPr>
        <p:spPr>
          <a:xfrm>
            <a:off x="322335" y="1383665"/>
            <a:ext cx="4220198" cy="501675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The “You don’t have any apps yet” page should be opened.</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Select Upload, cloud with up-arrow.</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Navigate to where you extracted the connected customer experience artifacts and drag project/CloudEvents/PassengerOffer.ear into Drag and Drop and select Push. </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The PassengerOffer project files will be pushed to the cloud and started.</a:t>
            </a:r>
            <a:endParaRPr b="0" i="0" sz="1400" u="none" cap="none" strike="noStrike">
              <a:solidFill>
                <a:srgbClr val="000000"/>
              </a:solidFill>
              <a:latin typeface="Arial"/>
              <a:ea typeface="Arial"/>
              <a:cs typeface="Arial"/>
              <a:sym typeface="Arial"/>
            </a:endParaRPr>
          </a:p>
        </p:txBody>
      </p:sp>
      <p:sp>
        <p:nvSpPr>
          <p:cNvPr id="2411" name="Google Shape;2411;p66"/>
          <p:cNvSpPr/>
          <p:nvPr/>
        </p:nvSpPr>
        <p:spPr>
          <a:xfrm>
            <a:off x="10865755" y="29260"/>
            <a:ext cx="1080000" cy="1080000"/>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12" name="Google Shape;2412;p66"/>
          <p:cNvSpPr/>
          <p:nvPr/>
        </p:nvSpPr>
        <p:spPr>
          <a:xfrm>
            <a:off x="11045755" y="209260"/>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92D05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2413" name="Google Shape;2413;p66"/>
          <p:cNvCxnSpPr/>
          <p:nvPr/>
        </p:nvCxnSpPr>
        <p:spPr>
          <a:xfrm>
            <a:off x="10685754" y="1694988"/>
            <a:ext cx="1440000" cy="0"/>
          </a:xfrm>
          <a:prstGeom prst="straightConnector1">
            <a:avLst/>
          </a:prstGeom>
          <a:noFill/>
          <a:ln cap="flat" cmpd="sng" w="38100">
            <a:solidFill>
              <a:srgbClr val="92D050"/>
            </a:solidFill>
            <a:prstDash val="solid"/>
            <a:round/>
            <a:headEnd len="sm" w="sm" type="none"/>
            <a:tailEnd len="sm" w="sm" type="none"/>
          </a:ln>
        </p:spPr>
      </p:cxnSp>
      <p:sp>
        <p:nvSpPr>
          <p:cNvPr id="2414" name="Google Shape;2414;p66"/>
          <p:cNvSpPr txBox="1"/>
          <p:nvPr/>
        </p:nvSpPr>
        <p:spPr>
          <a:xfrm>
            <a:off x="10685753" y="1140760"/>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Contextual Offers</a:t>
            </a:r>
            <a:endParaRPr b="0" i="0" sz="1400" u="none" cap="none" strike="noStrike">
              <a:solidFill>
                <a:srgbClr val="000000"/>
              </a:solidFill>
              <a:latin typeface="Arial"/>
              <a:ea typeface="Arial"/>
              <a:cs typeface="Arial"/>
              <a:sym typeface="Arial"/>
            </a:endParaRPr>
          </a:p>
        </p:txBody>
      </p:sp>
      <p:pic>
        <p:nvPicPr>
          <p:cNvPr id="2415" name="Google Shape;2415;p66"/>
          <p:cNvPicPr preferRelativeResize="0"/>
          <p:nvPr/>
        </p:nvPicPr>
        <p:blipFill rotWithShape="1">
          <a:blip r:embed="rId3">
            <a:alphaModFix/>
          </a:blip>
          <a:srcRect b="0" l="0" r="0" t="0"/>
          <a:stretch/>
        </p:blipFill>
        <p:spPr>
          <a:xfrm>
            <a:off x="5659056" y="1109260"/>
            <a:ext cx="3585671" cy="2659046"/>
          </a:xfrm>
          <a:prstGeom prst="rect">
            <a:avLst/>
          </a:prstGeom>
          <a:noFill/>
          <a:ln>
            <a:noFill/>
          </a:ln>
        </p:spPr>
      </p:pic>
      <p:pic>
        <p:nvPicPr>
          <p:cNvPr id="2416" name="Google Shape;2416;p66"/>
          <p:cNvPicPr preferRelativeResize="0"/>
          <p:nvPr/>
        </p:nvPicPr>
        <p:blipFill rotWithShape="1">
          <a:blip r:embed="rId4">
            <a:alphaModFix/>
          </a:blip>
          <a:srcRect b="0" l="0" r="0" t="0"/>
          <a:stretch/>
        </p:blipFill>
        <p:spPr>
          <a:xfrm>
            <a:off x="5659056" y="4202892"/>
            <a:ext cx="5943600" cy="1920240"/>
          </a:xfrm>
          <a:prstGeom prst="rect">
            <a:avLst/>
          </a:prstGeom>
          <a:noFill/>
          <a:ln>
            <a:noFill/>
          </a:ln>
        </p:spPr>
      </p:pic>
      <p:sp>
        <p:nvSpPr>
          <p:cNvPr id="2417" name="Google Shape;2417;p66"/>
          <p:cNvSpPr/>
          <p:nvPr/>
        </p:nvSpPr>
        <p:spPr>
          <a:xfrm>
            <a:off x="7208823" y="3255122"/>
            <a:ext cx="486136" cy="513184"/>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1" name="Shape 2421"/>
        <p:cNvGrpSpPr/>
        <p:nvPr/>
      </p:nvGrpSpPr>
      <p:grpSpPr>
        <a:xfrm>
          <a:off x="0" y="0"/>
          <a:ext cx="0" cy="0"/>
          <a:chOff x="0" y="0"/>
          <a:chExt cx="0" cy="0"/>
        </a:xfrm>
      </p:grpSpPr>
      <p:sp>
        <p:nvSpPr>
          <p:cNvPr id="2422" name="Google Shape;2422;p67"/>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Event Driven APIs to provide Contextual Offers</a:t>
            </a:r>
            <a:endParaRPr/>
          </a:p>
        </p:txBody>
      </p:sp>
      <p:sp>
        <p:nvSpPr>
          <p:cNvPr id="2423" name="Google Shape;2423;p67"/>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424" name="Google Shape;2424;p67"/>
          <p:cNvSpPr txBox="1"/>
          <p:nvPr/>
        </p:nvSpPr>
        <p:spPr>
          <a:xfrm>
            <a:off x="322335" y="1383665"/>
            <a:ext cx="4220198" cy="378565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Wait until the application is running</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Select 2 Endpoints and choose PassengerOffer Swagger link.</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Expand the GET Method and select “Try it out”</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Enter the values as shown and press “Execute”  </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425" name="Google Shape;2425;p67"/>
          <p:cNvSpPr/>
          <p:nvPr/>
        </p:nvSpPr>
        <p:spPr>
          <a:xfrm>
            <a:off x="10865755" y="29260"/>
            <a:ext cx="1080000" cy="1080000"/>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26" name="Google Shape;2426;p67"/>
          <p:cNvSpPr/>
          <p:nvPr/>
        </p:nvSpPr>
        <p:spPr>
          <a:xfrm>
            <a:off x="11045755" y="209260"/>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92D05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2427" name="Google Shape;2427;p67"/>
          <p:cNvCxnSpPr/>
          <p:nvPr/>
        </p:nvCxnSpPr>
        <p:spPr>
          <a:xfrm>
            <a:off x="10685754" y="1694988"/>
            <a:ext cx="1440000" cy="0"/>
          </a:xfrm>
          <a:prstGeom prst="straightConnector1">
            <a:avLst/>
          </a:prstGeom>
          <a:noFill/>
          <a:ln cap="flat" cmpd="sng" w="38100">
            <a:solidFill>
              <a:srgbClr val="92D050"/>
            </a:solidFill>
            <a:prstDash val="solid"/>
            <a:round/>
            <a:headEnd len="sm" w="sm" type="none"/>
            <a:tailEnd len="sm" w="sm" type="none"/>
          </a:ln>
        </p:spPr>
      </p:cxnSp>
      <p:sp>
        <p:nvSpPr>
          <p:cNvPr id="2428" name="Google Shape;2428;p67"/>
          <p:cNvSpPr txBox="1"/>
          <p:nvPr/>
        </p:nvSpPr>
        <p:spPr>
          <a:xfrm>
            <a:off x="10685753" y="1140760"/>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Contextual Offers</a:t>
            </a:r>
            <a:endParaRPr b="0" i="0" sz="1400" u="none" cap="none" strike="noStrike">
              <a:solidFill>
                <a:srgbClr val="000000"/>
              </a:solidFill>
              <a:latin typeface="Arial"/>
              <a:ea typeface="Arial"/>
              <a:cs typeface="Arial"/>
              <a:sym typeface="Arial"/>
            </a:endParaRPr>
          </a:p>
        </p:txBody>
      </p:sp>
      <p:pic>
        <p:nvPicPr>
          <p:cNvPr id="2429" name="Google Shape;2429;p67"/>
          <p:cNvPicPr preferRelativeResize="0"/>
          <p:nvPr/>
        </p:nvPicPr>
        <p:blipFill rotWithShape="1">
          <a:blip r:embed="rId3">
            <a:alphaModFix/>
          </a:blip>
          <a:srcRect b="0" l="0" r="0" t="0"/>
          <a:stretch/>
        </p:blipFill>
        <p:spPr>
          <a:xfrm>
            <a:off x="5006443" y="961349"/>
            <a:ext cx="3409315" cy="1117600"/>
          </a:xfrm>
          <a:prstGeom prst="rect">
            <a:avLst/>
          </a:prstGeom>
          <a:noFill/>
          <a:ln>
            <a:noFill/>
          </a:ln>
        </p:spPr>
      </p:pic>
      <p:pic>
        <p:nvPicPr>
          <p:cNvPr id="2430" name="Google Shape;2430;p67"/>
          <p:cNvPicPr preferRelativeResize="0"/>
          <p:nvPr/>
        </p:nvPicPr>
        <p:blipFill rotWithShape="1">
          <a:blip r:embed="rId4">
            <a:alphaModFix/>
          </a:blip>
          <a:srcRect b="0" l="0" r="0" t="0"/>
          <a:stretch/>
        </p:blipFill>
        <p:spPr>
          <a:xfrm>
            <a:off x="5073608" y="2226388"/>
            <a:ext cx="3401695" cy="1102360"/>
          </a:xfrm>
          <a:prstGeom prst="rect">
            <a:avLst/>
          </a:prstGeom>
          <a:noFill/>
          <a:ln>
            <a:noFill/>
          </a:ln>
        </p:spPr>
      </p:pic>
      <p:pic>
        <p:nvPicPr>
          <p:cNvPr id="2431" name="Google Shape;2431;p67"/>
          <p:cNvPicPr preferRelativeResize="0"/>
          <p:nvPr/>
        </p:nvPicPr>
        <p:blipFill rotWithShape="1">
          <a:blip r:embed="rId5">
            <a:alphaModFix/>
          </a:blip>
          <a:srcRect b="0" l="0" r="0" t="0"/>
          <a:stretch/>
        </p:blipFill>
        <p:spPr>
          <a:xfrm>
            <a:off x="5073608" y="3461513"/>
            <a:ext cx="4105116" cy="3187227"/>
          </a:xfrm>
          <a:prstGeom prst="rect">
            <a:avLst/>
          </a:prstGeom>
          <a:noFill/>
          <a:ln>
            <a:noFill/>
          </a:ln>
        </p:spPr>
      </p:pic>
      <p:sp>
        <p:nvSpPr>
          <p:cNvPr id="2432" name="Google Shape;2432;p67"/>
          <p:cNvSpPr/>
          <p:nvPr/>
        </p:nvSpPr>
        <p:spPr>
          <a:xfrm>
            <a:off x="7469339" y="2257047"/>
            <a:ext cx="486136" cy="513184"/>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167"/>
          <p:cNvSpPr/>
          <p:nvPr/>
        </p:nvSpPr>
        <p:spPr>
          <a:xfrm>
            <a:off x="4385867" y="800"/>
            <a:ext cx="7806000" cy="685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7" name="Google Shape;757;p167"/>
          <p:cNvPicPr preferRelativeResize="0"/>
          <p:nvPr/>
        </p:nvPicPr>
        <p:blipFill rotWithShape="1">
          <a:blip r:embed="rId3">
            <a:alphaModFix/>
          </a:blip>
          <a:srcRect b="0" l="0" r="0" t="0"/>
          <a:stretch/>
        </p:blipFill>
        <p:spPr>
          <a:xfrm>
            <a:off x="0" y="800"/>
            <a:ext cx="2677800" cy="892600"/>
          </a:xfrm>
          <a:prstGeom prst="rect">
            <a:avLst/>
          </a:prstGeom>
          <a:noFill/>
          <a:ln>
            <a:noFill/>
          </a:ln>
        </p:spPr>
      </p:pic>
      <p:sp>
        <p:nvSpPr>
          <p:cNvPr id="758" name="Google Shape;758;p167"/>
          <p:cNvSpPr/>
          <p:nvPr/>
        </p:nvSpPr>
        <p:spPr>
          <a:xfrm>
            <a:off x="159000" y="3971100"/>
            <a:ext cx="4116900" cy="794100"/>
          </a:xfrm>
          <a:prstGeom prst="roundRect">
            <a:avLst>
              <a:gd fmla="val 50000" name="adj"/>
            </a:avLst>
          </a:prstGeom>
          <a:solidFill>
            <a:schemeClr val="accent5"/>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Mark Mussett</a:t>
            </a:r>
            <a:endParaRPr b="0" i="0" sz="1900" u="none" cap="none" strike="noStrike">
              <a:solidFill>
                <a:srgbClr val="FFFFFF"/>
              </a:solidFill>
              <a:latin typeface="Roboto"/>
              <a:ea typeface="Roboto"/>
              <a:cs typeface="Roboto"/>
              <a:sym typeface="Roboto"/>
            </a:endParaRPr>
          </a:p>
        </p:txBody>
      </p:sp>
      <p:sp>
        <p:nvSpPr>
          <p:cNvPr id="759" name="Google Shape;759;p167"/>
          <p:cNvSpPr txBox="1"/>
          <p:nvPr/>
        </p:nvSpPr>
        <p:spPr>
          <a:xfrm>
            <a:off x="315033" y="5351600"/>
            <a:ext cx="3863100" cy="708300"/>
          </a:xfrm>
          <a:prstGeom prst="rect">
            <a:avLst/>
          </a:prstGeom>
          <a:noFill/>
          <a:ln>
            <a:noFill/>
          </a:ln>
        </p:spPr>
        <p:txBody>
          <a:bodyPr anchorCtr="0" anchor="ctr" bIns="121900" lIns="121900" spcFirstLastPara="1" rIns="121900" wrap="square" tIns="121900">
            <a:noAutofit/>
          </a:bodyPr>
          <a:lstStyle/>
          <a:p>
            <a:pPr indent="0" lvl="0" marL="0" marR="0" rtl="0" algn="ctr">
              <a:lnSpc>
                <a:spcPct val="133333"/>
              </a:lnSpc>
              <a:spcBef>
                <a:spcPts val="240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Senior Solutions Consultant</a:t>
            </a:r>
            <a:endParaRPr b="0" i="0" sz="1900" u="none" cap="none" strike="noStrike">
              <a:solidFill>
                <a:srgbClr val="FFFFFF"/>
              </a:solidFill>
              <a:latin typeface="Roboto"/>
              <a:ea typeface="Roboto"/>
              <a:cs typeface="Roboto"/>
              <a:sym typeface="Roboto"/>
            </a:endParaRPr>
          </a:p>
        </p:txBody>
      </p:sp>
      <p:sp>
        <p:nvSpPr>
          <p:cNvPr id="760" name="Google Shape;760;p167"/>
          <p:cNvSpPr txBox="1"/>
          <p:nvPr/>
        </p:nvSpPr>
        <p:spPr>
          <a:xfrm>
            <a:off x="5411867" y="189219"/>
            <a:ext cx="5754000" cy="6285472"/>
          </a:xfrm>
          <a:prstGeom prst="rect">
            <a:avLst/>
          </a:prstGeom>
          <a:noFill/>
          <a:ln>
            <a:noFill/>
          </a:ln>
        </p:spPr>
        <p:txBody>
          <a:bodyPr anchorCtr="0" anchor="t" bIns="121900" lIns="121900" spcFirstLastPara="1" rIns="121900" wrap="square" tIns="121900">
            <a:noAutofit/>
          </a:bodyPr>
          <a:lstStyle/>
          <a:p>
            <a:pPr indent="0" lvl="0" marL="304800" marR="304800" rtl="0" algn="l">
              <a:lnSpc>
                <a:spcPct val="142857"/>
              </a:lnSpc>
              <a:spcBef>
                <a:spcPts val="320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Veteran IT specialist with a career spanning 21 years in the Integration industry. Joined TIBCO in 2005, with 11 years in Professional Services as Technical Architect and 3 years in Pre-Sales organisations working with our Connected portfolio of products.</a:t>
            </a:r>
            <a:endParaRPr b="0" i="0" sz="1900" u="none" cap="none" strike="noStrike">
              <a:solidFill>
                <a:srgbClr val="FFFFFF"/>
              </a:solidFill>
              <a:latin typeface="Roboto"/>
              <a:ea typeface="Roboto"/>
              <a:cs typeface="Roboto"/>
              <a:sym typeface="Roboto"/>
            </a:endParaRPr>
          </a:p>
          <a:p>
            <a:pPr indent="0" lvl="0" marL="304800" marR="304800" rtl="0" algn="l">
              <a:lnSpc>
                <a:spcPct val="142857"/>
              </a:lnSpc>
              <a:spcBef>
                <a:spcPts val="320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Expertise in API (Mashery), Integration (BusinessWorks, Flogo), Messaging (JMS, FTL, and RV), and Golang programming.</a:t>
            </a:r>
            <a:endParaRPr b="0" i="0" sz="1900" u="none" cap="none" strike="noStrike">
              <a:solidFill>
                <a:srgbClr val="FFFFFF"/>
              </a:solidFill>
              <a:latin typeface="Roboto"/>
              <a:ea typeface="Roboto"/>
              <a:cs typeface="Roboto"/>
              <a:sym typeface="Roboto"/>
            </a:endParaRPr>
          </a:p>
        </p:txBody>
      </p:sp>
      <p:pic>
        <p:nvPicPr>
          <p:cNvPr id="761" name="Google Shape;761;p167"/>
          <p:cNvPicPr preferRelativeResize="0"/>
          <p:nvPr/>
        </p:nvPicPr>
        <p:blipFill rotWithShape="1">
          <a:blip r:embed="rId4">
            <a:alphaModFix/>
          </a:blip>
          <a:srcRect b="0" l="0" r="0" t="0"/>
          <a:stretch/>
        </p:blipFill>
        <p:spPr>
          <a:xfrm>
            <a:off x="873559" y="1091400"/>
            <a:ext cx="2540000" cy="2540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6" name="Shape 2436"/>
        <p:cNvGrpSpPr/>
        <p:nvPr/>
      </p:nvGrpSpPr>
      <p:grpSpPr>
        <a:xfrm>
          <a:off x="0" y="0"/>
          <a:ext cx="0" cy="0"/>
          <a:chOff x="0" y="0"/>
          <a:chExt cx="0" cy="0"/>
        </a:xfrm>
      </p:grpSpPr>
      <p:sp>
        <p:nvSpPr>
          <p:cNvPr id="2437" name="Google Shape;2437;p68"/>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Event Driven APIs to provide Contextual Offers</a:t>
            </a:r>
            <a:endParaRPr/>
          </a:p>
        </p:txBody>
      </p:sp>
      <p:sp>
        <p:nvSpPr>
          <p:cNvPr id="2438" name="Google Shape;2438;p68"/>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439" name="Google Shape;2439;p68"/>
          <p:cNvSpPr txBox="1"/>
          <p:nvPr/>
        </p:nvSpPr>
        <p:spPr>
          <a:xfrm>
            <a:off x="322335" y="1383665"/>
            <a:ext cx="4220198" cy="132343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The offer, shown below, is Dinner At Chilis.</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Try different input options</a:t>
            </a:r>
            <a:endParaRPr b="0" i="0" sz="1400" u="none" cap="none" strike="noStrike">
              <a:solidFill>
                <a:srgbClr val="000000"/>
              </a:solidFill>
              <a:latin typeface="Arial"/>
              <a:ea typeface="Arial"/>
              <a:cs typeface="Arial"/>
              <a:sym typeface="Arial"/>
            </a:endParaRPr>
          </a:p>
        </p:txBody>
      </p:sp>
      <p:sp>
        <p:nvSpPr>
          <p:cNvPr id="2440" name="Google Shape;2440;p68"/>
          <p:cNvSpPr/>
          <p:nvPr/>
        </p:nvSpPr>
        <p:spPr>
          <a:xfrm>
            <a:off x="10865755" y="29260"/>
            <a:ext cx="1080000" cy="1080000"/>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41" name="Google Shape;2441;p68"/>
          <p:cNvSpPr/>
          <p:nvPr/>
        </p:nvSpPr>
        <p:spPr>
          <a:xfrm>
            <a:off x="11045755" y="209260"/>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92D05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2442" name="Google Shape;2442;p68"/>
          <p:cNvCxnSpPr/>
          <p:nvPr/>
        </p:nvCxnSpPr>
        <p:spPr>
          <a:xfrm>
            <a:off x="10685754" y="1694988"/>
            <a:ext cx="1440000" cy="0"/>
          </a:xfrm>
          <a:prstGeom prst="straightConnector1">
            <a:avLst/>
          </a:prstGeom>
          <a:noFill/>
          <a:ln cap="flat" cmpd="sng" w="38100">
            <a:solidFill>
              <a:srgbClr val="92D050"/>
            </a:solidFill>
            <a:prstDash val="solid"/>
            <a:round/>
            <a:headEnd len="sm" w="sm" type="none"/>
            <a:tailEnd len="sm" w="sm" type="none"/>
          </a:ln>
        </p:spPr>
      </p:cxnSp>
      <p:sp>
        <p:nvSpPr>
          <p:cNvPr id="2443" name="Google Shape;2443;p68"/>
          <p:cNvSpPr txBox="1"/>
          <p:nvPr/>
        </p:nvSpPr>
        <p:spPr>
          <a:xfrm>
            <a:off x="10685753" y="1140760"/>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Contextual Offers</a:t>
            </a:r>
            <a:endParaRPr b="0" i="0" sz="1400" u="none" cap="none" strike="noStrike">
              <a:solidFill>
                <a:srgbClr val="000000"/>
              </a:solidFill>
              <a:latin typeface="Arial"/>
              <a:ea typeface="Arial"/>
              <a:cs typeface="Arial"/>
              <a:sym typeface="Arial"/>
            </a:endParaRPr>
          </a:p>
        </p:txBody>
      </p:sp>
      <p:pic>
        <p:nvPicPr>
          <p:cNvPr id="2444" name="Google Shape;2444;p68"/>
          <p:cNvPicPr preferRelativeResize="0"/>
          <p:nvPr/>
        </p:nvPicPr>
        <p:blipFill rotWithShape="1">
          <a:blip r:embed="rId3">
            <a:alphaModFix/>
          </a:blip>
          <a:srcRect b="0" l="0" r="0" t="0"/>
          <a:stretch/>
        </p:blipFill>
        <p:spPr>
          <a:xfrm>
            <a:off x="4498282" y="872041"/>
            <a:ext cx="6134796" cy="5359057"/>
          </a:xfrm>
          <a:prstGeom prst="rect">
            <a:avLst/>
          </a:prstGeom>
          <a:noFill/>
          <a:ln>
            <a:noFill/>
          </a:ln>
        </p:spPr>
      </p:pic>
      <p:graphicFrame>
        <p:nvGraphicFramePr>
          <p:cNvPr id="2445" name="Google Shape;2445;p68"/>
          <p:cNvGraphicFramePr/>
          <p:nvPr/>
        </p:nvGraphicFramePr>
        <p:xfrm>
          <a:off x="105381" y="2967109"/>
          <a:ext cx="3000000" cy="3000000"/>
        </p:xfrm>
        <a:graphic>
          <a:graphicData uri="http://schemas.openxmlformats.org/drawingml/2006/table">
            <a:tbl>
              <a:tblPr bandRow="1" firstCol="1" firstRow="1">
                <a:noFill/>
                <a:tableStyleId>{2BEB4692-EE78-4343-824A-7BC3723ECF9C}</a:tableStyleId>
              </a:tblPr>
              <a:tblGrid>
                <a:gridCol w="1425575"/>
                <a:gridCol w="1428750"/>
                <a:gridCol w="1485900"/>
              </a:tblGrid>
              <a:tr h="1524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passengerid</a:t>
                      </a:r>
                      <a:endParaRPr sz="1200" u="none" cap="none" strike="noStrike">
                        <a:latin typeface="Calibri"/>
                        <a:ea typeface="Calibri"/>
                        <a:cs typeface="Calibri"/>
                        <a:sym typeface="Calibri"/>
                      </a:endParaRPr>
                    </a:p>
                  </a:txBody>
                  <a:tcPr marT="0" marB="0" marR="68575" marL="6857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loyaltystatus</a:t>
                      </a:r>
                      <a:endParaRPr sz="1200" u="none" cap="none" strike="noStrike">
                        <a:latin typeface="Calibri"/>
                        <a:ea typeface="Calibri"/>
                        <a:cs typeface="Calibri"/>
                        <a:sym typeface="Calibri"/>
                      </a:endParaRPr>
                    </a:p>
                  </a:txBody>
                  <a:tcPr marT="0" marB="0" marR="68575" marL="6857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flightstatus</a:t>
                      </a:r>
                      <a:endParaRPr sz="1200" u="none" cap="none" strike="noStrike">
                        <a:latin typeface="Calibri"/>
                        <a:ea typeface="Calibri"/>
                        <a:cs typeface="Calibri"/>
                        <a:sym typeface="Calibri"/>
                      </a:endParaRPr>
                    </a:p>
                  </a:txBody>
                  <a:tcPr marT="0" marB="0" marR="68575" marL="68575"/>
                </a:tc>
              </a:tr>
              <a:tr h="1524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11111</a:t>
                      </a:r>
                      <a:endParaRPr sz="1200" u="none" cap="none" strike="noStrike">
                        <a:latin typeface="Calibri"/>
                        <a:ea typeface="Calibri"/>
                        <a:cs typeface="Calibri"/>
                        <a:sym typeface="Calibri"/>
                      </a:endParaRPr>
                    </a:p>
                  </a:txBody>
                  <a:tcPr marT="0" marB="0" marR="68575" marL="6857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BRONZE</a:t>
                      </a:r>
                      <a:endParaRPr sz="1200" u="none" cap="none" strike="noStrike">
                        <a:latin typeface="Calibri"/>
                        <a:ea typeface="Calibri"/>
                        <a:cs typeface="Calibri"/>
                        <a:sym typeface="Calibri"/>
                      </a:endParaRPr>
                    </a:p>
                  </a:txBody>
                  <a:tcPr marT="0" marB="0" marR="68575" marL="6857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DELAY1</a:t>
                      </a:r>
                      <a:endParaRPr sz="1200" u="none" cap="none" strike="noStrike">
                        <a:latin typeface="Calibri"/>
                        <a:ea typeface="Calibri"/>
                        <a:cs typeface="Calibri"/>
                        <a:sym typeface="Calibri"/>
                      </a:endParaRPr>
                    </a:p>
                  </a:txBody>
                  <a:tcPr marT="0" marB="0" marR="68575" marL="68575"/>
                </a:tc>
              </a:tr>
              <a:tr h="1524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11111</a:t>
                      </a:r>
                      <a:endParaRPr sz="1200" u="none" cap="none" strike="noStrike">
                        <a:latin typeface="Calibri"/>
                        <a:ea typeface="Calibri"/>
                        <a:cs typeface="Calibri"/>
                        <a:sym typeface="Calibri"/>
                      </a:endParaRPr>
                    </a:p>
                  </a:txBody>
                  <a:tcPr marT="0" marB="0" marR="68575" marL="6857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SILVER</a:t>
                      </a:r>
                      <a:endParaRPr sz="1200" u="none" cap="none" strike="noStrike">
                        <a:latin typeface="Calibri"/>
                        <a:ea typeface="Calibri"/>
                        <a:cs typeface="Calibri"/>
                        <a:sym typeface="Calibri"/>
                      </a:endParaRPr>
                    </a:p>
                  </a:txBody>
                  <a:tcPr marT="0" marB="0" marR="68575" marL="6857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DELAY1</a:t>
                      </a:r>
                      <a:endParaRPr sz="1200" u="none" cap="none" strike="noStrike">
                        <a:latin typeface="Calibri"/>
                        <a:ea typeface="Calibri"/>
                        <a:cs typeface="Calibri"/>
                        <a:sym typeface="Calibri"/>
                      </a:endParaRPr>
                    </a:p>
                  </a:txBody>
                  <a:tcPr marT="0" marB="0" marR="68575" marL="68575"/>
                </a:tc>
              </a:tr>
              <a:tr h="1524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11111</a:t>
                      </a:r>
                      <a:endParaRPr sz="1200" u="none" cap="none" strike="noStrike">
                        <a:latin typeface="Calibri"/>
                        <a:ea typeface="Calibri"/>
                        <a:cs typeface="Calibri"/>
                        <a:sym typeface="Calibri"/>
                      </a:endParaRPr>
                    </a:p>
                  </a:txBody>
                  <a:tcPr marT="0" marB="0" marR="68575" marL="6857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GOLD</a:t>
                      </a:r>
                      <a:endParaRPr sz="1200" u="none" cap="none" strike="noStrike">
                        <a:latin typeface="Calibri"/>
                        <a:ea typeface="Calibri"/>
                        <a:cs typeface="Calibri"/>
                        <a:sym typeface="Calibri"/>
                      </a:endParaRPr>
                    </a:p>
                  </a:txBody>
                  <a:tcPr marT="0" marB="0" marR="68575" marL="6857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DELAY1</a:t>
                      </a:r>
                      <a:endParaRPr sz="1200" u="none" cap="none" strike="noStrike">
                        <a:latin typeface="Calibri"/>
                        <a:ea typeface="Calibri"/>
                        <a:cs typeface="Calibri"/>
                        <a:sym typeface="Calibri"/>
                      </a:endParaRPr>
                    </a:p>
                  </a:txBody>
                  <a:tcPr marT="0" marB="0" marR="68575" marL="68575"/>
                </a:tc>
              </a:tr>
              <a:tr h="1524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11111</a:t>
                      </a:r>
                      <a:endParaRPr sz="1200" u="none" cap="none" strike="noStrike">
                        <a:latin typeface="Calibri"/>
                        <a:ea typeface="Calibri"/>
                        <a:cs typeface="Calibri"/>
                        <a:sym typeface="Calibri"/>
                      </a:endParaRPr>
                    </a:p>
                  </a:txBody>
                  <a:tcPr marT="0" marB="0" marR="68575" marL="6857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BRONZE</a:t>
                      </a:r>
                      <a:endParaRPr sz="1200" u="none" cap="none" strike="noStrike">
                        <a:latin typeface="Calibri"/>
                        <a:ea typeface="Calibri"/>
                        <a:cs typeface="Calibri"/>
                        <a:sym typeface="Calibri"/>
                      </a:endParaRPr>
                    </a:p>
                  </a:txBody>
                  <a:tcPr marT="0" marB="0" marR="68575" marL="6857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DELAY2</a:t>
                      </a:r>
                      <a:endParaRPr sz="1200" u="none" cap="none" strike="noStrike">
                        <a:latin typeface="Calibri"/>
                        <a:ea typeface="Calibri"/>
                        <a:cs typeface="Calibri"/>
                        <a:sym typeface="Calibri"/>
                      </a:endParaRPr>
                    </a:p>
                  </a:txBody>
                  <a:tcPr marT="0" marB="0" marR="68575" marL="68575"/>
                </a:tc>
              </a:tr>
              <a:tr h="1524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11111</a:t>
                      </a:r>
                      <a:endParaRPr sz="1200" u="none" cap="none" strike="noStrike">
                        <a:latin typeface="Calibri"/>
                        <a:ea typeface="Calibri"/>
                        <a:cs typeface="Calibri"/>
                        <a:sym typeface="Calibri"/>
                      </a:endParaRPr>
                    </a:p>
                  </a:txBody>
                  <a:tcPr marT="0" marB="0" marR="68575" marL="6857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SILVER</a:t>
                      </a:r>
                      <a:endParaRPr sz="1200" u="none" cap="none" strike="noStrike">
                        <a:latin typeface="Calibri"/>
                        <a:ea typeface="Calibri"/>
                        <a:cs typeface="Calibri"/>
                        <a:sym typeface="Calibri"/>
                      </a:endParaRPr>
                    </a:p>
                  </a:txBody>
                  <a:tcPr marT="0" marB="0" marR="68575" marL="6857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DELAY2</a:t>
                      </a:r>
                      <a:endParaRPr sz="1200" u="none" cap="none" strike="noStrike">
                        <a:latin typeface="Calibri"/>
                        <a:ea typeface="Calibri"/>
                        <a:cs typeface="Calibri"/>
                        <a:sym typeface="Calibri"/>
                      </a:endParaRPr>
                    </a:p>
                  </a:txBody>
                  <a:tcPr marT="0" marB="0" marR="68575" marL="68575"/>
                </a:tc>
              </a:tr>
              <a:tr h="1524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11111</a:t>
                      </a:r>
                      <a:endParaRPr sz="1200" u="none" cap="none" strike="noStrike">
                        <a:latin typeface="Calibri"/>
                        <a:ea typeface="Calibri"/>
                        <a:cs typeface="Calibri"/>
                        <a:sym typeface="Calibri"/>
                      </a:endParaRPr>
                    </a:p>
                  </a:txBody>
                  <a:tcPr marT="0" marB="0" marR="68575" marL="6857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GOLD</a:t>
                      </a:r>
                      <a:endParaRPr sz="1200" u="none" cap="none" strike="noStrike">
                        <a:latin typeface="Calibri"/>
                        <a:ea typeface="Calibri"/>
                        <a:cs typeface="Calibri"/>
                        <a:sym typeface="Calibri"/>
                      </a:endParaRPr>
                    </a:p>
                  </a:txBody>
                  <a:tcPr marT="0" marB="0" marR="68575" marL="6857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DELAY2</a:t>
                      </a:r>
                      <a:endParaRPr sz="1200" u="none" cap="none" strike="noStrike">
                        <a:latin typeface="Calibri"/>
                        <a:ea typeface="Calibri"/>
                        <a:cs typeface="Calibri"/>
                        <a:sym typeface="Calibri"/>
                      </a:endParaRPr>
                    </a:p>
                  </a:txBody>
                  <a:tcPr marT="0" marB="0" marR="68575" marL="68575"/>
                </a:tc>
              </a:tr>
              <a:tr h="1524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11111</a:t>
                      </a:r>
                      <a:endParaRPr sz="1200" u="none" cap="none" strike="noStrike">
                        <a:latin typeface="Calibri"/>
                        <a:ea typeface="Calibri"/>
                        <a:cs typeface="Calibri"/>
                        <a:sym typeface="Calibri"/>
                      </a:endParaRPr>
                    </a:p>
                  </a:txBody>
                  <a:tcPr marT="0" marB="0" marR="68575" marL="6857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BRONZE</a:t>
                      </a:r>
                      <a:endParaRPr sz="1200" u="none" cap="none" strike="noStrike">
                        <a:latin typeface="Calibri"/>
                        <a:ea typeface="Calibri"/>
                        <a:cs typeface="Calibri"/>
                        <a:sym typeface="Calibri"/>
                      </a:endParaRPr>
                    </a:p>
                  </a:txBody>
                  <a:tcPr marT="0" marB="0" marR="68575" marL="6857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DELAY3</a:t>
                      </a:r>
                      <a:endParaRPr sz="1200" u="none" cap="none" strike="noStrike">
                        <a:latin typeface="Calibri"/>
                        <a:ea typeface="Calibri"/>
                        <a:cs typeface="Calibri"/>
                        <a:sym typeface="Calibri"/>
                      </a:endParaRPr>
                    </a:p>
                  </a:txBody>
                  <a:tcPr marT="0" marB="0" marR="68575" marL="68575"/>
                </a:tc>
              </a:tr>
              <a:tr h="1524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11111</a:t>
                      </a:r>
                      <a:endParaRPr sz="1200" u="none" cap="none" strike="noStrike">
                        <a:latin typeface="Calibri"/>
                        <a:ea typeface="Calibri"/>
                        <a:cs typeface="Calibri"/>
                        <a:sym typeface="Calibri"/>
                      </a:endParaRPr>
                    </a:p>
                  </a:txBody>
                  <a:tcPr marT="0" marB="0" marR="68575" marL="6857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SILVER</a:t>
                      </a:r>
                      <a:endParaRPr sz="1200" u="none" cap="none" strike="noStrike">
                        <a:latin typeface="Calibri"/>
                        <a:ea typeface="Calibri"/>
                        <a:cs typeface="Calibri"/>
                        <a:sym typeface="Calibri"/>
                      </a:endParaRPr>
                    </a:p>
                  </a:txBody>
                  <a:tcPr marT="0" marB="0" marR="68575" marL="6857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DELAY3</a:t>
                      </a:r>
                      <a:endParaRPr sz="1200" u="none" cap="none" strike="noStrike">
                        <a:latin typeface="Calibri"/>
                        <a:ea typeface="Calibri"/>
                        <a:cs typeface="Calibri"/>
                        <a:sym typeface="Calibri"/>
                      </a:endParaRPr>
                    </a:p>
                  </a:txBody>
                  <a:tcPr marT="0" marB="0" marR="68575" marL="68575"/>
                </a:tc>
              </a:tr>
              <a:tr h="152400">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11111</a:t>
                      </a:r>
                      <a:endParaRPr sz="1200" u="none" cap="none" strike="noStrike">
                        <a:latin typeface="Calibri"/>
                        <a:ea typeface="Calibri"/>
                        <a:cs typeface="Calibri"/>
                        <a:sym typeface="Calibri"/>
                      </a:endParaRPr>
                    </a:p>
                  </a:txBody>
                  <a:tcPr marT="0" marB="0" marR="68575" marL="6857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GOLD</a:t>
                      </a:r>
                      <a:endParaRPr sz="1200" u="none" cap="none" strike="noStrike">
                        <a:latin typeface="Calibri"/>
                        <a:ea typeface="Calibri"/>
                        <a:cs typeface="Calibri"/>
                        <a:sym typeface="Calibri"/>
                      </a:endParaRPr>
                    </a:p>
                  </a:txBody>
                  <a:tcPr marT="0" marB="0" marR="68575" marL="68575"/>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t>DELAY3</a:t>
                      </a:r>
                      <a:endParaRPr sz="1200" u="none" cap="none" strike="noStrike">
                        <a:latin typeface="Calibri"/>
                        <a:ea typeface="Calibri"/>
                        <a:cs typeface="Calibri"/>
                        <a:sym typeface="Calibri"/>
                      </a:endParaRPr>
                    </a:p>
                  </a:txBody>
                  <a:tcPr marT="0" marB="0" marR="68575" marL="68575"/>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9" name="Shape 2449"/>
        <p:cNvGrpSpPr/>
        <p:nvPr/>
      </p:nvGrpSpPr>
      <p:grpSpPr>
        <a:xfrm>
          <a:off x="0" y="0"/>
          <a:ext cx="0" cy="0"/>
          <a:chOff x="0" y="0"/>
          <a:chExt cx="0" cy="0"/>
        </a:xfrm>
      </p:grpSpPr>
      <p:sp>
        <p:nvSpPr>
          <p:cNvPr id="2450" name="Google Shape;2450;p69"/>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Updating Real time Decisions</a:t>
            </a:r>
            <a:endParaRPr/>
          </a:p>
        </p:txBody>
      </p:sp>
      <p:sp>
        <p:nvSpPr>
          <p:cNvPr id="2451" name="Google Shape;2451;p69"/>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452" name="Google Shape;2452;p69"/>
          <p:cNvSpPr txBox="1"/>
          <p:nvPr/>
        </p:nvSpPr>
        <p:spPr>
          <a:xfrm>
            <a:off x="322335" y="1383665"/>
            <a:ext cx="4220198" cy="501671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We are going to use WebStudio to make changes to the Cloud Events decision table. </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To do this, we need to provision the PassengerOffer App to WebStudio. </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Click Back on your Web Browser to return to the home screen of TIBCO Cloud Events</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Select Provision App to WebStudio from the dropdown and wait for dialog indicating the provisioning was successful.  </a:t>
            </a:r>
            <a:endParaRPr b="0" i="0" sz="1400" u="none" cap="none" strike="noStrike">
              <a:solidFill>
                <a:srgbClr val="000000"/>
              </a:solidFill>
              <a:latin typeface="Arial"/>
              <a:ea typeface="Arial"/>
              <a:cs typeface="Arial"/>
              <a:sym typeface="Arial"/>
            </a:endParaRPr>
          </a:p>
        </p:txBody>
      </p:sp>
      <p:sp>
        <p:nvSpPr>
          <p:cNvPr id="2453" name="Google Shape;2453;p69"/>
          <p:cNvSpPr/>
          <p:nvPr/>
        </p:nvSpPr>
        <p:spPr>
          <a:xfrm>
            <a:off x="10865755" y="29260"/>
            <a:ext cx="1080000" cy="1080000"/>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54" name="Google Shape;2454;p69"/>
          <p:cNvSpPr/>
          <p:nvPr/>
        </p:nvSpPr>
        <p:spPr>
          <a:xfrm>
            <a:off x="11045755" y="209260"/>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92D05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2455" name="Google Shape;2455;p69"/>
          <p:cNvCxnSpPr/>
          <p:nvPr/>
        </p:nvCxnSpPr>
        <p:spPr>
          <a:xfrm>
            <a:off x="10685754" y="1694988"/>
            <a:ext cx="1440000" cy="0"/>
          </a:xfrm>
          <a:prstGeom prst="straightConnector1">
            <a:avLst/>
          </a:prstGeom>
          <a:noFill/>
          <a:ln cap="flat" cmpd="sng" w="38100">
            <a:solidFill>
              <a:srgbClr val="92D050"/>
            </a:solidFill>
            <a:prstDash val="solid"/>
            <a:round/>
            <a:headEnd len="sm" w="sm" type="none"/>
            <a:tailEnd len="sm" w="sm" type="none"/>
          </a:ln>
        </p:spPr>
      </p:cxnSp>
      <p:sp>
        <p:nvSpPr>
          <p:cNvPr id="2456" name="Google Shape;2456;p69"/>
          <p:cNvSpPr txBox="1"/>
          <p:nvPr/>
        </p:nvSpPr>
        <p:spPr>
          <a:xfrm>
            <a:off x="10685753" y="1140760"/>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Contextual Offers</a:t>
            </a:r>
            <a:endParaRPr b="0" i="0" sz="1400" u="none" cap="none" strike="noStrike">
              <a:solidFill>
                <a:srgbClr val="000000"/>
              </a:solidFill>
              <a:latin typeface="Arial"/>
              <a:ea typeface="Arial"/>
              <a:cs typeface="Arial"/>
              <a:sym typeface="Arial"/>
            </a:endParaRPr>
          </a:p>
        </p:txBody>
      </p:sp>
      <p:pic>
        <p:nvPicPr>
          <p:cNvPr id="2457" name="Google Shape;2457;p69"/>
          <p:cNvPicPr preferRelativeResize="0"/>
          <p:nvPr/>
        </p:nvPicPr>
        <p:blipFill rotWithShape="1">
          <a:blip r:embed="rId3">
            <a:alphaModFix/>
          </a:blip>
          <a:srcRect b="0" l="0" r="0" t="0"/>
          <a:stretch/>
        </p:blipFill>
        <p:spPr>
          <a:xfrm>
            <a:off x="4722533" y="994459"/>
            <a:ext cx="5499310" cy="1440727"/>
          </a:xfrm>
          <a:prstGeom prst="rect">
            <a:avLst/>
          </a:prstGeom>
          <a:noFill/>
          <a:ln>
            <a:noFill/>
          </a:ln>
        </p:spPr>
      </p:pic>
      <p:sp>
        <p:nvSpPr>
          <p:cNvPr id="2458" name="Google Shape;2458;p69"/>
          <p:cNvSpPr/>
          <p:nvPr/>
        </p:nvSpPr>
        <p:spPr>
          <a:xfrm>
            <a:off x="8747634" y="1663980"/>
            <a:ext cx="486136" cy="513184"/>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2" name="Shape 2462"/>
        <p:cNvGrpSpPr/>
        <p:nvPr/>
      </p:nvGrpSpPr>
      <p:grpSpPr>
        <a:xfrm>
          <a:off x="0" y="0"/>
          <a:ext cx="0" cy="0"/>
          <a:chOff x="0" y="0"/>
          <a:chExt cx="0" cy="0"/>
        </a:xfrm>
      </p:grpSpPr>
      <p:sp>
        <p:nvSpPr>
          <p:cNvPr id="2463" name="Google Shape;2463;p70"/>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Updating Real time Decisions</a:t>
            </a:r>
            <a:endParaRPr/>
          </a:p>
        </p:txBody>
      </p:sp>
      <p:sp>
        <p:nvSpPr>
          <p:cNvPr id="2464" name="Google Shape;2464;p70"/>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465" name="Google Shape;2465;p70"/>
          <p:cNvSpPr txBox="1"/>
          <p:nvPr/>
        </p:nvSpPr>
        <p:spPr>
          <a:xfrm>
            <a:off x="322335" y="1383665"/>
            <a:ext cx="4220198" cy="255454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Select WebStudio. Navigate to Dashboard.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The dashboard shows all recent activities.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Navigate to Workspace.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We are going to check out project artifacts and make changes. Select +</a:t>
            </a:r>
            <a:endParaRPr b="0" i="0" sz="1400" u="none" cap="none" strike="noStrike">
              <a:solidFill>
                <a:srgbClr val="000000"/>
              </a:solidFill>
              <a:latin typeface="Arial"/>
              <a:ea typeface="Arial"/>
              <a:cs typeface="Arial"/>
              <a:sym typeface="Arial"/>
            </a:endParaRPr>
          </a:p>
        </p:txBody>
      </p:sp>
      <p:sp>
        <p:nvSpPr>
          <p:cNvPr id="2466" name="Google Shape;2466;p70"/>
          <p:cNvSpPr/>
          <p:nvPr/>
        </p:nvSpPr>
        <p:spPr>
          <a:xfrm>
            <a:off x="10865755" y="29260"/>
            <a:ext cx="1080000" cy="1080000"/>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67" name="Google Shape;2467;p70"/>
          <p:cNvSpPr/>
          <p:nvPr/>
        </p:nvSpPr>
        <p:spPr>
          <a:xfrm>
            <a:off x="11045755" y="209260"/>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92D05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2468" name="Google Shape;2468;p70"/>
          <p:cNvCxnSpPr/>
          <p:nvPr/>
        </p:nvCxnSpPr>
        <p:spPr>
          <a:xfrm>
            <a:off x="10685754" y="1694988"/>
            <a:ext cx="1440000" cy="0"/>
          </a:xfrm>
          <a:prstGeom prst="straightConnector1">
            <a:avLst/>
          </a:prstGeom>
          <a:noFill/>
          <a:ln cap="flat" cmpd="sng" w="38100">
            <a:solidFill>
              <a:srgbClr val="92D050"/>
            </a:solidFill>
            <a:prstDash val="solid"/>
            <a:round/>
            <a:headEnd len="sm" w="sm" type="none"/>
            <a:tailEnd len="sm" w="sm" type="none"/>
          </a:ln>
        </p:spPr>
      </p:cxnSp>
      <p:sp>
        <p:nvSpPr>
          <p:cNvPr id="2469" name="Google Shape;2469;p70"/>
          <p:cNvSpPr txBox="1"/>
          <p:nvPr/>
        </p:nvSpPr>
        <p:spPr>
          <a:xfrm>
            <a:off x="10685753" y="1140760"/>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Contextual Offers</a:t>
            </a:r>
            <a:endParaRPr b="0" i="0" sz="1400" u="none" cap="none" strike="noStrike">
              <a:solidFill>
                <a:srgbClr val="000000"/>
              </a:solidFill>
              <a:latin typeface="Arial"/>
              <a:ea typeface="Arial"/>
              <a:cs typeface="Arial"/>
              <a:sym typeface="Arial"/>
            </a:endParaRPr>
          </a:p>
        </p:txBody>
      </p:sp>
      <p:pic>
        <p:nvPicPr>
          <p:cNvPr id="2470" name="Google Shape;2470;p70"/>
          <p:cNvPicPr preferRelativeResize="0"/>
          <p:nvPr/>
        </p:nvPicPr>
        <p:blipFill rotWithShape="1">
          <a:blip r:embed="rId3">
            <a:alphaModFix/>
          </a:blip>
          <a:srcRect b="0" l="0" r="0" t="0"/>
          <a:stretch/>
        </p:blipFill>
        <p:spPr>
          <a:xfrm>
            <a:off x="5219968" y="2991326"/>
            <a:ext cx="4788350" cy="3379067"/>
          </a:xfrm>
          <a:prstGeom prst="rect">
            <a:avLst/>
          </a:prstGeom>
          <a:noFill/>
          <a:ln>
            <a:noFill/>
          </a:ln>
        </p:spPr>
      </p:pic>
      <p:pic>
        <p:nvPicPr>
          <p:cNvPr id="2471" name="Google Shape;2471;p70"/>
          <p:cNvPicPr preferRelativeResize="0"/>
          <p:nvPr/>
        </p:nvPicPr>
        <p:blipFill rotWithShape="1">
          <a:blip r:embed="rId4">
            <a:alphaModFix/>
          </a:blip>
          <a:srcRect b="0" l="0" r="0" t="0"/>
          <a:stretch/>
        </p:blipFill>
        <p:spPr>
          <a:xfrm>
            <a:off x="4629307" y="861560"/>
            <a:ext cx="5772538" cy="1874956"/>
          </a:xfrm>
          <a:prstGeom prst="rect">
            <a:avLst/>
          </a:prstGeom>
          <a:noFill/>
          <a:ln>
            <a:noFill/>
          </a:ln>
        </p:spPr>
      </p:pic>
      <p:sp>
        <p:nvSpPr>
          <p:cNvPr id="2472" name="Google Shape;2472;p70"/>
          <p:cNvSpPr/>
          <p:nvPr/>
        </p:nvSpPr>
        <p:spPr>
          <a:xfrm>
            <a:off x="8047838" y="672668"/>
            <a:ext cx="486136" cy="513184"/>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73" name="Google Shape;2473;p70"/>
          <p:cNvSpPr/>
          <p:nvPr/>
        </p:nvSpPr>
        <p:spPr>
          <a:xfrm>
            <a:off x="7371075" y="2991326"/>
            <a:ext cx="486136" cy="513184"/>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74" name="Google Shape;2474;p70"/>
          <p:cNvSpPr/>
          <p:nvPr/>
        </p:nvSpPr>
        <p:spPr>
          <a:xfrm>
            <a:off x="7371075" y="5996440"/>
            <a:ext cx="486136" cy="513184"/>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8" name="Shape 2478"/>
        <p:cNvGrpSpPr/>
        <p:nvPr/>
      </p:nvGrpSpPr>
      <p:grpSpPr>
        <a:xfrm>
          <a:off x="0" y="0"/>
          <a:ext cx="0" cy="0"/>
          <a:chOff x="0" y="0"/>
          <a:chExt cx="0" cy="0"/>
        </a:xfrm>
      </p:grpSpPr>
      <p:sp>
        <p:nvSpPr>
          <p:cNvPr id="2479" name="Google Shape;2479;p71"/>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Updating Real time Decisions</a:t>
            </a:r>
            <a:endParaRPr/>
          </a:p>
        </p:txBody>
      </p:sp>
      <p:sp>
        <p:nvSpPr>
          <p:cNvPr id="2480" name="Google Shape;2480;p71"/>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481" name="Google Shape;2481;p71"/>
          <p:cNvSpPr txBox="1"/>
          <p:nvPr/>
        </p:nvSpPr>
        <p:spPr>
          <a:xfrm>
            <a:off x="322335" y="1383665"/>
            <a:ext cx="4220198" cy="1631216"/>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Select PassengerOffer and select Confirm. </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This will check out all PassengerOffer artifacts.</a:t>
            </a:r>
            <a:endParaRPr b="0" i="0" sz="1400" u="none" cap="none" strike="noStrike">
              <a:solidFill>
                <a:srgbClr val="000000"/>
              </a:solidFill>
              <a:latin typeface="Arial"/>
              <a:ea typeface="Arial"/>
              <a:cs typeface="Arial"/>
              <a:sym typeface="Arial"/>
            </a:endParaRPr>
          </a:p>
        </p:txBody>
      </p:sp>
      <p:sp>
        <p:nvSpPr>
          <p:cNvPr id="2482" name="Google Shape;2482;p71"/>
          <p:cNvSpPr/>
          <p:nvPr/>
        </p:nvSpPr>
        <p:spPr>
          <a:xfrm>
            <a:off x="10865755" y="29260"/>
            <a:ext cx="1080000" cy="1080000"/>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83" name="Google Shape;2483;p71"/>
          <p:cNvSpPr/>
          <p:nvPr/>
        </p:nvSpPr>
        <p:spPr>
          <a:xfrm>
            <a:off x="11045755" y="209260"/>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92D05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2484" name="Google Shape;2484;p71"/>
          <p:cNvCxnSpPr/>
          <p:nvPr/>
        </p:nvCxnSpPr>
        <p:spPr>
          <a:xfrm>
            <a:off x="10685754" y="1694988"/>
            <a:ext cx="1440000" cy="0"/>
          </a:xfrm>
          <a:prstGeom prst="straightConnector1">
            <a:avLst/>
          </a:prstGeom>
          <a:noFill/>
          <a:ln cap="flat" cmpd="sng" w="38100">
            <a:solidFill>
              <a:srgbClr val="92D050"/>
            </a:solidFill>
            <a:prstDash val="solid"/>
            <a:round/>
            <a:headEnd len="sm" w="sm" type="none"/>
            <a:tailEnd len="sm" w="sm" type="none"/>
          </a:ln>
        </p:spPr>
      </p:cxnSp>
      <p:sp>
        <p:nvSpPr>
          <p:cNvPr id="2485" name="Google Shape;2485;p71"/>
          <p:cNvSpPr txBox="1"/>
          <p:nvPr/>
        </p:nvSpPr>
        <p:spPr>
          <a:xfrm>
            <a:off x="10685753" y="1140760"/>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Contextual Offers</a:t>
            </a:r>
            <a:endParaRPr b="0" i="0" sz="1400" u="none" cap="none" strike="noStrike">
              <a:solidFill>
                <a:srgbClr val="000000"/>
              </a:solidFill>
              <a:latin typeface="Arial"/>
              <a:ea typeface="Arial"/>
              <a:cs typeface="Arial"/>
              <a:sym typeface="Arial"/>
            </a:endParaRPr>
          </a:p>
        </p:txBody>
      </p:sp>
      <p:pic>
        <p:nvPicPr>
          <p:cNvPr id="2486" name="Google Shape;2486;p71"/>
          <p:cNvPicPr preferRelativeResize="0"/>
          <p:nvPr/>
        </p:nvPicPr>
        <p:blipFill rotWithShape="1">
          <a:blip r:embed="rId3">
            <a:alphaModFix/>
          </a:blip>
          <a:srcRect b="0" l="0" r="0" t="0"/>
          <a:stretch/>
        </p:blipFill>
        <p:spPr>
          <a:xfrm>
            <a:off x="5827667" y="1170749"/>
            <a:ext cx="2957517" cy="369163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0" name="Shape 2490"/>
        <p:cNvGrpSpPr/>
        <p:nvPr/>
      </p:nvGrpSpPr>
      <p:grpSpPr>
        <a:xfrm>
          <a:off x="0" y="0"/>
          <a:ext cx="0" cy="0"/>
          <a:chOff x="0" y="0"/>
          <a:chExt cx="0" cy="0"/>
        </a:xfrm>
      </p:grpSpPr>
      <p:sp>
        <p:nvSpPr>
          <p:cNvPr id="2491" name="Google Shape;2491;p72"/>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Updating Real time Decisions</a:t>
            </a:r>
            <a:endParaRPr/>
          </a:p>
        </p:txBody>
      </p:sp>
      <p:sp>
        <p:nvSpPr>
          <p:cNvPr id="2492" name="Google Shape;2492;p72"/>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493" name="Google Shape;2493;p72"/>
          <p:cNvSpPr txBox="1"/>
          <p:nvPr/>
        </p:nvSpPr>
        <p:spPr>
          <a:xfrm>
            <a:off x="322335" y="1383665"/>
            <a:ext cx="4220198" cy="501675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We are going to make changes to the PassengerOffer decision table.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Select offerDecision from ARTIFACTS list.</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In the offerDecision table scroll down to row 6 where SILVER, DELAY2 and “Happy Meal” is displayed. </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Change “Happy Meal” to “Philly Cheesesteak and Coke”. </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Select Save.</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494" name="Google Shape;2494;p72"/>
          <p:cNvSpPr/>
          <p:nvPr/>
        </p:nvSpPr>
        <p:spPr>
          <a:xfrm>
            <a:off x="10865755" y="29260"/>
            <a:ext cx="1080000" cy="1080000"/>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95" name="Google Shape;2495;p72"/>
          <p:cNvSpPr/>
          <p:nvPr/>
        </p:nvSpPr>
        <p:spPr>
          <a:xfrm>
            <a:off x="11045755" y="209260"/>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92D05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2496" name="Google Shape;2496;p72"/>
          <p:cNvCxnSpPr/>
          <p:nvPr/>
        </p:nvCxnSpPr>
        <p:spPr>
          <a:xfrm>
            <a:off x="10685754" y="1694988"/>
            <a:ext cx="1440000" cy="0"/>
          </a:xfrm>
          <a:prstGeom prst="straightConnector1">
            <a:avLst/>
          </a:prstGeom>
          <a:noFill/>
          <a:ln cap="flat" cmpd="sng" w="38100">
            <a:solidFill>
              <a:srgbClr val="92D050"/>
            </a:solidFill>
            <a:prstDash val="solid"/>
            <a:round/>
            <a:headEnd len="sm" w="sm" type="none"/>
            <a:tailEnd len="sm" w="sm" type="none"/>
          </a:ln>
        </p:spPr>
      </p:cxnSp>
      <p:sp>
        <p:nvSpPr>
          <p:cNvPr id="2497" name="Google Shape;2497;p72"/>
          <p:cNvSpPr txBox="1"/>
          <p:nvPr/>
        </p:nvSpPr>
        <p:spPr>
          <a:xfrm>
            <a:off x="10685753" y="1140760"/>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Contextual Offers</a:t>
            </a:r>
            <a:endParaRPr b="0" i="0" sz="1400" u="none" cap="none" strike="noStrike">
              <a:solidFill>
                <a:srgbClr val="000000"/>
              </a:solidFill>
              <a:latin typeface="Arial"/>
              <a:ea typeface="Arial"/>
              <a:cs typeface="Arial"/>
              <a:sym typeface="Arial"/>
            </a:endParaRPr>
          </a:p>
        </p:txBody>
      </p:sp>
      <p:pic>
        <p:nvPicPr>
          <p:cNvPr id="2498" name="Google Shape;2498;p72"/>
          <p:cNvPicPr preferRelativeResize="0"/>
          <p:nvPr/>
        </p:nvPicPr>
        <p:blipFill rotWithShape="1">
          <a:blip r:embed="rId3">
            <a:alphaModFix/>
          </a:blip>
          <a:srcRect b="0" l="0" r="0" t="0"/>
          <a:stretch/>
        </p:blipFill>
        <p:spPr>
          <a:xfrm>
            <a:off x="4931751" y="1032113"/>
            <a:ext cx="1643312" cy="2777001"/>
          </a:xfrm>
          <a:prstGeom prst="rect">
            <a:avLst/>
          </a:prstGeom>
          <a:noFill/>
          <a:ln>
            <a:noFill/>
          </a:ln>
        </p:spPr>
      </p:pic>
      <p:pic>
        <p:nvPicPr>
          <p:cNvPr id="2499" name="Google Shape;2499;p72"/>
          <p:cNvPicPr preferRelativeResize="0"/>
          <p:nvPr/>
        </p:nvPicPr>
        <p:blipFill rotWithShape="1">
          <a:blip r:embed="rId4">
            <a:alphaModFix/>
          </a:blip>
          <a:srcRect b="0" l="0" r="0" t="0"/>
          <a:stretch/>
        </p:blipFill>
        <p:spPr>
          <a:xfrm>
            <a:off x="4756894" y="4169653"/>
            <a:ext cx="4387106" cy="2309945"/>
          </a:xfrm>
          <a:prstGeom prst="rect">
            <a:avLst/>
          </a:prstGeom>
          <a:noFill/>
          <a:ln>
            <a:noFill/>
          </a:ln>
        </p:spPr>
      </p:pic>
      <p:sp>
        <p:nvSpPr>
          <p:cNvPr id="2500" name="Google Shape;2500;p72"/>
          <p:cNvSpPr/>
          <p:nvPr/>
        </p:nvSpPr>
        <p:spPr>
          <a:xfrm>
            <a:off x="4931751" y="1358314"/>
            <a:ext cx="486136" cy="513184"/>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01" name="Google Shape;2501;p72"/>
          <p:cNvSpPr/>
          <p:nvPr/>
        </p:nvSpPr>
        <p:spPr>
          <a:xfrm>
            <a:off x="7030801" y="4239229"/>
            <a:ext cx="486136" cy="513184"/>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5" name="Shape 2505"/>
        <p:cNvGrpSpPr/>
        <p:nvPr/>
      </p:nvGrpSpPr>
      <p:grpSpPr>
        <a:xfrm>
          <a:off x="0" y="0"/>
          <a:ext cx="0" cy="0"/>
          <a:chOff x="0" y="0"/>
          <a:chExt cx="0" cy="0"/>
        </a:xfrm>
      </p:grpSpPr>
      <p:sp>
        <p:nvSpPr>
          <p:cNvPr id="2506" name="Google Shape;2506;p73"/>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Updating Real time Decisions</a:t>
            </a:r>
            <a:endParaRPr/>
          </a:p>
        </p:txBody>
      </p:sp>
      <p:sp>
        <p:nvSpPr>
          <p:cNvPr id="2507" name="Google Shape;2507;p73"/>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508" name="Google Shape;2508;p73"/>
          <p:cNvSpPr txBox="1"/>
          <p:nvPr/>
        </p:nvSpPr>
        <p:spPr>
          <a:xfrm>
            <a:off x="322335" y="1383665"/>
            <a:ext cx="4220198" cy="378565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Commit your changes.  Select Commit, add a message and select Confirm.</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Select show resources as tree.</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509" name="Google Shape;2509;p73"/>
          <p:cNvSpPr/>
          <p:nvPr/>
        </p:nvSpPr>
        <p:spPr>
          <a:xfrm>
            <a:off x="10865755" y="29260"/>
            <a:ext cx="1080000" cy="1080000"/>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10" name="Google Shape;2510;p73"/>
          <p:cNvSpPr/>
          <p:nvPr/>
        </p:nvSpPr>
        <p:spPr>
          <a:xfrm>
            <a:off x="11045755" y="209260"/>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92D05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2511" name="Google Shape;2511;p73"/>
          <p:cNvCxnSpPr/>
          <p:nvPr/>
        </p:nvCxnSpPr>
        <p:spPr>
          <a:xfrm>
            <a:off x="10685754" y="1694988"/>
            <a:ext cx="1440000" cy="0"/>
          </a:xfrm>
          <a:prstGeom prst="straightConnector1">
            <a:avLst/>
          </a:prstGeom>
          <a:noFill/>
          <a:ln cap="flat" cmpd="sng" w="38100">
            <a:solidFill>
              <a:srgbClr val="92D050"/>
            </a:solidFill>
            <a:prstDash val="solid"/>
            <a:round/>
            <a:headEnd len="sm" w="sm" type="none"/>
            <a:tailEnd len="sm" w="sm" type="none"/>
          </a:ln>
        </p:spPr>
      </p:cxnSp>
      <p:sp>
        <p:nvSpPr>
          <p:cNvPr id="2512" name="Google Shape;2512;p73"/>
          <p:cNvSpPr txBox="1"/>
          <p:nvPr/>
        </p:nvSpPr>
        <p:spPr>
          <a:xfrm>
            <a:off x="10685753" y="1140760"/>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Contextual Offers</a:t>
            </a:r>
            <a:endParaRPr b="0" i="0" sz="1400" u="none" cap="none" strike="noStrike">
              <a:solidFill>
                <a:srgbClr val="000000"/>
              </a:solidFill>
              <a:latin typeface="Arial"/>
              <a:ea typeface="Arial"/>
              <a:cs typeface="Arial"/>
              <a:sym typeface="Arial"/>
            </a:endParaRPr>
          </a:p>
        </p:txBody>
      </p:sp>
      <p:pic>
        <p:nvPicPr>
          <p:cNvPr id="2513" name="Google Shape;2513;p73"/>
          <p:cNvPicPr preferRelativeResize="0"/>
          <p:nvPr/>
        </p:nvPicPr>
        <p:blipFill rotWithShape="1">
          <a:blip r:embed="rId3">
            <a:alphaModFix/>
          </a:blip>
          <a:srcRect b="0" l="0" r="0" t="0"/>
          <a:stretch/>
        </p:blipFill>
        <p:spPr>
          <a:xfrm>
            <a:off x="4907712" y="1140761"/>
            <a:ext cx="3090394" cy="2728162"/>
          </a:xfrm>
          <a:prstGeom prst="rect">
            <a:avLst/>
          </a:prstGeom>
          <a:noFill/>
          <a:ln>
            <a:noFill/>
          </a:ln>
        </p:spPr>
      </p:pic>
      <p:pic>
        <p:nvPicPr>
          <p:cNvPr id="2514" name="Google Shape;2514;p73"/>
          <p:cNvPicPr preferRelativeResize="0"/>
          <p:nvPr/>
        </p:nvPicPr>
        <p:blipFill rotWithShape="1">
          <a:blip r:embed="rId4">
            <a:alphaModFix/>
          </a:blip>
          <a:srcRect b="0" l="0" r="0" t="0"/>
          <a:stretch/>
        </p:blipFill>
        <p:spPr>
          <a:xfrm>
            <a:off x="4761740" y="4301566"/>
            <a:ext cx="4220198" cy="2003567"/>
          </a:xfrm>
          <a:prstGeom prst="rect">
            <a:avLst/>
          </a:prstGeom>
          <a:noFill/>
          <a:ln>
            <a:noFill/>
          </a:ln>
        </p:spPr>
      </p:pic>
      <p:sp>
        <p:nvSpPr>
          <p:cNvPr id="2515" name="Google Shape;2515;p73"/>
          <p:cNvSpPr/>
          <p:nvPr/>
        </p:nvSpPr>
        <p:spPr>
          <a:xfrm>
            <a:off x="7012140" y="4301566"/>
            <a:ext cx="486136" cy="513184"/>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9" name="Shape 2519"/>
        <p:cNvGrpSpPr/>
        <p:nvPr/>
      </p:nvGrpSpPr>
      <p:grpSpPr>
        <a:xfrm>
          <a:off x="0" y="0"/>
          <a:ext cx="0" cy="0"/>
          <a:chOff x="0" y="0"/>
          <a:chExt cx="0" cy="0"/>
        </a:xfrm>
      </p:grpSpPr>
      <p:sp>
        <p:nvSpPr>
          <p:cNvPr id="2520" name="Google Shape;2520;p74"/>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Deploying Real time Decisions</a:t>
            </a:r>
            <a:endParaRPr/>
          </a:p>
        </p:txBody>
      </p:sp>
      <p:sp>
        <p:nvSpPr>
          <p:cNvPr id="2521" name="Google Shape;2521;p74"/>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522" name="Google Shape;2522;p74"/>
          <p:cNvSpPr txBox="1"/>
          <p:nvPr/>
        </p:nvSpPr>
        <p:spPr>
          <a:xfrm>
            <a:off x="322335" y="1383665"/>
            <a:ext cx="4220198" cy="532453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Right-click on PassengerOffer and select Generate Deployable.</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Select PassengerOffer and select Confirm.</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Select Dashboard, select &gt;PassengerOffer from recent activity and select Deploy.</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523" name="Google Shape;2523;p74"/>
          <p:cNvSpPr/>
          <p:nvPr/>
        </p:nvSpPr>
        <p:spPr>
          <a:xfrm>
            <a:off x="10865755" y="29260"/>
            <a:ext cx="1080000" cy="1080000"/>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24" name="Google Shape;2524;p74"/>
          <p:cNvSpPr/>
          <p:nvPr/>
        </p:nvSpPr>
        <p:spPr>
          <a:xfrm>
            <a:off x="11045755" y="209260"/>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92D05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2525" name="Google Shape;2525;p74"/>
          <p:cNvCxnSpPr/>
          <p:nvPr/>
        </p:nvCxnSpPr>
        <p:spPr>
          <a:xfrm>
            <a:off x="10685754" y="1694988"/>
            <a:ext cx="1440000" cy="0"/>
          </a:xfrm>
          <a:prstGeom prst="straightConnector1">
            <a:avLst/>
          </a:prstGeom>
          <a:noFill/>
          <a:ln cap="flat" cmpd="sng" w="38100">
            <a:solidFill>
              <a:srgbClr val="92D050"/>
            </a:solidFill>
            <a:prstDash val="solid"/>
            <a:round/>
            <a:headEnd len="sm" w="sm" type="none"/>
            <a:tailEnd len="sm" w="sm" type="none"/>
          </a:ln>
        </p:spPr>
      </p:cxnSp>
      <p:sp>
        <p:nvSpPr>
          <p:cNvPr id="2526" name="Google Shape;2526;p74"/>
          <p:cNvSpPr txBox="1"/>
          <p:nvPr/>
        </p:nvSpPr>
        <p:spPr>
          <a:xfrm>
            <a:off x="10685753" y="1140760"/>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Contextual Offers</a:t>
            </a:r>
            <a:endParaRPr b="0" i="0" sz="1400" u="none" cap="none" strike="noStrike">
              <a:solidFill>
                <a:srgbClr val="000000"/>
              </a:solidFill>
              <a:latin typeface="Arial"/>
              <a:ea typeface="Arial"/>
              <a:cs typeface="Arial"/>
              <a:sym typeface="Arial"/>
            </a:endParaRPr>
          </a:p>
        </p:txBody>
      </p:sp>
      <p:pic>
        <p:nvPicPr>
          <p:cNvPr id="2527" name="Google Shape;2527;p74"/>
          <p:cNvPicPr preferRelativeResize="0"/>
          <p:nvPr/>
        </p:nvPicPr>
        <p:blipFill rotWithShape="1">
          <a:blip r:embed="rId3">
            <a:alphaModFix/>
          </a:blip>
          <a:srcRect b="0" l="0" r="0" t="0"/>
          <a:stretch/>
        </p:blipFill>
        <p:spPr>
          <a:xfrm>
            <a:off x="4985073" y="1304412"/>
            <a:ext cx="2520950" cy="2313940"/>
          </a:xfrm>
          <a:prstGeom prst="rect">
            <a:avLst/>
          </a:prstGeom>
          <a:noFill/>
          <a:ln>
            <a:noFill/>
          </a:ln>
        </p:spPr>
      </p:pic>
      <p:pic>
        <p:nvPicPr>
          <p:cNvPr id="2528" name="Google Shape;2528;p74"/>
          <p:cNvPicPr preferRelativeResize="0"/>
          <p:nvPr/>
        </p:nvPicPr>
        <p:blipFill rotWithShape="1">
          <a:blip r:embed="rId4">
            <a:alphaModFix/>
          </a:blip>
          <a:srcRect b="0" l="0" r="0" t="0"/>
          <a:stretch/>
        </p:blipFill>
        <p:spPr>
          <a:xfrm>
            <a:off x="8111160" y="2461382"/>
            <a:ext cx="2329694" cy="3762550"/>
          </a:xfrm>
          <a:prstGeom prst="rect">
            <a:avLst/>
          </a:prstGeom>
          <a:noFill/>
          <a:ln>
            <a:noFill/>
          </a:ln>
        </p:spPr>
      </p:pic>
      <p:sp>
        <p:nvSpPr>
          <p:cNvPr id="2529" name="Google Shape;2529;p74"/>
          <p:cNvSpPr/>
          <p:nvPr/>
        </p:nvSpPr>
        <p:spPr>
          <a:xfrm>
            <a:off x="8365079" y="4990877"/>
            <a:ext cx="486136" cy="513184"/>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30" name="Google Shape;2530;p74"/>
          <p:cNvSpPr/>
          <p:nvPr/>
        </p:nvSpPr>
        <p:spPr>
          <a:xfrm>
            <a:off x="8365079" y="5710748"/>
            <a:ext cx="486136" cy="513184"/>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4" name="Shape 2534"/>
        <p:cNvGrpSpPr/>
        <p:nvPr/>
      </p:nvGrpSpPr>
      <p:grpSpPr>
        <a:xfrm>
          <a:off x="0" y="0"/>
          <a:ext cx="0" cy="0"/>
          <a:chOff x="0" y="0"/>
          <a:chExt cx="0" cy="0"/>
        </a:xfrm>
      </p:grpSpPr>
      <p:sp>
        <p:nvSpPr>
          <p:cNvPr id="2535" name="Google Shape;2535;p75"/>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Testing Changes to Real time Decisions</a:t>
            </a:r>
            <a:endParaRPr/>
          </a:p>
        </p:txBody>
      </p:sp>
      <p:sp>
        <p:nvSpPr>
          <p:cNvPr id="2536" name="Google Shape;2536;p75"/>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537" name="Google Shape;2537;p75"/>
          <p:cNvSpPr txBox="1"/>
          <p:nvPr/>
        </p:nvSpPr>
        <p:spPr>
          <a:xfrm>
            <a:off x="322335" y="1383665"/>
            <a:ext cx="4220198" cy="532449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Navigate to Cloud Events Apps Home Page and select 2 Endpoints PassengerOffer - /swagger.</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Expand GET Method and select Try it out.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Fill in the values as shown</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New offer should be shown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538" name="Google Shape;2538;p75"/>
          <p:cNvSpPr/>
          <p:nvPr/>
        </p:nvSpPr>
        <p:spPr>
          <a:xfrm>
            <a:off x="10865755" y="29260"/>
            <a:ext cx="1080000" cy="1080000"/>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39" name="Google Shape;2539;p75"/>
          <p:cNvSpPr/>
          <p:nvPr/>
        </p:nvSpPr>
        <p:spPr>
          <a:xfrm>
            <a:off x="11045755" y="209260"/>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92D05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2540" name="Google Shape;2540;p75"/>
          <p:cNvCxnSpPr/>
          <p:nvPr/>
        </p:nvCxnSpPr>
        <p:spPr>
          <a:xfrm>
            <a:off x="10685754" y="1694988"/>
            <a:ext cx="1440000" cy="0"/>
          </a:xfrm>
          <a:prstGeom prst="straightConnector1">
            <a:avLst/>
          </a:prstGeom>
          <a:noFill/>
          <a:ln cap="flat" cmpd="sng" w="38100">
            <a:solidFill>
              <a:srgbClr val="92D050"/>
            </a:solidFill>
            <a:prstDash val="solid"/>
            <a:round/>
            <a:headEnd len="sm" w="sm" type="none"/>
            <a:tailEnd len="sm" w="sm" type="none"/>
          </a:ln>
        </p:spPr>
      </p:cxnSp>
      <p:sp>
        <p:nvSpPr>
          <p:cNvPr id="2541" name="Google Shape;2541;p75"/>
          <p:cNvSpPr txBox="1"/>
          <p:nvPr/>
        </p:nvSpPr>
        <p:spPr>
          <a:xfrm>
            <a:off x="10685753" y="1140760"/>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Contextual Offers</a:t>
            </a:r>
            <a:endParaRPr b="0" i="0" sz="1400" u="none" cap="none" strike="noStrike">
              <a:solidFill>
                <a:srgbClr val="000000"/>
              </a:solidFill>
              <a:latin typeface="Arial"/>
              <a:ea typeface="Arial"/>
              <a:cs typeface="Arial"/>
              <a:sym typeface="Arial"/>
            </a:endParaRPr>
          </a:p>
        </p:txBody>
      </p:sp>
      <p:pic>
        <p:nvPicPr>
          <p:cNvPr id="2542" name="Google Shape;2542;p75"/>
          <p:cNvPicPr preferRelativeResize="0"/>
          <p:nvPr/>
        </p:nvPicPr>
        <p:blipFill rotWithShape="1">
          <a:blip r:embed="rId3">
            <a:alphaModFix/>
          </a:blip>
          <a:srcRect b="0" l="0" r="0" t="0"/>
          <a:stretch/>
        </p:blipFill>
        <p:spPr>
          <a:xfrm>
            <a:off x="5099640" y="1098830"/>
            <a:ext cx="3964807" cy="1130300"/>
          </a:xfrm>
          <a:prstGeom prst="rect">
            <a:avLst/>
          </a:prstGeom>
          <a:noFill/>
          <a:ln>
            <a:noFill/>
          </a:ln>
        </p:spPr>
      </p:pic>
      <p:pic>
        <p:nvPicPr>
          <p:cNvPr id="2543" name="Google Shape;2543;p75"/>
          <p:cNvPicPr preferRelativeResize="0"/>
          <p:nvPr/>
        </p:nvPicPr>
        <p:blipFill rotWithShape="1">
          <a:blip r:embed="rId4">
            <a:alphaModFix/>
          </a:blip>
          <a:srcRect b="0" l="0" r="0" t="0"/>
          <a:stretch/>
        </p:blipFill>
        <p:spPr>
          <a:xfrm>
            <a:off x="5099640" y="4837551"/>
            <a:ext cx="3964807" cy="1378053"/>
          </a:xfrm>
          <a:prstGeom prst="rect">
            <a:avLst/>
          </a:prstGeom>
          <a:noFill/>
          <a:ln>
            <a:noFill/>
          </a:ln>
        </p:spPr>
      </p:pic>
      <p:pic>
        <p:nvPicPr>
          <p:cNvPr id="2544" name="Google Shape;2544;p75"/>
          <p:cNvPicPr preferRelativeResize="0"/>
          <p:nvPr/>
        </p:nvPicPr>
        <p:blipFill rotWithShape="1">
          <a:blip r:embed="rId5">
            <a:alphaModFix/>
          </a:blip>
          <a:srcRect b="0" l="0" r="0" t="0"/>
          <a:stretch/>
        </p:blipFill>
        <p:spPr>
          <a:xfrm>
            <a:off x="5099640" y="2350653"/>
            <a:ext cx="3409315" cy="2365375"/>
          </a:xfrm>
          <a:prstGeom prst="rect">
            <a:avLst/>
          </a:prstGeom>
          <a:noFill/>
          <a:ln>
            <a:noFill/>
          </a:ln>
        </p:spPr>
      </p:pic>
      <p:sp>
        <p:nvSpPr>
          <p:cNvPr id="2545" name="Google Shape;2545;p75"/>
          <p:cNvSpPr/>
          <p:nvPr/>
        </p:nvSpPr>
        <p:spPr>
          <a:xfrm>
            <a:off x="8131814" y="1440044"/>
            <a:ext cx="486136" cy="513184"/>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9" name="Shape 2549"/>
        <p:cNvGrpSpPr/>
        <p:nvPr/>
      </p:nvGrpSpPr>
      <p:grpSpPr>
        <a:xfrm>
          <a:off x="0" y="0"/>
          <a:ext cx="0" cy="0"/>
          <a:chOff x="0" y="0"/>
          <a:chExt cx="0" cy="0"/>
        </a:xfrm>
      </p:grpSpPr>
      <p:sp>
        <p:nvSpPr>
          <p:cNvPr id="2550" name="Google Shape;2550;p76"/>
          <p:cNvSpPr/>
          <p:nvPr/>
        </p:nvSpPr>
        <p:spPr>
          <a:xfrm>
            <a:off x="2546409" y="676187"/>
            <a:ext cx="7192112" cy="984739"/>
          </a:xfrm>
          <a:prstGeom prst="roundRect">
            <a:avLst>
              <a:gd fmla="val 50000" name="adj"/>
            </a:avLst>
          </a:prstGeom>
          <a:solidFill>
            <a:schemeClr val="accent1"/>
          </a:solidFill>
          <a:ln cap="flat" cmpd="sng" w="25400">
            <a:solidFill>
              <a:srgbClr val="007B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Verdana"/>
                <a:ea typeface="Verdana"/>
                <a:cs typeface="Verdana"/>
                <a:sym typeface="Verdana"/>
              </a:rPr>
              <a:t>Connected Customer Experience App</a:t>
            </a:r>
            <a:endParaRPr b="0" i="0" sz="1400" u="none" cap="none" strike="noStrike">
              <a:solidFill>
                <a:srgbClr val="000000"/>
              </a:solidFill>
              <a:latin typeface="Arial"/>
              <a:ea typeface="Arial"/>
              <a:cs typeface="Arial"/>
              <a:sym typeface="Arial"/>
            </a:endParaRPr>
          </a:p>
        </p:txBody>
      </p:sp>
      <p:pic>
        <p:nvPicPr>
          <p:cNvPr id="2551" name="Google Shape;2551;p76"/>
          <p:cNvPicPr preferRelativeResize="0"/>
          <p:nvPr/>
        </p:nvPicPr>
        <p:blipFill rotWithShape="1">
          <a:blip r:embed="rId3">
            <a:alphaModFix/>
          </a:blip>
          <a:srcRect b="0" l="4227" r="6489" t="10100"/>
          <a:stretch/>
        </p:blipFill>
        <p:spPr>
          <a:xfrm>
            <a:off x="8858664" y="781586"/>
            <a:ext cx="450345" cy="781895"/>
          </a:xfrm>
          <a:prstGeom prst="rect">
            <a:avLst/>
          </a:prstGeom>
          <a:noFill/>
          <a:ln>
            <a:noFill/>
          </a:ln>
          <a:effectLst>
            <a:outerShdw blurRad="50800" rotWithShape="0" algn="tl" dir="2700000" dist="38100">
              <a:srgbClr val="000000">
                <a:alpha val="40000"/>
              </a:srgbClr>
            </a:outerShdw>
          </a:effectLst>
        </p:spPr>
      </p:pic>
      <p:grpSp>
        <p:nvGrpSpPr>
          <p:cNvPr id="2552" name="Google Shape;2552;p76"/>
          <p:cNvGrpSpPr/>
          <p:nvPr/>
        </p:nvGrpSpPr>
        <p:grpSpPr>
          <a:xfrm>
            <a:off x="1156564" y="1994150"/>
            <a:ext cx="1460529" cy="3766536"/>
            <a:chOff x="1063254" y="1994149"/>
            <a:chExt cx="1460529" cy="3766536"/>
          </a:xfrm>
        </p:grpSpPr>
        <p:grpSp>
          <p:nvGrpSpPr>
            <p:cNvPr id="2553" name="Google Shape;2553;p76"/>
            <p:cNvGrpSpPr/>
            <p:nvPr/>
          </p:nvGrpSpPr>
          <p:grpSpPr>
            <a:xfrm>
              <a:off x="1084218" y="1994149"/>
              <a:ext cx="1439565" cy="2837748"/>
              <a:chOff x="87283" y="1543045"/>
              <a:chExt cx="1440002" cy="2837748"/>
            </a:xfrm>
          </p:grpSpPr>
          <p:sp>
            <p:nvSpPr>
              <p:cNvPr id="2554" name="Google Shape;2554;p76"/>
              <p:cNvSpPr/>
              <p:nvPr/>
            </p:nvSpPr>
            <p:spPr>
              <a:xfrm>
                <a:off x="267286" y="2715065"/>
                <a:ext cx="1080000" cy="1080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55" name="Google Shape;2555;p76"/>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2556" name="Google Shape;2556;p76"/>
              <p:cNvCxnSpPr/>
              <p:nvPr/>
            </p:nvCxnSpPr>
            <p:spPr>
              <a:xfrm>
                <a:off x="87285" y="4380793"/>
                <a:ext cx="1440000" cy="0"/>
              </a:xfrm>
              <a:prstGeom prst="straightConnector1">
                <a:avLst/>
              </a:prstGeom>
              <a:noFill/>
              <a:ln cap="flat" cmpd="sng" w="38100">
                <a:solidFill>
                  <a:schemeClr val="accent1"/>
                </a:solidFill>
                <a:prstDash val="solid"/>
                <a:round/>
                <a:headEnd len="sm" w="sm" type="none"/>
                <a:tailEnd len="sm" w="sm" type="none"/>
              </a:ln>
            </p:spPr>
          </p:cxnSp>
          <p:sp>
            <p:nvSpPr>
              <p:cNvPr id="2557" name="Google Shape;2557;p76"/>
              <p:cNvSpPr txBox="1"/>
              <p:nvPr/>
            </p:nvSpPr>
            <p:spPr>
              <a:xfrm>
                <a:off x="87283" y="3843046"/>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The TIBCO Cloud</a:t>
                </a:r>
                <a:endParaRPr b="0" i="0" sz="1400" u="none" cap="none" strike="noStrike">
                  <a:solidFill>
                    <a:srgbClr val="000000"/>
                  </a:solidFill>
                  <a:latin typeface="Arial"/>
                  <a:ea typeface="Arial"/>
                  <a:cs typeface="Arial"/>
                  <a:sym typeface="Arial"/>
                </a:endParaRPr>
              </a:p>
            </p:txBody>
          </p:sp>
          <p:sp>
            <p:nvSpPr>
              <p:cNvPr id="2558" name="Google Shape;2558;p76"/>
              <p:cNvSpPr/>
              <p:nvPr/>
            </p:nvSpPr>
            <p:spPr>
              <a:xfrm>
                <a:off x="736959" y="1543045"/>
                <a:ext cx="140677" cy="140677"/>
              </a:xfrm>
              <a:prstGeom prst="ellipse">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559" name="Google Shape;2559;p76"/>
              <p:cNvCxnSpPr>
                <a:stCxn id="2554" idx="0"/>
                <a:endCxn id="2558" idx="4"/>
              </p:cNvCxnSpPr>
              <p:nvPr/>
            </p:nvCxnSpPr>
            <p:spPr>
              <a:xfrm rot="10800000">
                <a:off x="807286" y="1683665"/>
                <a:ext cx="0" cy="1031400"/>
              </a:xfrm>
              <a:prstGeom prst="straightConnector1">
                <a:avLst/>
              </a:prstGeom>
              <a:noFill/>
              <a:ln cap="flat" cmpd="sng" w="38100">
                <a:solidFill>
                  <a:schemeClr val="accent1"/>
                </a:solidFill>
                <a:prstDash val="solid"/>
                <a:round/>
                <a:headEnd len="sm" w="sm" type="none"/>
                <a:tailEnd len="sm" w="sm" type="none"/>
              </a:ln>
            </p:spPr>
          </p:cxnSp>
        </p:grpSp>
        <p:sp>
          <p:nvSpPr>
            <p:cNvPr id="2560" name="Google Shape;2560;p76"/>
            <p:cNvSpPr txBox="1"/>
            <p:nvPr/>
          </p:nvSpPr>
          <p:spPr>
            <a:xfrm>
              <a:off x="1063254" y="4991244"/>
              <a:ext cx="143956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Sign in and get familiar with the TIBCO Cloud Platform</a:t>
              </a:r>
              <a:endParaRPr b="0" i="0" sz="1400" u="none" cap="none" strike="noStrike">
                <a:solidFill>
                  <a:srgbClr val="000000"/>
                </a:solidFill>
                <a:latin typeface="Arial"/>
                <a:ea typeface="Arial"/>
                <a:cs typeface="Arial"/>
                <a:sym typeface="Arial"/>
              </a:endParaRPr>
            </a:p>
          </p:txBody>
        </p:sp>
      </p:grpSp>
      <p:grpSp>
        <p:nvGrpSpPr>
          <p:cNvPr id="2561" name="Google Shape;2561;p76"/>
          <p:cNvGrpSpPr/>
          <p:nvPr/>
        </p:nvGrpSpPr>
        <p:grpSpPr>
          <a:xfrm>
            <a:off x="2842969" y="1994150"/>
            <a:ext cx="1439989" cy="3766535"/>
            <a:chOff x="2748833" y="1994150"/>
            <a:chExt cx="1439989" cy="3766535"/>
          </a:xfrm>
        </p:grpSpPr>
        <p:grpSp>
          <p:nvGrpSpPr>
            <p:cNvPr id="2562" name="Google Shape;2562;p76"/>
            <p:cNvGrpSpPr/>
            <p:nvPr/>
          </p:nvGrpSpPr>
          <p:grpSpPr>
            <a:xfrm>
              <a:off x="2748833" y="1994150"/>
              <a:ext cx="1439989" cy="2837747"/>
              <a:chOff x="87283" y="1543046"/>
              <a:chExt cx="1440002" cy="2837747"/>
            </a:xfrm>
          </p:grpSpPr>
          <p:sp>
            <p:nvSpPr>
              <p:cNvPr id="2563" name="Google Shape;2563;p76"/>
              <p:cNvSpPr/>
              <p:nvPr/>
            </p:nvSpPr>
            <p:spPr>
              <a:xfrm>
                <a:off x="267286" y="2715065"/>
                <a:ext cx="1080000" cy="1080000"/>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64" name="Google Shape;2564;p76"/>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5"/>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2565" name="Google Shape;2565;p76"/>
              <p:cNvCxnSpPr/>
              <p:nvPr/>
            </p:nvCxnSpPr>
            <p:spPr>
              <a:xfrm>
                <a:off x="87285" y="4380793"/>
                <a:ext cx="1440000" cy="0"/>
              </a:xfrm>
              <a:prstGeom prst="straightConnector1">
                <a:avLst/>
              </a:prstGeom>
              <a:noFill/>
              <a:ln cap="flat" cmpd="sng" w="38100">
                <a:solidFill>
                  <a:schemeClr val="accent5"/>
                </a:solidFill>
                <a:prstDash val="solid"/>
                <a:round/>
                <a:headEnd len="sm" w="sm" type="none"/>
                <a:tailEnd len="sm" w="sm" type="none"/>
              </a:ln>
            </p:spPr>
          </p:cxnSp>
          <p:sp>
            <p:nvSpPr>
              <p:cNvPr id="2566" name="Google Shape;2566;p76"/>
              <p:cNvSpPr txBox="1"/>
              <p:nvPr/>
            </p:nvSpPr>
            <p:spPr>
              <a:xfrm>
                <a:off x="87283" y="3843046"/>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Import and Explore APIs</a:t>
                </a:r>
                <a:endParaRPr b="0" i="0" sz="1400" u="none" cap="none" strike="noStrike">
                  <a:solidFill>
                    <a:srgbClr val="000000"/>
                  </a:solidFill>
                  <a:latin typeface="Arial"/>
                  <a:ea typeface="Arial"/>
                  <a:cs typeface="Arial"/>
                  <a:sym typeface="Arial"/>
                </a:endParaRPr>
              </a:p>
            </p:txBody>
          </p:sp>
          <p:sp>
            <p:nvSpPr>
              <p:cNvPr id="2567" name="Google Shape;2567;p76"/>
              <p:cNvSpPr/>
              <p:nvPr/>
            </p:nvSpPr>
            <p:spPr>
              <a:xfrm>
                <a:off x="736285" y="1543046"/>
                <a:ext cx="140677" cy="140677"/>
              </a:xfrm>
              <a:prstGeom prst="ellipse">
                <a:avLst/>
              </a:prstGeom>
              <a:solidFill>
                <a:schemeClr val="accent5"/>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568" name="Google Shape;2568;p76"/>
              <p:cNvCxnSpPr>
                <a:stCxn id="2563" idx="0"/>
                <a:endCxn id="2567" idx="4"/>
              </p:cNvCxnSpPr>
              <p:nvPr/>
            </p:nvCxnSpPr>
            <p:spPr>
              <a:xfrm rot="10800000">
                <a:off x="806686" y="1683665"/>
                <a:ext cx="600" cy="1031400"/>
              </a:xfrm>
              <a:prstGeom prst="straightConnector1">
                <a:avLst/>
              </a:prstGeom>
              <a:noFill/>
              <a:ln cap="flat" cmpd="sng" w="38100">
                <a:solidFill>
                  <a:schemeClr val="accent5"/>
                </a:solidFill>
                <a:prstDash val="solid"/>
                <a:round/>
                <a:headEnd len="sm" w="sm" type="none"/>
                <a:tailEnd len="sm" w="sm" type="none"/>
              </a:ln>
            </p:spPr>
          </p:cxnSp>
        </p:grpSp>
        <p:sp>
          <p:nvSpPr>
            <p:cNvPr id="2569" name="Google Shape;2569;p76"/>
            <p:cNvSpPr txBox="1"/>
            <p:nvPr/>
          </p:nvSpPr>
          <p:spPr>
            <a:xfrm>
              <a:off x="2748833" y="4991244"/>
              <a:ext cx="1439565"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Import existing Spec. Explore API and Extend for our App.</a:t>
              </a:r>
              <a:endParaRPr b="0" i="0" sz="1400" u="none" cap="none" strike="noStrike">
                <a:solidFill>
                  <a:srgbClr val="000000"/>
                </a:solidFill>
                <a:latin typeface="Arial"/>
                <a:ea typeface="Arial"/>
                <a:cs typeface="Arial"/>
                <a:sym typeface="Arial"/>
              </a:endParaRPr>
            </a:p>
          </p:txBody>
        </p:sp>
      </p:grpSp>
      <p:grpSp>
        <p:nvGrpSpPr>
          <p:cNvPr id="2570" name="Google Shape;2570;p76"/>
          <p:cNvGrpSpPr/>
          <p:nvPr/>
        </p:nvGrpSpPr>
        <p:grpSpPr>
          <a:xfrm>
            <a:off x="4508834" y="1994150"/>
            <a:ext cx="1458943" cy="4104424"/>
            <a:chOff x="4434412" y="1994816"/>
            <a:chExt cx="1458943" cy="4104424"/>
          </a:xfrm>
        </p:grpSpPr>
        <p:grpSp>
          <p:nvGrpSpPr>
            <p:cNvPr id="2571" name="Google Shape;2571;p76"/>
            <p:cNvGrpSpPr/>
            <p:nvPr/>
          </p:nvGrpSpPr>
          <p:grpSpPr>
            <a:xfrm>
              <a:off x="4439895" y="1994816"/>
              <a:ext cx="1453460" cy="2837081"/>
              <a:chOff x="87285" y="1543712"/>
              <a:chExt cx="1453460" cy="2837081"/>
            </a:xfrm>
          </p:grpSpPr>
          <p:sp>
            <p:nvSpPr>
              <p:cNvPr id="2572" name="Google Shape;2572;p76"/>
              <p:cNvSpPr/>
              <p:nvPr/>
            </p:nvSpPr>
            <p:spPr>
              <a:xfrm>
                <a:off x="267286" y="2715065"/>
                <a:ext cx="1080000" cy="10800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73" name="Google Shape;2573;p76"/>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3"/>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2574" name="Google Shape;2574;p76"/>
              <p:cNvCxnSpPr/>
              <p:nvPr/>
            </p:nvCxnSpPr>
            <p:spPr>
              <a:xfrm>
                <a:off x="87285" y="4380793"/>
                <a:ext cx="1440000" cy="0"/>
              </a:xfrm>
              <a:prstGeom prst="straightConnector1">
                <a:avLst/>
              </a:prstGeom>
              <a:noFill/>
              <a:ln cap="flat" cmpd="sng" w="38100">
                <a:solidFill>
                  <a:schemeClr val="accent3"/>
                </a:solidFill>
                <a:prstDash val="solid"/>
                <a:round/>
                <a:headEnd len="sm" w="sm" type="none"/>
                <a:tailEnd len="sm" w="sm" type="none"/>
              </a:ln>
            </p:spPr>
          </p:cxnSp>
          <p:sp>
            <p:nvSpPr>
              <p:cNvPr id="2575" name="Google Shape;2575;p76"/>
              <p:cNvSpPr txBox="1"/>
              <p:nvPr/>
            </p:nvSpPr>
            <p:spPr>
              <a:xfrm>
                <a:off x="100744" y="3982866"/>
                <a:ext cx="14400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Mock APIs</a:t>
                </a:r>
                <a:endParaRPr b="0" i="0" sz="1400" u="none" cap="none" strike="noStrike">
                  <a:solidFill>
                    <a:srgbClr val="000000"/>
                  </a:solidFill>
                  <a:latin typeface="Arial"/>
                  <a:ea typeface="Arial"/>
                  <a:cs typeface="Arial"/>
                  <a:sym typeface="Arial"/>
                </a:endParaRPr>
              </a:p>
            </p:txBody>
          </p:sp>
          <p:sp>
            <p:nvSpPr>
              <p:cNvPr id="2576" name="Google Shape;2576;p76"/>
              <p:cNvSpPr/>
              <p:nvPr/>
            </p:nvSpPr>
            <p:spPr>
              <a:xfrm>
                <a:off x="731245" y="1543712"/>
                <a:ext cx="140677" cy="140677"/>
              </a:xfrm>
              <a:prstGeom prst="ellipse">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577" name="Google Shape;2577;p76"/>
              <p:cNvCxnSpPr>
                <a:stCxn id="2572" idx="0"/>
                <a:endCxn id="2576" idx="4"/>
              </p:cNvCxnSpPr>
              <p:nvPr/>
            </p:nvCxnSpPr>
            <p:spPr>
              <a:xfrm rot="10800000">
                <a:off x="801586" y="1684265"/>
                <a:ext cx="5700" cy="1030800"/>
              </a:xfrm>
              <a:prstGeom prst="straightConnector1">
                <a:avLst/>
              </a:prstGeom>
              <a:noFill/>
              <a:ln cap="flat" cmpd="sng" w="38100">
                <a:solidFill>
                  <a:schemeClr val="accent3"/>
                </a:solidFill>
                <a:prstDash val="solid"/>
                <a:round/>
                <a:headEnd len="sm" w="sm" type="none"/>
                <a:tailEnd len="sm" w="sm" type="none"/>
              </a:ln>
            </p:spPr>
          </p:cxnSp>
        </p:grpSp>
        <p:sp>
          <p:nvSpPr>
            <p:cNvPr id="2578" name="Google Shape;2578;p76"/>
            <p:cNvSpPr txBox="1"/>
            <p:nvPr/>
          </p:nvSpPr>
          <p:spPr>
            <a:xfrm>
              <a:off x="4434412" y="4991244"/>
              <a:ext cx="1439565"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Fake it before you make it! Get Digital Teams working against your Mock APIs whilst you do the real work.</a:t>
              </a:r>
              <a:endParaRPr b="0" i="0" sz="1400" u="none" cap="none" strike="noStrike">
                <a:solidFill>
                  <a:srgbClr val="000000"/>
                </a:solidFill>
                <a:latin typeface="Arial"/>
                <a:ea typeface="Arial"/>
                <a:cs typeface="Arial"/>
                <a:sym typeface="Arial"/>
              </a:endParaRPr>
            </a:p>
          </p:txBody>
        </p:sp>
      </p:grpSp>
      <p:grpSp>
        <p:nvGrpSpPr>
          <p:cNvPr id="2579" name="Google Shape;2579;p76"/>
          <p:cNvGrpSpPr/>
          <p:nvPr/>
        </p:nvGrpSpPr>
        <p:grpSpPr>
          <a:xfrm>
            <a:off x="6193653" y="1994150"/>
            <a:ext cx="1444677" cy="4105089"/>
            <a:chOff x="6337643" y="1994151"/>
            <a:chExt cx="1444677" cy="4105089"/>
          </a:xfrm>
        </p:grpSpPr>
        <p:grpSp>
          <p:nvGrpSpPr>
            <p:cNvPr id="2580" name="Google Shape;2580;p76"/>
            <p:cNvGrpSpPr/>
            <p:nvPr/>
          </p:nvGrpSpPr>
          <p:grpSpPr>
            <a:xfrm>
              <a:off x="6337643" y="1994151"/>
              <a:ext cx="1440001" cy="2837746"/>
              <a:chOff x="87284" y="1543047"/>
              <a:chExt cx="1440001" cy="2837746"/>
            </a:xfrm>
          </p:grpSpPr>
          <p:sp>
            <p:nvSpPr>
              <p:cNvPr id="2581" name="Google Shape;2581;p76"/>
              <p:cNvSpPr/>
              <p:nvPr/>
            </p:nvSpPr>
            <p:spPr>
              <a:xfrm>
                <a:off x="267286" y="2715065"/>
                <a:ext cx="1080000" cy="1080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82" name="Google Shape;2582;p76"/>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accent2"/>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2583" name="Google Shape;2583;p76"/>
              <p:cNvCxnSpPr/>
              <p:nvPr/>
            </p:nvCxnSpPr>
            <p:spPr>
              <a:xfrm>
                <a:off x="87285" y="4380793"/>
                <a:ext cx="1440000" cy="0"/>
              </a:xfrm>
              <a:prstGeom prst="straightConnector1">
                <a:avLst/>
              </a:prstGeom>
              <a:noFill/>
              <a:ln cap="flat" cmpd="sng" w="38100">
                <a:solidFill>
                  <a:schemeClr val="accent2"/>
                </a:solidFill>
                <a:prstDash val="solid"/>
                <a:round/>
                <a:headEnd len="sm" w="sm" type="none"/>
                <a:tailEnd len="sm" w="sm" type="none"/>
              </a:ln>
            </p:spPr>
          </p:cxnSp>
          <p:sp>
            <p:nvSpPr>
              <p:cNvPr id="2584" name="Google Shape;2584;p76"/>
              <p:cNvSpPr txBox="1"/>
              <p:nvPr/>
            </p:nvSpPr>
            <p:spPr>
              <a:xfrm>
                <a:off x="87284" y="3826565"/>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Implement &amp; Test APIs</a:t>
                </a:r>
                <a:endParaRPr b="0" i="0" sz="1400" u="none" cap="none" strike="noStrike">
                  <a:solidFill>
                    <a:srgbClr val="000000"/>
                  </a:solidFill>
                  <a:latin typeface="Arial"/>
                  <a:ea typeface="Arial"/>
                  <a:cs typeface="Arial"/>
                  <a:sym typeface="Arial"/>
                </a:endParaRPr>
              </a:p>
            </p:txBody>
          </p:sp>
          <p:sp>
            <p:nvSpPr>
              <p:cNvPr id="2585" name="Google Shape;2585;p76"/>
              <p:cNvSpPr/>
              <p:nvPr/>
            </p:nvSpPr>
            <p:spPr>
              <a:xfrm>
                <a:off x="750490" y="1543047"/>
                <a:ext cx="140677" cy="140677"/>
              </a:xfrm>
              <a:prstGeom prst="ellipse">
                <a:avLst/>
              </a:prstGeom>
              <a:solidFill>
                <a:schemeClr val="accent2"/>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586" name="Google Shape;2586;p76"/>
              <p:cNvCxnSpPr>
                <a:stCxn id="2581" idx="0"/>
                <a:endCxn id="2585" idx="4"/>
              </p:cNvCxnSpPr>
              <p:nvPr/>
            </p:nvCxnSpPr>
            <p:spPr>
              <a:xfrm flipH="1" rot="10800000">
                <a:off x="807286" y="1683665"/>
                <a:ext cx="13500" cy="1031400"/>
              </a:xfrm>
              <a:prstGeom prst="straightConnector1">
                <a:avLst/>
              </a:prstGeom>
              <a:noFill/>
              <a:ln cap="flat" cmpd="sng" w="38100">
                <a:solidFill>
                  <a:schemeClr val="accent2"/>
                </a:solidFill>
                <a:prstDash val="solid"/>
                <a:round/>
                <a:headEnd len="sm" w="sm" type="none"/>
                <a:tailEnd len="sm" w="sm" type="none"/>
              </a:ln>
            </p:spPr>
          </p:cxnSp>
        </p:grpSp>
        <p:sp>
          <p:nvSpPr>
            <p:cNvPr id="2587" name="Google Shape;2587;p76"/>
            <p:cNvSpPr txBox="1"/>
            <p:nvPr/>
          </p:nvSpPr>
          <p:spPr>
            <a:xfrm>
              <a:off x="6342755" y="4991244"/>
              <a:ext cx="1439565"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Build out your API by implementing a Flo(go) application that orchestrates and re-uses existing APIs</a:t>
              </a:r>
              <a:endParaRPr b="0" i="0" sz="1400" u="none" cap="none" strike="noStrike">
                <a:solidFill>
                  <a:srgbClr val="000000"/>
                </a:solidFill>
                <a:latin typeface="Arial"/>
                <a:ea typeface="Arial"/>
                <a:cs typeface="Arial"/>
                <a:sym typeface="Arial"/>
              </a:endParaRPr>
            </a:p>
          </p:txBody>
        </p:sp>
      </p:grpSp>
      <p:grpSp>
        <p:nvGrpSpPr>
          <p:cNvPr id="2588" name="Google Shape;2588;p76"/>
          <p:cNvGrpSpPr/>
          <p:nvPr/>
        </p:nvGrpSpPr>
        <p:grpSpPr>
          <a:xfrm>
            <a:off x="7864206" y="1994150"/>
            <a:ext cx="1476369" cy="3939902"/>
            <a:chOff x="8003835" y="1994151"/>
            <a:chExt cx="1476369" cy="3939902"/>
          </a:xfrm>
        </p:grpSpPr>
        <p:grpSp>
          <p:nvGrpSpPr>
            <p:cNvPr id="2589" name="Google Shape;2589;p76"/>
            <p:cNvGrpSpPr/>
            <p:nvPr/>
          </p:nvGrpSpPr>
          <p:grpSpPr>
            <a:xfrm>
              <a:off x="8003835" y="1994151"/>
              <a:ext cx="1440001" cy="2837746"/>
              <a:chOff x="87284" y="1543047"/>
              <a:chExt cx="1440001" cy="2837746"/>
            </a:xfrm>
          </p:grpSpPr>
          <p:sp>
            <p:nvSpPr>
              <p:cNvPr id="2590" name="Google Shape;2590;p76"/>
              <p:cNvSpPr/>
              <p:nvPr/>
            </p:nvSpPr>
            <p:spPr>
              <a:xfrm>
                <a:off x="267286" y="2715065"/>
                <a:ext cx="1080000" cy="1080000"/>
              </a:xfrm>
              <a:prstGeom prst="ellipse">
                <a:avLst/>
              </a:prstGeom>
              <a:solidFill>
                <a:srgbClr val="92D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91" name="Google Shape;2591;p76"/>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92D050"/>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2592" name="Google Shape;2592;p76"/>
              <p:cNvCxnSpPr/>
              <p:nvPr/>
            </p:nvCxnSpPr>
            <p:spPr>
              <a:xfrm>
                <a:off x="87285" y="4380793"/>
                <a:ext cx="1440000" cy="0"/>
              </a:xfrm>
              <a:prstGeom prst="straightConnector1">
                <a:avLst/>
              </a:prstGeom>
              <a:noFill/>
              <a:ln cap="flat" cmpd="sng" w="38100">
                <a:solidFill>
                  <a:srgbClr val="92D050"/>
                </a:solidFill>
                <a:prstDash val="solid"/>
                <a:round/>
                <a:headEnd len="sm" w="sm" type="none"/>
                <a:tailEnd len="sm" w="sm" type="none"/>
              </a:ln>
            </p:spPr>
          </p:cxnSp>
          <p:sp>
            <p:nvSpPr>
              <p:cNvPr id="2593" name="Google Shape;2593;p76"/>
              <p:cNvSpPr txBox="1"/>
              <p:nvPr/>
            </p:nvSpPr>
            <p:spPr>
              <a:xfrm>
                <a:off x="87284" y="3826565"/>
                <a:ext cx="144000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Contextual Offers</a:t>
                </a:r>
                <a:endParaRPr b="0" i="0" sz="1400" u="none" cap="none" strike="noStrike">
                  <a:solidFill>
                    <a:srgbClr val="000000"/>
                  </a:solidFill>
                  <a:latin typeface="Arial"/>
                  <a:ea typeface="Arial"/>
                  <a:cs typeface="Arial"/>
                  <a:sym typeface="Arial"/>
                </a:endParaRPr>
              </a:p>
            </p:txBody>
          </p:sp>
          <p:sp>
            <p:nvSpPr>
              <p:cNvPr id="2594" name="Google Shape;2594;p76"/>
              <p:cNvSpPr/>
              <p:nvPr/>
            </p:nvSpPr>
            <p:spPr>
              <a:xfrm>
                <a:off x="736945" y="1543047"/>
                <a:ext cx="140677" cy="140677"/>
              </a:xfrm>
              <a:prstGeom prst="ellipse">
                <a:avLst/>
              </a:prstGeom>
              <a:solidFill>
                <a:srgbClr val="92D050"/>
              </a:solid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595" name="Google Shape;2595;p76"/>
              <p:cNvCxnSpPr>
                <a:stCxn id="2590" idx="0"/>
                <a:endCxn id="2594" idx="4"/>
              </p:cNvCxnSpPr>
              <p:nvPr/>
            </p:nvCxnSpPr>
            <p:spPr>
              <a:xfrm rot="10800000">
                <a:off x="807286" y="1683665"/>
                <a:ext cx="0" cy="1031400"/>
              </a:xfrm>
              <a:prstGeom prst="straightConnector1">
                <a:avLst/>
              </a:prstGeom>
              <a:noFill/>
              <a:ln cap="flat" cmpd="sng" w="38100">
                <a:solidFill>
                  <a:srgbClr val="92D050"/>
                </a:solidFill>
                <a:prstDash val="solid"/>
                <a:round/>
                <a:headEnd len="sm" w="sm" type="none"/>
                <a:tailEnd len="sm" w="sm" type="none"/>
              </a:ln>
            </p:spPr>
          </p:cxnSp>
        </p:grpSp>
        <p:sp>
          <p:nvSpPr>
            <p:cNvPr id="2596" name="Google Shape;2596;p76"/>
            <p:cNvSpPr txBox="1"/>
            <p:nvPr/>
          </p:nvSpPr>
          <p:spPr>
            <a:xfrm>
              <a:off x="8040638" y="4995334"/>
              <a:ext cx="1439565" cy="93871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Use Cloud Events to create Contextual Customer Offers in your Event Driven Cloud Architecture</a:t>
              </a:r>
              <a:endParaRPr b="0" i="0" sz="1400" u="none" cap="none" strike="noStrike">
                <a:solidFill>
                  <a:srgbClr val="000000"/>
                </a:solidFill>
                <a:latin typeface="Arial"/>
                <a:ea typeface="Arial"/>
                <a:cs typeface="Arial"/>
                <a:sym typeface="Arial"/>
              </a:endParaRPr>
            </a:p>
          </p:txBody>
        </p:sp>
      </p:grpSp>
      <p:grpSp>
        <p:nvGrpSpPr>
          <p:cNvPr id="2597" name="Google Shape;2597;p76"/>
          <p:cNvGrpSpPr/>
          <p:nvPr/>
        </p:nvGrpSpPr>
        <p:grpSpPr>
          <a:xfrm>
            <a:off x="9566450" y="1994150"/>
            <a:ext cx="1508995" cy="3427981"/>
            <a:chOff x="9669091" y="1994150"/>
            <a:chExt cx="1508995" cy="3427981"/>
          </a:xfrm>
        </p:grpSpPr>
        <p:grpSp>
          <p:nvGrpSpPr>
            <p:cNvPr id="2598" name="Google Shape;2598;p76"/>
            <p:cNvGrpSpPr/>
            <p:nvPr/>
          </p:nvGrpSpPr>
          <p:grpSpPr>
            <a:xfrm>
              <a:off x="9669091" y="1994150"/>
              <a:ext cx="1440001" cy="2837747"/>
              <a:chOff x="87285" y="1543046"/>
              <a:chExt cx="1440001" cy="2837747"/>
            </a:xfrm>
          </p:grpSpPr>
          <p:sp>
            <p:nvSpPr>
              <p:cNvPr id="2599" name="Google Shape;2599;p76"/>
              <p:cNvSpPr/>
              <p:nvPr/>
            </p:nvSpPr>
            <p:spPr>
              <a:xfrm>
                <a:off x="267286" y="2715065"/>
                <a:ext cx="1080000" cy="1080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00" name="Google Shape;2600;p76"/>
              <p:cNvSpPr/>
              <p:nvPr/>
            </p:nvSpPr>
            <p:spPr>
              <a:xfrm>
                <a:off x="447286" y="2895065"/>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0B050"/>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2601" name="Google Shape;2601;p76"/>
              <p:cNvCxnSpPr/>
              <p:nvPr/>
            </p:nvCxnSpPr>
            <p:spPr>
              <a:xfrm>
                <a:off x="87285" y="4380793"/>
                <a:ext cx="1440000" cy="0"/>
              </a:xfrm>
              <a:prstGeom prst="straightConnector1">
                <a:avLst/>
              </a:prstGeom>
              <a:noFill/>
              <a:ln cap="flat" cmpd="sng" w="38100">
                <a:solidFill>
                  <a:srgbClr val="00B050"/>
                </a:solidFill>
                <a:prstDash val="solid"/>
                <a:round/>
                <a:headEnd len="sm" w="sm" type="none"/>
                <a:tailEnd len="sm" w="sm" type="none"/>
              </a:ln>
            </p:spPr>
          </p:cxnSp>
          <p:sp>
            <p:nvSpPr>
              <p:cNvPr id="2602" name="Google Shape;2602;p76"/>
              <p:cNvSpPr txBox="1"/>
              <p:nvPr/>
            </p:nvSpPr>
            <p:spPr>
              <a:xfrm>
                <a:off x="87285" y="3934040"/>
                <a:ext cx="14400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Cloud Analytics</a:t>
                </a:r>
                <a:endParaRPr b="0" i="0" sz="1400" u="none" cap="none" strike="noStrike">
                  <a:solidFill>
                    <a:srgbClr val="000000"/>
                  </a:solidFill>
                  <a:latin typeface="Arial"/>
                  <a:ea typeface="Arial"/>
                  <a:cs typeface="Arial"/>
                  <a:sym typeface="Arial"/>
                </a:endParaRPr>
              </a:p>
            </p:txBody>
          </p:sp>
          <p:sp>
            <p:nvSpPr>
              <p:cNvPr id="2603" name="Google Shape;2603;p76"/>
              <p:cNvSpPr/>
              <p:nvPr/>
            </p:nvSpPr>
            <p:spPr>
              <a:xfrm>
                <a:off x="735820" y="1543046"/>
                <a:ext cx="140677" cy="140677"/>
              </a:xfrm>
              <a:prstGeom prst="ellipse">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604" name="Google Shape;2604;p76"/>
              <p:cNvCxnSpPr>
                <a:stCxn id="2599" idx="0"/>
                <a:endCxn id="2603" idx="4"/>
              </p:cNvCxnSpPr>
              <p:nvPr/>
            </p:nvCxnSpPr>
            <p:spPr>
              <a:xfrm rot="10800000">
                <a:off x="806086" y="1683665"/>
                <a:ext cx="1200" cy="1031400"/>
              </a:xfrm>
              <a:prstGeom prst="straightConnector1">
                <a:avLst/>
              </a:prstGeom>
              <a:noFill/>
              <a:ln cap="flat" cmpd="sng" w="38100">
                <a:solidFill>
                  <a:srgbClr val="00B050"/>
                </a:solidFill>
                <a:prstDash val="solid"/>
                <a:round/>
                <a:headEnd len="sm" w="sm" type="none"/>
                <a:tailEnd len="sm" w="sm" type="none"/>
              </a:ln>
            </p:spPr>
          </p:cxnSp>
        </p:grpSp>
        <p:sp>
          <p:nvSpPr>
            <p:cNvPr id="2605" name="Google Shape;2605;p76"/>
            <p:cNvSpPr txBox="1"/>
            <p:nvPr/>
          </p:nvSpPr>
          <p:spPr>
            <a:xfrm>
              <a:off x="9738521" y="4991244"/>
              <a:ext cx="1439565" cy="430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chemeClr val="dk2"/>
                  </a:solidFill>
                  <a:latin typeface="Arial"/>
                  <a:ea typeface="Arial"/>
                  <a:cs typeface="Arial"/>
                  <a:sym typeface="Arial"/>
                </a:rPr>
                <a:t>Explore Analytics in the Cloud</a:t>
              </a:r>
              <a:endParaRPr b="0" i="0" sz="1400" u="none" cap="none" strike="noStrike">
                <a:solidFill>
                  <a:srgbClr val="000000"/>
                </a:solidFill>
                <a:latin typeface="Arial"/>
                <a:ea typeface="Arial"/>
                <a:cs typeface="Arial"/>
                <a:sym typeface="Arial"/>
              </a:endParaRPr>
            </a:p>
          </p:txBody>
        </p:sp>
      </p:grpSp>
      <p:sp>
        <p:nvSpPr>
          <p:cNvPr id="2606" name="Google Shape;2606;p76"/>
          <p:cNvSpPr/>
          <p:nvPr/>
        </p:nvSpPr>
        <p:spPr>
          <a:xfrm>
            <a:off x="1185550" y="1863090"/>
            <a:ext cx="8117532" cy="4343400"/>
          </a:xfrm>
          <a:prstGeom prst="rect">
            <a:avLst/>
          </a:prstGeom>
          <a:solidFill>
            <a:srgbClr val="F0F0F0">
              <a:alpha val="619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0" name="Shape 2610"/>
        <p:cNvGrpSpPr/>
        <p:nvPr/>
      </p:nvGrpSpPr>
      <p:grpSpPr>
        <a:xfrm>
          <a:off x="0" y="0"/>
          <a:ext cx="0" cy="0"/>
          <a:chOff x="0" y="0"/>
          <a:chExt cx="0" cy="0"/>
        </a:xfrm>
      </p:grpSpPr>
      <p:sp>
        <p:nvSpPr>
          <p:cNvPr id="2611" name="Google Shape;2611;p77"/>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Cloud Analytics</a:t>
            </a:r>
            <a:endParaRPr/>
          </a:p>
        </p:txBody>
      </p:sp>
      <p:sp>
        <p:nvSpPr>
          <p:cNvPr id="2612" name="Google Shape;2612;p77"/>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613" name="Google Shape;2613;p77"/>
          <p:cNvSpPr/>
          <p:nvPr/>
        </p:nvSpPr>
        <p:spPr>
          <a:xfrm>
            <a:off x="10789665" y="110453"/>
            <a:ext cx="1080000" cy="1080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14" name="Google Shape;2614;p77"/>
          <p:cNvSpPr/>
          <p:nvPr/>
        </p:nvSpPr>
        <p:spPr>
          <a:xfrm>
            <a:off x="10969665" y="290453"/>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0B050"/>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2615" name="Google Shape;2615;p77"/>
          <p:cNvCxnSpPr/>
          <p:nvPr/>
        </p:nvCxnSpPr>
        <p:spPr>
          <a:xfrm>
            <a:off x="10609664" y="1776181"/>
            <a:ext cx="1440000" cy="0"/>
          </a:xfrm>
          <a:prstGeom prst="straightConnector1">
            <a:avLst/>
          </a:prstGeom>
          <a:noFill/>
          <a:ln cap="flat" cmpd="sng" w="38100">
            <a:solidFill>
              <a:srgbClr val="00B050"/>
            </a:solidFill>
            <a:prstDash val="solid"/>
            <a:round/>
            <a:headEnd len="sm" w="sm" type="none"/>
            <a:tailEnd len="sm" w="sm" type="none"/>
          </a:ln>
        </p:spPr>
      </p:cxnSp>
      <p:sp>
        <p:nvSpPr>
          <p:cNvPr id="2616" name="Google Shape;2616;p77"/>
          <p:cNvSpPr txBox="1"/>
          <p:nvPr/>
        </p:nvSpPr>
        <p:spPr>
          <a:xfrm>
            <a:off x="10609664" y="1329428"/>
            <a:ext cx="14400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Cloud Analytics</a:t>
            </a:r>
            <a:endParaRPr b="0" i="0" sz="1400" u="none" cap="none" strike="noStrike">
              <a:solidFill>
                <a:srgbClr val="000000"/>
              </a:solidFill>
              <a:latin typeface="Arial"/>
              <a:ea typeface="Arial"/>
              <a:cs typeface="Arial"/>
              <a:sym typeface="Arial"/>
            </a:endParaRPr>
          </a:p>
        </p:txBody>
      </p:sp>
      <p:sp>
        <p:nvSpPr>
          <p:cNvPr id="2617" name="Google Shape;2617;p77"/>
          <p:cNvSpPr txBox="1"/>
          <p:nvPr/>
        </p:nvSpPr>
        <p:spPr>
          <a:xfrm>
            <a:off x="277100" y="1997839"/>
            <a:ext cx="4220198" cy="255454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We’ll start with a prebuilt Dashboard with embedded Data. </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From the TIBCO Cloud Home Screen – select Analytics Processing, followed by “Spotfire”</a:t>
            </a:r>
            <a:endParaRPr b="0" i="0" sz="1400" u="none" cap="none" strike="noStrike">
              <a:solidFill>
                <a:srgbClr val="000000"/>
              </a:solidFill>
              <a:latin typeface="Arial"/>
              <a:ea typeface="Arial"/>
              <a:cs typeface="Arial"/>
              <a:sym typeface="Arial"/>
            </a:endParaRPr>
          </a:p>
        </p:txBody>
      </p:sp>
      <p:pic>
        <p:nvPicPr>
          <p:cNvPr id="2618" name="Google Shape;2618;p77"/>
          <p:cNvPicPr preferRelativeResize="0"/>
          <p:nvPr/>
        </p:nvPicPr>
        <p:blipFill rotWithShape="1">
          <a:blip r:embed="rId3">
            <a:alphaModFix/>
          </a:blip>
          <a:srcRect b="0" l="0" r="0" t="0"/>
          <a:stretch/>
        </p:blipFill>
        <p:spPr>
          <a:xfrm>
            <a:off x="4630999" y="1832118"/>
            <a:ext cx="5710182" cy="31937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65" name="Shape 765"/>
        <p:cNvGrpSpPr/>
        <p:nvPr/>
      </p:nvGrpSpPr>
      <p:grpSpPr>
        <a:xfrm>
          <a:off x="0" y="0"/>
          <a:ext cx="0" cy="0"/>
          <a:chOff x="0" y="0"/>
          <a:chExt cx="0" cy="0"/>
        </a:xfrm>
      </p:grpSpPr>
      <p:sp>
        <p:nvSpPr>
          <p:cNvPr id="766" name="Google Shape;766;p6"/>
          <p:cNvSpPr/>
          <p:nvPr/>
        </p:nvSpPr>
        <p:spPr>
          <a:xfrm>
            <a:off x="4385867" y="800"/>
            <a:ext cx="7806000" cy="685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6"/>
          <p:cNvPicPr preferRelativeResize="0"/>
          <p:nvPr/>
        </p:nvPicPr>
        <p:blipFill rotWithShape="1">
          <a:blip r:embed="rId3">
            <a:alphaModFix/>
          </a:blip>
          <a:srcRect b="0" l="0" r="0" t="0"/>
          <a:stretch/>
        </p:blipFill>
        <p:spPr>
          <a:xfrm>
            <a:off x="0" y="800"/>
            <a:ext cx="2677800" cy="892600"/>
          </a:xfrm>
          <a:prstGeom prst="rect">
            <a:avLst/>
          </a:prstGeom>
          <a:noFill/>
          <a:ln>
            <a:noFill/>
          </a:ln>
        </p:spPr>
      </p:pic>
      <p:sp>
        <p:nvSpPr>
          <p:cNvPr id="768" name="Google Shape;768;p6"/>
          <p:cNvSpPr/>
          <p:nvPr/>
        </p:nvSpPr>
        <p:spPr>
          <a:xfrm>
            <a:off x="159000" y="3971100"/>
            <a:ext cx="4116900" cy="794100"/>
          </a:xfrm>
          <a:prstGeom prst="roundRect">
            <a:avLst>
              <a:gd fmla="val 50000" name="adj"/>
            </a:avLst>
          </a:prstGeom>
          <a:solidFill>
            <a:schemeClr val="accent5"/>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Martyn Bedford</a:t>
            </a:r>
            <a:endParaRPr b="0" i="0" sz="1900" u="none" cap="none" strike="noStrike">
              <a:solidFill>
                <a:srgbClr val="FFFFFF"/>
              </a:solidFill>
              <a:latin typeface="Roboto"/>
              <a:ea typeface="Roboto"/>
              <a:cs typeface="Roboto"/>
              <a:sym typeface="Roboto"/>
            </a:endParaRPr>
          </a:p>
        </p:txBody>
      </p:sp>
      <p:sp>
        <p:nvSpPr>
          <p:cNvPr id="769" name="Google Shape;769;p6"/>
          <p:cNvSpPr txBox="1"/>
          <p:nvPr/>
        </p:nvSpPr>
        <p:spPr>
          <a:xfrm>
            <a:off x="315033" y="5351600"/>
            <a:ext cx="3863100" cy="708300"/>
          </a:xfrm>
          <a:prstGeom prst="rect">
            <a:avLst/>
          </a:prstGeom>
          <a:noFill/>
          <a:ln>
            <a:noFill/>
          </a:ln>
        </p:spPr>
        <p:txBody>
          <a:bodyPr anchorCtr="0" anchor="ctr" bIns="121900" lIns="121900" spcFirstLastPara="1" rIns="121900" wrap="square" tIns="121900">
            <a:noAutofit/>
          </a:bodyPr>
          <a:lstStyle/>
          <a:p>
            <a:pPr indent="0" lvl="0" marL="0" marR="0" rtl="0" algn="ctr">
              <a:lnSpc>
                <a:spcPct val="133333"/>
              </a:lnSpc>
              <a:spcBef>
                <a:spcPts val="240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Senior Solutions Consultant</a:t>
            </a:r>
            <a:endParaRPr b="0" i="0" sz="1900" u="none" cap="none" strike="noStrike">
              <a:solidFill>
                <a:srgbClr val="FFFFFF"/>
              </a:solidFill>
              <a:latin typeface="Roboto"/>
              <a:ea typeface="Roboto"/>
              <a:cs typeface="Roboto"/>
              <a:sym typeface="Roboto"/>
            </a:endParaRPr>
          </a:p>
        </p:txBody>
      </p:sp>
      <p:sp>
        <p:nvSpPr>
          <p:cNvPr id="770" name="Google Shape;770;p6"/>
          <p:cNvSpPr txBox="1"/>
          <p:nvPr/>
        </p:nvSpPr>
        <p:spPr>
          <a:xfrm>
            <a:off x="5411867" y="189219"/>
            <a:ext cx="5754000" cy="6285472"/>
          </a:xfrm>
          <a:prstGeom prst="rect">
            <a:avLst/>
          </a:prstGeom>
          <a:noFill/>
          <a:ln>
            <a:noFill/>
          </a:ln>
        </p:spPr>
        <p:txBody>
          <a:bodyPr anchorCtr="0" anchor="t" bIns="121900" lIns="121900" spcFirstLastPara="1" rIns="121900" wrap="square" tIns="121900">
            <a:noAutofit/>
          </a:bodyPr>
          <a:lstStyle/>
          <a:p>
            <a:pPr indent="0" lvl="0" marL="304800" marR="304800" rtl="0" algn="l">
              <a:lnSpc>
                <a:spcPct val="142857"/>
              </a:lnSpc>
              <a:spcBef>
                <a:spcPts val="320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EAI, Distributed Systems, Java, TIBCO, Oracle Fusion Middleware, BPMN, BPM, BPEL, STP, Workflow, JavaSpaces, BAM, BI, Operational Risk Management. </a:t>
            </a:r>
            <a:endParaRPr b="0" i="0" sz="1900" u="none" cap="none" strike="noStrike">
              <a:solidFill>
                <a:srgbClr val="FFFFFF"/>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2" name="Shape 2622"/>
        <p:cNvGrpSpPr/>
        <p:nvPr/>
      </p:nvGrpSpPr>
      <p:grpSpPr>
        <a:xfrm>
          <a:off x="0" y="0"/>
          <a:ext cx="0" cy="0"/>
          <a:chOff x="0" y="0"/>
          <a:chExt cx="0" cy="0"/>
        </a:xfrm>
      </p:grpSpPr>
      <p:sp>
        <p:nvSpPr>
          <p:cNvPr id="2623" name="Google Shape;2623;p78"/>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Cloud Analytics</a:t>
            </a:r>
            <a:endParaRPr/>
          </a:p>
        </p:txBody>
      </p:sp>
      <p:sp>
        <p:nvSpPr>
          <p:cNvPr id="2624" name="Google Shape;2624;p78"/>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625" name="Google Shape;2625;p78"/>
          <p:cNvSpPr/>
          <p:nvPr/>
        </p:nvSpPr>
        <p:spPr>
          <a:xfrm>
            <a:off x="10789665" y="110453"/>
            <a:ext cx="1080000" cy="1080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26" name="Google Shape;2626;p78"/>
          <p:cNvSpPr/>
          <p:nvPr/>
        </p:nvSpPr>
        <p:spPr>
          <a:xfrm>
            <a:off x="10969665" y="290453"/>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0B050"/>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2627" name="Google Shape;2627;p78"/>
          <p:cNvCxnSpPr/>
          <p:nvPr/>
        </p:nvCxnSpPr>
        <p:spPr>
          <a:xfrm>
            <a:off x="10609664" y="1776181"/>
            <a:ext cx="1440000" cy="0"/>
          </a:xfrm>
          <a:prstGeom prst="straightConnector1">
            <a:avLst/>
          </a:prstGeom>
          <a:noFill/>
          <a:ln cap="flat" cmpd="sng" w="38100">
            <a:solidFill>
              <a:srgbClr val="00B050"/>
            </a:solidFill>
            <a:prstDash val="solid"/>
            <a:round/>
            <a:headEnd len="sm" w="sm" type="none"/>
            <a:tailEnd len="sm" w="sm" type="none"/>
          </a:ln>
        </p:spPr>
      </p:cxnSp>
      <p:sp>
        <p:nvSpPr>
          <p:cNvPr id="2628" name="Google Shape;2628;p78"/>
          <p:cNvSpPr txBox="1"/>
          <p:nvPr/>
        </p:nvSpPr>
        <p:spPr>
          <a:xfrm>
            <a:off x="10609664" y="1329428"/>
            <a:ext cx="14400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Cloud Analytics</a:t>
            </a:r>
            <a:endParaRPr b="0" i="0" sz="1400" u="none" cap="none" strike="noStrike">
              <a:solidFill>
                <a:srgbClr val="000000"/>
              </a:solidFill>
              <a:latin typeface="Arial"/>
              <a:ea typeface="Arial"/>
              <a:cs typeface="Arial"/>
              <a:sym typeface="Arial"/>
            </a:endParaRPr>
          </a:p>
        </p:txBody>
      </p:sp>
      <p:sp>
        <p:nvSpPr>
          <p:cNvPr id="2629" name="Google Shape;2629;p78"/>
          <p:cNvSpPr txBox="1"/>
          <p:nvPr/>
        </p:nvSpPr>
        <p:spPr>
          <a:xfrm>
            <a:off x="277100" y="1997839"/>
            <a:ext cx="4220198" cy="317009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Select “Browse Local File”</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Navigate to where you extracted the connected customer experience artifacts and select project\Analytics\SFO GIS Analysis.dxp</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Select open.</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2630" name="Google Shape;2630;p78"/>
          <p:cNvPicPr preferRelativeResize="0"/>
          <p:nvPr/>
        </p:nvPicPr>
        <p:blipFill rotWithShape="1">
          <a:blip r:embed="rId3">
            <a:alphaModFix/>
          </a:blip>
          <a:srcRect b="0" l="0" r="0" t="0"/>
          <a:stretch/>
        </p:blipFill>
        <p:spPr>
          <a:xfrm>
            <a:off x="5254906" y="2030426"/>
            <a:ext cx="4514127" cy="279714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4" name="Shape 2634"/>
        <p:cNvGrpSpPr/>
        <p:nvPr/>
      </p:nvGrpSpPr>
      <p:grpSpPr>
        <a:xfrm>
          <a:off x="0" y="0"/>
          <a:ext cx="0" cy="0"/>
          <a:chOff x="0" y="0"/>
          <a:chExt cx="0" cy="0"/>
        </a:xfrm>
      </p:grpSpPr>
      <p:sp>
        <p:nvSpPr>
          <p:cNvPr id="2635" name="Google Shape;2635;p79"/>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Cloud Analytics</a:t>
            </a:r>
            <a:endParaRPr/>
          </a:p>
        </p:txBody>
      </p:sp>
      <p:sp>
        <p:nvSpPr>
          <p:cNvPr id="2636" name="Google Shape;2636;p79"/>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637" name="Google Shape;2637;p79"/>
          <p:cNvSpPr/>
          <p:nvPr/>
        </p:nvSpPr>
        <p:spPr>
          <a:xfrm>
            <a:off x="10789665" y="110453"/>
            <a:ext cx="1080000" cy="1080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38" name="Google Shape;2638;p79"/>
          <p:cNvSpPr/>
          <p:nvPr/>
        </p:nvSpPr>
        <p:spPr>
          <a:xfrm>
            <a:off x="10969665" y="290453"/>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0B050"/>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2639" name="Google Shape;2639;p79"/>
          <p:cNvCxnSpPr/>
          <p:nvPr/>
        </p:nvCxnSpPr>
        <p:spPr>
          <a:xfrm>
            <a:off x="10609664" y="1776181"/>
            <a:ext cx="1440000" cy="0"/>
          </a:xfrm>
          <a:prstGeom prst="straightConnector1">
            <a:avLst/>
          </a:prstGeom>
          <a:noFill/>
          <a:ln cap="flat" cmpd="sng" w="38100">
            <a:solidFill>
              <a:srgbClr val="00B050"/>
            </a:solidFill>
            <a:prstDash val="solid"/>
            <a:round/>
            <a:headEnd len="sm" w="sm" type="none"/>
            <a:tailEnd len="sm" w="sm" type="none"/>
          </a:ln>
        </p:spPr>
      </p:cxnSp>
      <p:sp>
        <p:nvSpPr>
          <p:cNvPr id="2640" name="Google Shape;2640;p79"/>
          <p:cNvSpPr txBox="1"/>
          <p:nvPr/>
        </p:nvSpPr>
        <p:spPr>
          <a:xfrm>
            <a:off x="10609664" y="1329428"/>
            <a:ext cx="14400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Cloud Analytics</a:t>
            </a:r>
            <a:endParaRPr b="0" i="0" sz="1400" u="none" cap="none" strike="noStrike">
              <a:solidFill>
                <a:srgbClr val="000000"/>
              </a:solidFill>
              <a:latin typeface="Arial"/>
              <a:ea typeface="Arial"/>
              <a:cs typeface="Arial"/>
              <a:sym typeface="Arial"/>
            </a:endParaRPr>
          </a:p>
        </p:txBody>
      </p:sp>
      <p:sp>
        <p:nvSpPr>
          <p:cNvPr id="2641" name="Google Shape;2641;p79"/>
          <p:cNvSpPr txBox="1"/>
          <p:nvPr/>
        </p:nvSpPr>
        <p:spPr>
          <a:xfrm>
            <a:off x="274216" y="1155063"/>
            <a:ext cx="4220198" cy="532453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Dashboard shows the results of a customer satisfaction survey.</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Select a category such as Restaurant.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You will see the geo map of the airport highlight only Restaurants.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Click on the background to select all categories.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Now under Top Promoters select art work.  The map will reflect the selection.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Click on the tabs to see Terminal View and Survey Data.</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To save this analysis click on Viewing and select Editing.</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2642" name="Google Shape;2642;p79"/>
          <p:cNvPicPr preferRelativeResize="0"/>
          <p:nvPr/>
        </p:nvPicPr>
        <p:blipFill rotWithShape="1">
          <a:blip r:embed="rId3">
            <a:alphaModFix/>
          </a:blip>
          <a:srcRect b="0" l="0" r="0" t="0"/>
          <a:stretch/>
        </p:blipFill>
        <p:spPr>
          <a:xfrm>
            <a:off x="4571558" y="1329428"/>
            <a:ext cx="5960962" cy="4209838"/>
          </a:xfrm>
          <a:prstGeom prst="rect">
            <a:avLst/>
          </a:prstGeom>
          <a:noFill/>
          <a:ln>
            <a:noFill/>
          </a:ln>
        </p:spPr>
      </p:pic>
      <p:sp>
        <p:nvSpPr>
          <p:cNvPr id="2643" name="Google Shape;2643;p79"/>
          <p:cNvSpPr/>
          <p:nvPr/>
        </p:nvSpPr>
        <p:spPr>
          <a:xfrm>
            <a:off x="10084956" y="1278231"/>
            <a:ext cx="486136" cy="513184"/>
          </a:xfrm>
          <a:prstGeom prst="ellipse">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7" name="Shape 2647"/>
        <p:cNvGrpSpPr/>
        <p:nvPr/>
      </p:nvGrpSpPr>
      <p:grpSpPr>
        <a:xfrm>
          <a:off x="0" y="0"/>
          <a:ext cx="0" cy="0"/>
          <a:chOff x="0" y="0"/>
          <a:chExt cx="0" cy="0"/>
        </a:xfrm>
      </p:grpSpPr>
      <p:sp>
        <p:nvSpPr>
          <p:cNvPr id="2648" name="Google Shape;2648;p80"/>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Create new Visualisations</a:t>
            </a:r>
            <a:endParaRPr/>
          </a:p>
        </p:txBody>
      </p:sp>
      <p:sp>
        <p:nvSpPr>
          <p:cNvPr id="2649" name="Google Shape;2649;p80"/>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650" name="Google Shape;2650;p80"/>
          <p:cNvSpPr/>
          <p:nvPr/>
        </p:nvSpPr>
        <p:spPr>
          <a:xfrm>
            <a:off x="10789665" y="110453"/>
            <a:ext cx="1080000" cy="1080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51" name="Google Shape;2651;p80"/>
          <p:cNvSpPr/>
          <p:nvPr/>
        </p:nvSpPr>
        <p:spPr>
          <a:xfrm>
            <a:off x="10969665" y="290453"/>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0B050"/>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2652" name="Google Shape;2652;p80"/>
          <p:cNvCxnSpPr/>
          <p:nvPr/>
        </p:nvCxnSpPr>
        <p:spPr>
          <a:xfrm>
            <a:off x="10609664" y="1776181"/>
            <a:ext cx="1440000" cy="0"/>
          </a:xfrm>
          <a:prstGeom prst="straightConnector1">
            <a:avLst/>
          </a:prstGeom>
          <a:noFill/>
          <a:ln cap="flat" cmpd="sng" w="38100">
            <a:solidFill>
              <a:srgbClr val="00B050"/>
            </a:solidFill>
            <a:prstDash val="solid"/>
            <a:round/>
            <a:headEnd len="sm" w="sm" type="none"/>
            <a:tailEnd len="sm" w="sm" type="none"/>
          </a:ln>
        </p:spPr>
      </p:cxnSp>
      <p:sp>
        <p:nvSpPr>
          <p:cNvPr id="2653" name="Google Shape;2653;p80"/>
          <p:cNvSpPr txBox="1"/>
          <p:nvPr/>
        </p:nvSpPr>
        <p:spPr>
          <a:xfrm>
            <a:off x="10609664" y="1329428"/>
            <a:ext cx="14400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Cloud Analytics</a:t>
            </a:r>
            <a:endParaRPr b="0" i="0" sz="1400" u="none" cap="none" strike="noStrike">
              <a:solidFill>
                <a:srgbClr val="000000"/>
              </a:solidFill>
              <a:latin typeface="Arial"/>
              <a:ea typeface="Arial"/>
              <a:cs typeface="Arial"/>
              <a:sym typeface="Arial"/>
            </a:endParaRPr>
          </a:p>
        </p:txBody>
      </p:sp>
      <p:sp>
        <p:nvSpPr>
          <p:cNvPr id="2654" name="Google Shape;2654;p80"/>
          <p:cNvSpPr txBox="1"/>
          <p:nvPr/>
        </p:nvSpPr>
        <p:spPr>
          <a:xfrm>
            <a:off x="274216" y="1155063"/>
            <a:ext cx="4220198" cy="409342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In this exercise you will be using natural language processing to create a pie chart to show survey Responses.</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Click on + to add a new tab.</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Select Explore By Searching</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In What are you interested in? type Female versus Male and select create pie chart.</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2655" name="Google Shape;2655;p80"/>
          <p:cNvPicPr preferRelativeResize="0"/>
          <p:nvPr/>
        </p:nvPicPr>
        <p:blipFill rotWithShape="1">
          <a:blip r:embed="rId3">
            <a:alphaModFix/>
          </a:blip>
          <a:srcRect b="0" l="0" r="0" t="0"/>
          <a:stretch/>
        </p:blipFill>
        <p:spPr>
          <a:xfrm>
            <a:off x="5241546" y="1009387"/>
            <a:ext cx="3664193" cy="1953726"/>
          </a:xfrm>
          <a:prstGeom prst="rect">
            <a:avLst/>
          </a:prstGeom>
          <a:noFill/>
          <a:ln>
            <a:noFill/>
          </a:ln>
        </p:spPr>
      </p:pic>
      <p:pic>
        <p:nvPicPr>
          <p:cNvPr id="2656" name="Google Shape;2656;p80"/>
          <p:cNvPicPr preferRelativeResize="0"/>
          <p:nvPr/>
        </p:nvPicPr>
        <p:blipFill rotWithShape="1">
          <a:blip r:embed="rId4">
            <a:alphaModFix/>
          </a:blip>
          <a:srcRect b="0" l="0" r="0" t="0"/>
          <a:stretch/>
        </p:blipFill>
        <p:spPr>
          <a:xfrm>
            <a:off x="5347504" y="3113589"/>
            <a:ext cx="2771172" cy="328143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0" name="Shape 2660"/>
        <p:cNvGrpSpPr/>
        <p:nvPr/>
      </p:nvGrpSpPr>
      <p:grpSpPr>
        <a:xfrm>
          <a:off x="0" y="0"/>
          <a:ext cx="0" cy="0"/>
          <a:chOff x="0" y="0"/>
          <a:chExt cx="0" cy="0"/>
        </a:xfrm>
      </p:grpSpPr>
      <p:sp>
        <p:nvSpPr>
          <p:cNvPr id="2661" name="Google Shape;2661;p81"/>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Create new Visualisations</a:t>
            </a:r>
            <a:endParaRPr/>
          </a:p>
        </p:txBody>
      </p:sp>
      <p:sp>
        <p:nvSpPr>
          <p:cNvPr id="2662" name="Google Shape;2662;p81"/>
          <p:cNvSpPr txBox="1"/>
          <p:nvPr>
            <p:ph idx="11" type="ftr"/>
          </p:nvPr>
        </p:nvSpPr>
        <p:spPr>
          <a:xfrm>
            <a:off x="277100" y="6479598"/>
            <a:ext cx="2545773"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sz="700">
                <a:solidFill>
                  <a:srgbClr val="8D8D8D"/>
                </a:solidFill>
                <a:latin typeface="Verdana"/>
                <a:ea typeface="Verdana"/>
                <a:cs typeface="Verdana"/>
                <a:sym typeface="Verdana"/>
              </a:rPr>
              <a:t>© Copyright 2000-2019 TIBCO Software Inc.        </a:t>
            </a:r>
            <a:endParaRPr sz="700">
              <a:solidFill>
                <a:srgbClr val="8D8D8D"/>
              </a:solidFill>
              <a:latin typeface="Verdana"/>
              <a:ea typeface="Verdana"/>
              <a:cs typeface="Verdana"/>
              <a:sym typeface="Verdana"/>
            </a:endParaRPr>
          </a:p>
        </p:txBody>
      </p:sp>
      <p:sp>
        <p:nvSpPr>
          <p:cNvPr id="2663" name="Google Shape;2663;p81"/>
          <p:cNvSpPr/>
          <p:nvPr/>
        </p:nvSpPr>
        <p:spPr>
          <a:xfrm>
            <a:off x="10789665" y="110453"/>
            <a:ext cx="1080000" cy="1080000"/>
          </a:xfrm>
          <a:prstGeom prst="ellipse">
            <a:avLst/>
          </a:prstGeom>
          <a:solidFill>
            <a:srgbClr val="00B0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64" name="Google Shape;2664;p81"/>
          <p:cNvSpPr/>
          <p:nvPr/>
        </p:nvSpPr>
        <p:spPr>
          <a:xfrm>
            <a:off x="10969665" y="290453"/>
            <a:ext cx="720000" cy="7200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0B050"/>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2665" name="Google Shape;2665;p81"/>
          <p:cNvCxnSpPr/>
          <p:nvPr/>
        </p:nvCxnSpPr>
        <p:spPr>
          <a:xfrm>
            <a:off x="10609664" y="1776181"/>
            <a:ext cx="1440000" cy="0"/>
          </a:xfrm>
          <a:prstGeom prst="straightConnector1">
            <a:avLst/>
          </a:prstGeom>
          <a:noFill/>
          <a:ln cap="flat" cmpd="sng" w="38100">
            <a:solidFill>
              <a:srgbClr val="00B050"/>
            </a:solidFill>
            <a:prstDash val="solid"/>
            <a:round/>
            <a:headEnd len="sm" w="sm" type="none"/>
            <a:tailEnd len="sm" w="sm" type="none"/>
          </a:ln>
        </p:spPr>
      </p:cxnSp>
      <p:sp>
        <p:nvSpPr>
          <p:cNvPr id="2666" name="Google Shape;2666;p81"/>
          <p:cNvSpPr txBox="1"/>
          <p:nvPr/>
        </p:nvSpPr>
        <p:spPr>
          <a:xfrm>
            <a:off x="10609664" y="1329428"/>
            <a:ext cx="144000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Cloud Analytics</a:t>
            </a:r>
            <a:endParaRPr b="0" i="0" sz="1400" u="none" cap="none" strike="noStrike">
              <a:solidFill>
                <a:srgbClr val="000000"/>
              </a:solidFill>
              <a:latin typeface="Arial"/>
              <a:ea typeface="Arial"/>
              <a:cs typeface="Arial"/>
              <a:sym typeface="Arial"/>
            </a:endParaRPr>
          </a:p>
        </p:txBody>
      </p:sp>
      <p:sp>
        <p:nvSpPr>
          <p:cNvPr id="2667" name="Google Shape;2667;p81"/>
          <p:cNvSpPr txBox="1"/>
          <p:nvPr/>
        </p:nvSpPr>
        <p:spPr>
          <a:xfrm>
            <a:off x="274216" y="1155063"/>
            <a:ext cx="4220198" cy="193899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Try creating different analysis</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Right-Click and Create Details Visualisation</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2668" name="Google Shape;2668;p81"/>
          <p:cNvPicPr preferRelativeResize="0"/>
          <p:nvPr/>
        </p:nvPicPr>
        <p:blipFill rotWithShape="1">
          <a:blip r:embed="rId3">
            <a:alphaModFix/>
          </a:blip>
          <a:srcRect b="0" l="0" r="0" t="0"/>
          <a:stretch/>
        </p:blipFill>
        <p:spPr>
          <a:xfrm>
            <a:off x="5316582" y="1010453"/>
            <a:ext cx="3708722" cy="2278986"/>
          </a:xfrm>
          <a:prstGeom prst="rect">
            <a:avLst/>
          </a:prstGeom>
          <a:noFill/>
          <a:ln>
            <a:noFill/>
          </a:ln>
        </p:spPr>
      </p:pic>
      <p:pic>
        <p:nvPicPr>
          <p:cNvPr id="2669" name="Google Shape;2669;p81"/>
          <p:cNvPicPr preferRelativeResize="0"/>
          <p:nvPr/>
        </p:nvPicPr>
        <p:blipFill rotWithShape="1">
          <a:blip r:embed="rId4">
            <a:alphaModFix/>
          </a:blip>
          <a:srcRect b="0" l="0" r="0" t="0"/>
          <a:stretch/>
        </p:blipFill>
        <p:spPr>
          <a:xfrm>
            <a:off x="4903993" y="3946886"/>
            <a:ext cx="4533900" cy="17653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3" name="Shape 2673"/>
        <p:cNvGrpSpPr/>
        <p:nvPr/>
      </p:nvGrpSpPr>
      <p:grpSpPr>
        <a:xfrm>
          <a:off x="0" y="0"/>
          <a:ext cx="0" cy="0"/>
          <a:chOff x="0" y="0"/>
          <a:chExt cx="0" cy="0"/>
        </a:xfrm>
      </p:grpSpPr>
      <p:sp>
        <p:nvSpPr>
          <p:cNvPr id="2674" name="Google Shape;2674;p82"/>
          <p:cNvSpPr txBox="1"/>
          <p:nvPr>
            <p:ph type="title"/>
          </p:nvPr>
        </p:nvSpPr>
        <p:spPr>
          <a:xfrm>
            <a:off x="786245" y="209260"/>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1800"/>
              <a:buNone/>
            </a:pPr>
            <a:r>
              <a:rPr lang="en-US"/>
              <a:t>Bringing it all back together</a:t>
            </a:r>
            <a:endParaRPr/>
          </a:p>
        </p:txBody>
      </p:sp>
      <p:pic>
        <p:nvPicPr>
          <p:cNvPr id="2675" name="Google Shape;2675;p82"/>
          <p:cNvPicPr preferRelativeResize="0"/>
          <p:nvPr/>
        </p:nvPicPr>
        <p:blipFill rotWithShape="1">
          <a:blip r:embed="rId3">
            <a:alphaModFix/>
          </a:blip>
          <a:srcRect b="0" l="0" r="0" t="0"/>
          <a:stretch/>
        </p:blipFill>
        <p:spPr>
          <a:xfrm>
            <a:off x="250662" y="1103541"/>
            <a:ext cx="5374810" cy="5374810"/>
          </a:xfrm>
          <a:prstGeom prst="rect">
            <a:avLst/>
          </a:prstGeom>
          <a:noFill/>
          <a:ln>
            <a:noFill/>
          </a:ln>
        </p:spPr>
      </p:pic>
      <p:pic>
        <p:nvPicPr>
          <p:cNvPr id="2676" name="Google Shape;2676;p82"/>
          <p:cNvPicPr preferRelativeResize="0"/>
          <p:nvPr/>
        </p:nvPicPr>
        <p:blipFill rotWithShape="1">
          <a:blip r:embed="rId4">
            <a:alphaModFix/>
          </a:blip>
          <a:srcRect b="0" l="0" r="0" t="0"/>
          <a:stretch/>
        </p:blipFill>
        <p:spPr>
          <a:xfrm>
            <a:off x="7096617" y="3712482"/>
            <a:ext cx="4435671" cy="2319792"/>
          </a:xfrm>
          <a:prstGeom prst="rect">
            <a:avLst/>
          </a:prstGeom>
          <a:noFill/>
          <a:ln>
            <a:noFill/>
          </a:ln>
        </p:spPr>
      </p:pic>
      <p:pic>
        <p:nvPicPr>
          <p:cNvPr id="2677" name="Google Shape;2677;p82"/>
          <p:cNvPicPr preferRelativeResize="0"/>
          <p:nvPr/>
        </p:nvPicPr>
        <p:blipFill rotWithShape="1">
          <a:blip r:embed="rId5">
            <a:alphaModFix/>
          </a:blip>
          <a:srcRect b="0" l="0" r="0" t="0"/>
          <a:stretch/>
        </p:blipFill>
        <p:spPr>
          <a:xfrm>
            <a:off x="6566530" y="914400"/>
            <a:ext cx="5243813" cy="279808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1" name="Shape 2681"/>
        <p:cNvGrpSpPr/>
        <p:nvPr/>
      </p:nvGrpSpPr>
      <p:grpSpPr>
        <a:xfrm>
          <a:off x="0" y="0"/>
          <a:ext cx="0" cy="0"/>
          <a:chOff x="0" y="0"/>
          <a:chExt cx="0" cy="0"/>
        </a:xfrm>
      </p:grpSpPr>
      <p:sp>
        <p:nvSpPr>
          <p:cNvPr id="2682" name="Google Shape;2682;g6c30f14632_1_0"/>
          <p:cNvSpPr txBox="1"/>
          <p:nvPr/>
        </p:nvSpPr>
        <p:spPr>
          <a:xfrm>
            <a:off x="740229" y="2583201"/>
            <a:ext cx="5355900" cy="107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Arial"/>
                <a:ea typeface="Arial"/>
                <a:cs typeface="Arial"/>
                <a:sym typeface="Arial"/>
              </a:rPr>
              <a:t>Embracing Open Source, Event-Driven, Serverless, ML &amp; More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6" name="Shape 2686"/>
        <p:cNvGrpSpPr/>
        <p:nvPr/>
      </p:nvGrpSpPr>
      <p:grpSpPr>
        <a:xfrm>
          <a:off x="0" y="0"/>
          <a:ext cx="0" cy="0"/>
          <a:chOff x="0" y="0"/>
          <a:chExt cx="0" cy="0"/>
        </a:xfrm>
      </p:grpSpPr>
      <p:sp>
        <p:nvSpPr>
          <p:cNvPr id="2687" name="Google Shape;2687;g75e4fea71e_0_0"/>
          <p:cNvSpPr txBox="1"/>
          <p:nvPr>
            <p:ph type="title"/>
          </p:nvPr>
        </p:nvSpPr>
        <p:spPr>
          <a:xfrm>
            <a:off x="786245" y="209260"/>
            <a:ext cx="10515600" cy="132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33333"/>
              </a:buClr>
              <a:buSzPts val="2900"/>
              <a:buNone/>
            </a:pPr>
            <a:r>
              <a:rPr lang="en-US" sz="4000"/>
              <a:t>Built on Strong Core Principles</a:t>
            </a:r>
            <a:endParaRPr sz="4000"/>
          </a:p>
        </p:txBody>
      </p:sp>
      <p:graphicFrame>
        <p:nvGraphicFramePr>
          <p:cNvPr id="2688" name="Google Shape;2688;g75e4fea71e_0_0"/>
          <p:cNvGraphicFramePr/>
          <p:nvPr/>
        </p:nvGraphicFramePr>
        <p:xfrm>
          <a:off x="3922520" y="1141531"/>
          <a:ext cx="3000000" cy="3000000"/>
        </p:xfrm>
        <a:graphic>
          <a:graphicData uri="http://schemas.openxmlformats.org/drawingml/2006/table">
            <a:tbl>
              <a:tblPr>
                <a:noFill/>
                <a:tableStyleId>{EA38A9F9-F73F-42BD-AB23-D486E4AD68BF}</a:tableStyleId>
              </a:tblPr>
              <a:tblGrid>
                <a:gridCol w="1490050"/>
                <a:gridCol w="6497750"/>
              </a:tblGrid>
              <a:tr h="1637125">
                <a:tc>
                  <a:txBody>
                    <a:bodyPr/>
                    <a:lstStyle/>
                    <a:p>
                      <a:pPr indent="0" lvl="0" marL="0" marR="0" rtl="0" algn="l">
                        <a:lnSpc>
                          <a:spcPct val="100000"/>
                        </a:lnSpc>
                        <a:spcBef>
                          <a:spcPts val="0"/>
                        </a:spcBef>
                        <a:spcAft>
                          <a:spcPts val="0"/>
                        </a:spcAft>
                        <a:buClr>
                          <a:srgbClr val="000000"/>
                        </a:buClr>
                        <a:buSzPts val="1900"/>
                        <a:buFont typeface="Arial"/>
                        <a:buNone/>
                      </a:pPr>
                      <a:r>
                        <a:t/>
                      </a:r>
                      <a:endParaRPr b="1" sz="1900" u="none" cap="none" strike="noStrike">
                        <a:solidFill>
                          <a:schemeClr val="accent1"/>
                        </a:solidFill>
                        <a:latin typeface="Arial"/>
                        <a:ea typeface="Arial"/>
                        <a:cs typeface="Arial"/>
                        <a:sym typeface="Arial"/>
                      </a:endParaRPr>
                    </a:p>
                  </a:txBody>
                  <a:tcPr marT="45725" marB="45725" marR="91475" marL="91475" anchor="ctr">
                    <a:lnR cap="flat" cmpd="sng" w="57150">
                      <a:solidFill>
                        <a:schemeClr val="accent1"/>
                      </a:solidFill>
                      <a:prstDash val="solid"/>
                      <a:round/>
                      <a:headEnd len="sm" w="sm" type="none"/>
                      <a:tailEnd len="sm" w="sm" type="none"/>
                    </a:lnR>
                    <a:lnT cap="flat" cmpd="sng" w="57150">
                      <a:solidFill>
                        <a:schemeClr val="lt1"/>
                      </a:solidFill>
                      <a:prstDash val="solid"/>
                      <a:round/>
                      <a:headEnd len="sm" w="sm" type="none"/>
                      <a:tailEnd len="sm" w="sm" type="none"/>
                    </a:lnT>
                    <a:lnB cap="flat" cmpd="sng" w="57150">
                      <a:solidFill>
                        <a:schemeClr val="lt1"/>
                      </a:solidFill>
                      <a:prstDash val="solid"/>
                      <a:round/>
                      <a:headEnd len="sm" w="sm" type="none"/>
                      <a:tailEnd len="sm" w="sm" type="none"/>
                    </a:lnB>
                    <a:solidFill>
                      <a:schemeClr val="lt1"/>
                    </a:solidFill>
                  </a:tcPr>
                </a:tc>
                <a:tc>
                  <a:txBody>
                    <a:bodyPr/>
                    <a:lstStyle/>
                    <a:p>
                      <a:pPr indent="-215900" lvl="0" marL="215900" marR="0" rtl="0" algn="l">
                        <a:lnSpc>
                          <a:spcPct val="100000"/>
                        </a:lnSpc>
                        <a:spcBef>
                          <a:spcPts val="0"/>
                        </a:spcBef>
                        <a:spcAft>
                          <a:spcPts val="0"/>
                        </a:spcAft>
                        <a:buClr>
                          <a:schemeClr val="accent1"/>
                        </a:buClr>
                        <a:buSzPts val="1100"/>
                        <a:buFont typeface="Arial"/>
                        <a:buChar char="•"/>
                      </a:pPr>
                      <a:r>
                        <a:rPr lang="en-US" sz="1500" u="none" cap="none" strike="noStrike">
                          <a:latin typeface="Arial"/>
                          <a:ea typeface="Arial"/>
                          <a:cs typeface="Arial"/>
                          <a:sym typeface="Arial"/>
                        </a:rPr>
                        <a:t>Re-architected core capabilities as cloud-native ‘engines’</a:t>
                      </a:r>
                      <a:endParaRPr sz="1500" u="none" cap="none" strike="noStrike"/>
                    </a:p>
                    <a:p>
                      <a:pPr indent="-215900" lvl="0" marL="215900" marR="0" rtl="0" algn="l">
                        <a:lnSpc>
                          <a:spcPct val="100000"/>
                        </a:lnSpc>
                        <a:spcBef>
                          <a:spcPts val="500"/>
                        </a:spcBef>
                        <a:spcAft>
                          <a:spcPts val="0"/>
                        </a:spcAft>
                        <a:buClr>
                          <a:schemeClr val="accent1"/>
                        </a:buClr>
                        <a:buSzPts val="1100"/>
                        <a:buFont typeface="Arial"/>
                        <a:buChar char="•"/>
                      </a:pPr>
                      <a:r>
                        <a:rPr lang="en-US" sz="1500" u="none" cap="none" strike="noStrike">
                          <a:latin typeface="Arial"/>
                          <a:ea typeface="Arial"/>
                          <a:cs typeface="Arial"/>
                          <a:sym typeface="Arial"/>
                        </a:rPr>
                        <a:t>Deliver the same core cloud-native components across workloads</a:t>
                      </a:r>
                      <a:endParaRPr sz="1500" u="none" cap="none" strike="noStrike"/>
                    </a:p>
                    <a:p>
                      <a:pPr indent="-215900" lvl="0" marL="215900" marR="0" rtl="0" algn="l">
                        <a:lnSpc>
                          <a:spcPct val="100000"/>
                        </a:lnSpc>
                        <a:spcBef>
                          <a:spcPts val="500"/>
                        </a:spcBef>
                        <a:spcAft>
                          <a:spcPts val="0"/>
                        </a:spcAft>
                        <a:buClr>
                          <a:schemeClr val="accent1"/>
                        </a:buClr>
                        <a:buSzPts val="1100"/>
                        <a:buFont typeface="Arial"/>
                        <a:buChar char="•"/>
                      </a:pPr>
                      <a:r>
                        <a:rPr lang="en-US" sz="1500" u="none" cap="none" strike="noStrike">
                          <a:latin typeface="Arial"/>
                          <a:ea typeface="Arial"/>
                          <a:cs typeface="Arial"/>
                          <a:sym typeface="Arial"/>
                        </a:rPr>
                        <a:t>Significantly reduced or removed any proprietary dependencies</a:t>
                      </a:r>
                      <a:endParaRPr sz="1500" u="none" cap="none" strike="noStrike"/>
                    </a:p>
                    <a:p>
                      <a:pPr indent="-215900" lvl="0" marL="215900" marR="0" rtl="0" algn="l">
                        <a:lnSpc>
                          <a:spcPct val="100000"/>
                        </a:lnSpc>
                        <a:spcBef>
                          <a:spcPts val="500"/>
                        </a:spcBef>
                        <a:spcAft>
                          <a:spcPts val="0"/>
                        </a:spcAft>
                        <a:buClr>
                          <a:schemeClr val="accent1"/>
                        </a:buClr>
                        <a:buSzPts val="1100"/>
                        <a:buFont typeface="Arial"/>
                        <a:buChar char="•"/>
                      </a:pPr>
                      <a:r>
                        <a:rPr lang="en-US" sz="1500" u="none" cap="none" strike="noStrike">
                          <a:latin typeface="Arial"/>
                          <a:ea typeface="Arial"/>
                          <a:cs typeface="Arial"/>
                          <a:sym typeface="Arial"/>
                        </a:rPr>
                        <a:t>Devops/Cloudops/Dataops support delivered as open source</a:t>
                      </a:r>
                      <a:endParaRPr sz="1500" u="none" cap="none" strike="noStrike"/>
                    </a:p>
                  </a:txBody>
                  <a:tcPr marT="45725" marB="45725" marR="91475" marL="91475" anchor="ctr">
                    <a:lnL cap="flat" cmpd="sng" w="57150">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3"/>
                      </a:solidFill>
                      <a:prstDash val="dot"/>
                      <a:round/>
                      <a:headEnd len="sm" w="sm" type="none"/>
                      <a:tailEnd len="sm" w="sm" type="none"/>
                    </a:lnB>
                    <a:solidFill>
                      <a:schemeClr val="lt1"/>
                    </a:solidFill>
                  </a:tcPr>
                </a:tc>
              </a:tr>
              <a:tr h="1910100">
                <a:tc>
                  <a:txBody>
                    <a:bodyPr/>
                    <a:lstStyle/>
                    <a:p>
                      <a:pPr indent="0" lvl="0" marL="0" marR="0" rtl="0" algn="l">
                        <a:lnSpc>
                          <a:spcPct val="100000"/>
                        </a:lnSpc>
                        <a:spcBef>
                          <a:spcPts val="0"/>
                        </a:spcBef>
                        <a:spcAft>
                          <a:spcPts val="0"/>
                        </a:spcAft>
                        <a:buClr>
                          <a:srgbClr val="000000"/>
                        </a:buClr>
                        <a:buSzPts val="1900"/>
                        <a:buFont typeface="Arial"/>
                        <a:buNone/>
                      </a:pPr>
                      <a:r>
                        <a:t/>
                      </a:r>
                      <a:endParaRPr b="1" sz="1900" u="none" cap="none" strike="noStrike">
                        <a:solidFill>
                          <a:schemeClr val="accent5"/>
                        </a:solidFill>
                        <a:latin typeface="Arial"/>
                        <a:ea typeface="Arial"/>
                        <a:cs typeface="Arial"/>
                        <a:sym typeface="Arial"/>
                      </a:endParaRPr>
                    </a:p>
                  </a:txBody>
                  <a:tcPr marT="45725" marB="45725" marR="91475" marL="91475" anchor="ctr">
                    <a:lnR cap="flat" cmpd="sng" w="57150">
                      <a:solidFill>
                        <a:srgbClr val="BF7A00"/>
                      </a:solidFill>
                      <a:prstDash val="solid"/>
                      <a:round/>
                      <a:headEnd len="sm" w="sm" type="none"/>
                      <a:tailEnd len="sm" w="sm" type="none"/>
                    </a:lnR>
                    <a:lnT cap="flat" cmpd="sng" w="57150">
                      <a:solidFill>
                        <a:schemeClr val="lt1"/>
                      </a:solidFill>
                      <a:prstDash val="solid"/>
                      <a:round/>
                      <a:headEnd len="sm" w="sm" type="none"/>
                      <a:tailEnd len="sm" w="sm" type="none"/>
                    </a:lnT>
                    <a:lnB cap="flat" cmpd="sng" w="57150">
                      <a:solidFill>
                        <a:schemeClr val="lt1"/>
                      </a:solidFill>
                      <a:prstDash val="solid"/>
                      <a:round/>
                      <a:headEnd len="sm" w="sm" type="none"/>
                      <a:tailEnd len="sm" w="sm" type="none"/>
                    </a:lnB>
                    <a:solidFill>
                      <a:schemeClr val="lt1"/>
                    </a:solidFill>
                  </a:tcPr>
                </a:tc>
                <a:tc>
                  <a:txBody>
                    <a:bodyPr/>
                    <a:lstStyle/>
                    <a:p>
                      <a:pPr indent="-215900" lvl="0" marL="215900" marR="0" rtl="0" algn="l">
                        <a:lnSpc>
                          <a:spcPct val="100000"/>
                        </a:lnSpc>
                        <a:spcBef>
                          <a:spcPts val="0"/>
                        </a:spcBef>
                        <a:spcAft>
                          <a:spcPts val="0"/>
                        </a:spcAft>
                        <a:buClr>
                          <a:schemeClr val="accent1"/>
                        </a:buClr>
                        <a:buSzPts val="1100"/>
                        <a:buFont typeface="Arial"/>
                        <a:buChar char="•"/>
                      </a:pPr>
                      <a:r>
                        <a:rPr lang="en-US" sz="1500" u="none" cap="none" strike="noStrike">
                          <a:latin typeface="Arial"/>
                          <a:ea typeface="Arial"/>
                          <a:cs typeface="Arial"/>
                          <a:sym typeface="Arial"/>
                        </a:rPr>
                        <a:t>Provide customers the same tools used internally to extend capabilities</a:t>
                      </a:r>
                      <a:endParaRPr sz="1500" u="none" cap="none" strike="noStrike"/>
                    </a:p>
                    <a:p>
                      <a:pPr indent="-215900" lvl="0" marL="215900" marR="0" rtl="0" algn="l">
                        <a:lnSpc>
                          <a:spcPct val="100000"/>
                        </a:lnSpc>
                        <a:spcBef>
                          <a:spcPts val="500"/>
                        </a:spcBef>
                        <a:spcAft>
                          <a:spcPts val="0"/>
                        </a:spcAft>
                        <a:buClr>
                          <a:schemeClr val="accent1"/>
                        </a:buClr>
                        <a:buSzPts val="1100"/>
                        <a:buFont typeface="Arial"/>
                        <a:buChar char="•"/>
                      </a:pPr>
                      <a:r>
                        <a:rPr lang="en-US" sz="1500" u="none" cap="none" strike="noStrike">
                          <a:latin typeface="Arial"/>
                          <a:ea typeface="Arial"/>
                          <a:cs typeface="Arial"/>
                          <a:sym typeface="Arial"/>
                        </a:rPr>
                        <a:t>Open source delivery of new key capabilities like Project Flogo</a:t>
                      </a:r>
                      <a:endParaRPr sz="1500" u="none" cap="none" strike="noStrike">
                        <a:latin typeface="Arial"/>
                        <a:ea typeface="Arial"/>
                        <a:cs typeface="Arial"/>
                        <a:sym typeface="Arial"/>
                      </a:endParaRPr>
                    </a:p>
                    <a:p>
                      <a:pPr indent="-215900" lvl="0" marL="215900" marR="0" rtl="0" algn="l">
                        <a:lnSpc>
                          <a:spcPct val="100000"/>
                        </a:lnSpc>
                        <a:spcBef>
                          <a:spcPts val="500"/>
                        </a:spcBef>
                        <a:spcAft>
                          <a:spcPts val="0"/>
                        </a:spcAft>
                        <a:buClr>
                          <a:schemeClr val="accent1"/>
                        </a:buClr>
                        <a:buSzPts val="1100"/>
                        <a:buFont typeface="Arial"/>
                        <a:buChar char="•"/>
                      </a:pPr>
                      <a:r>
                        <a:rPr lang="en-US" sz="1500" u="none" cap="none" strike="noStrike">
                          <a:latin typeface="Arial"/>
                          <a:ea typeface="Arial"/>
                          <a:cs typeface="Arial"/>
                          <a:sym typeface="Arial"/>
                        </a:rPr>
                        <a:t>Continued adoption of enterprise and emerging open source (e.g. Kafka)</a:t>
                      </a:r>
                      <a:endParaRPr sz="1500" u="none" cap="none" strike="noStrike"/>
                    </a:p>
                    <a:p>
                      <a:pPr indent="-215900" lvl="0" marL="215900" marR="0" rtl="0" algn="l">
                        <a:lnSpc>
                          <a:spcPct val="100000"/>
                        </a:lnSpc>
                        <a:spcBef>
                          <a:spcPts val="500"/>
                        </a:spcBef>
                        <a:spcAft>
                          <a:spcPts val="0"/>
                        </a:spcAft>
                        <a:buClr>
                          <a:schemeClr val="accent1"/>
                        </a:buClr>
                        <a:buSzPts val="1100"/>
                        <a:buFont typeface="Arial"/>
                        <a:buChar char="•"/>
                      </a:pPr>
                      <a:r>
                        <a:rPr lang="en-US" sz="1500" u="none" cap="none" strike="noStrike">
                          <a:latin typeface="Arial"/>
                          <a:ea typeface="Arial"/>
                          <a:cs typeface="Arial"/>
                          <a:sym typeface="Arial"/>
                        </a:rPr>
                        <a:t>Increasingly active engineering participation in larger scale OSS projects</a:t>
                      </a:r>
                      <a:endParaRPr sz="1500" u="none" cap="none" strike="noStrike"/>
                    </a:p>
                  </a:txBody>
                  <a:tcPr marT="45725" marB="45725" marR="91475" marL="91475" anchor="ctr">
                    <a:lnL cap="flat" cmpd="sng" w="57150">
                      <a:solidFill>
                        <a:srgbClr val="BF7A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3"/>
                      </a:solidFill>
                      <a:prstDash val="dot"/>
                      <a:round/>
                      <a:headEnd len="sm" w="sm" type="none"/>
                      <a:tailEnd len="sm" w="sm" type="none"/>
                    </a:lnT>
                    <a:lnB cap="flat" cmpd="sng" w="12700">
                      <a:solidFill>
                        <a:schemeClr val="accent3"/>
                      </a:solidFill>
                      <a:prstDash val="dot"/>
                      <a:round/>
                      <a:headEnd len="sm" w="sm" type="none"/>
                      <a:tailEnd len="sm" w="sm" type="none"/>
                    </a:lnB>
                    <a:solidFill>
                      <a:schemeClr val="lt1"/>
                    </a:solidFill>
                  </a:tcPr>
                </a:tc>
              </a:tr>
              <a:tr h="1601925">
                <a:tc>
                  <a:txBody>
                    <a:bodyPr/>
                    <a:lstStyle/>
                    <a:p>
                      <a:pPr indent="0" lvl="0" marL="0" marR="0" rtl="0" algn="l">
                        <a:lnSpc>
                          <a:spcPct val="100000"/>
                        </a:lnSpc>
                        <a:spcBef>
                          <a:spcPts val="0"/>
                        </a:spcBef>
                        <a:spcAft>
                          <a:spcPts val="0"/>
                        </a:spcAft>
                        <a:buClr>
                          <a:srgbClr val="000000"/>
                        </a:buClr>
                        <a:buSzPts val="1900"/>
                        <a:buFont typeface="Arial"/>
                        <a:buNone/>
                      </a:pPr>
                      <a:r>
                        <a:t/>
                      </a:r>
                      <a:endParaRPr b="1" i="1" sz="1900" u="none" cap="none" strike="noStrike">
                        <a:latin typeface="Arial"/>
                        <a:ea typeface="Arial"/>
                        <a:cs typeface="Arial"/>
                        <a:sym typeface="Arial"/>
                      </a:endParaRPr>
                    </a:p>
                  </a:txBody>
                  <a:tcPr marT="45725" marB="45725" marR="91475" marL="91475" anchor="ctr">
                    <a:lnR cap="flat" cmpd="sng" w="57150">
                      <a:solidFill>
                        <a:srgbClr val="A5A5A5"/>
                      </a:solidFill>
                      <a:prstDash val="solid"/>
                      <a:round/>
                      <a:headEnd len="sm" w="sm" type="none"/>
                      <a:tailEnd len="sm" w="sm" type="none"/>
                    </a:lnR>
                    <a:lnT cap="flat" cmpd="sng" w="57150">
                      <a:solidFill>
                        <a:schemeClr val="lt1"/>
                      </a:solidFill>
                      <a:prstDash val="solid"/>
                      <a:round/>
                      <a:headEnd len="sm" w="sm" type="none"/>
                      <a:tailEnd len="sm" w="sm" type="none"/>
                    </a:lnT>
                    <a:lnB cap="flat" cmpd="sng" w="57150">
                      <a:solidFill>
                        <a:schemeClr val="lt1"/>
                      </a:solidFill>
                      <a:prstDash val="solid"/>
                      <a:round/>
                      <a:headEnd len="sm" w="sm" type="none"/>
                      <a:tailEnd len="sm" w="sm" type="none"/>
                    </a:lnB>
                    <a:solidFill>
                      <a:schemeClr val="lt1"/>
                    </a:solidFill>
                  </a:tcPr>
                </a:tc>
                <a:tc>
                  <a:txBody>
                    <a:bodyPr/>
                    <a:lstStyle/>
                    <a:p>
                      <a:pPr indent="-215900" lvl="0" marL="215900" marR="0" rtl="0" algn="l">
                        <a:lnSpc>
                          <a:spcPct val="100000"/>
                        </a:lnSpc>
                        <a:spcBef>
                          <a:spcPts val="0"/>
                        </a:spcBef>
                        <a:spcAft>
                          <a:spcPts val="0"/>
                        </a:spcAft>
                        <a:buClr>
                          <a:schemeClr val="accent1"/>
                        </a:buClr>
                        <a:buSzPts val="1100"/>
                        <a:buFont typeface="Arial"/>
                        <a:buChar char="•"/>
                      </a:pPr>
                      <a:r>
                        <a:rPr lang="en-US" sz="1500" u="none" cap="none" strike="noStrike">
                          <a:latin typeface="Arial"/>
                          <a:ea typeface="Arial"/>
                          <a:cs typeface="Arial"/>
                          <a:sym typeface="Arial"/>
                        </a:rPr>
                        <a:t>Application of AI principles and technology across capabilities to enhance workflow and user productivity</a:t>
                      </a:r>
                      <a:endParaRPr sz="1500" u="none" cap="none" strike="noStrike"/>
                    </a:p>
                    <a:p>
                      <a:pPr indent="-215900" lvl="0" marL="215900" marR="0" rtl="0" algn="l">
                        <a:lnSpc>
                          <a:spcPct val="100000"/>
                        </a:lnSpc>
                        <a:spcBef>
                          <a:spcPts val="500"/>
                        </a:spcBef>
                        <a:spcAft>
                          <a:spcPts val="0"/>
                        </a:spcAft>
                        <a:buClr>
                          <a:schemeClr val="accent1"/>
                        </a:buClr>
                        <a:buSzPts val="1100"/>
                        <a:buFont typeface="Arial"/>
                        <a:buChar char="•"/>
                      </a:pPr>
                      <a:r>
                        <a:rPr lang="en-US" sz="1500" u="none" cap="none" strike="noStrike">
                          <a:latin typeface="Arial"/>
                          <a:ea typeface="Arial"/>
                          <a:cs typeface="Arial"/>
                          <a:sym typeface="Arial"/>
                        </a:rPr>
                        <a:t>Integration to leading AI frameworks both for real-time projects (Flogo with TensorFlow) as well as Data Science modeling and design</a:t>
                      </a:r>
                      <a:endParaRPr sz="1500" u="none" cap="none" strike="noStrike"/>
                    </a:p>
                    <a:p>
                      <a:pPr indent="-215900" lvl="0" marL="215900" marR="0" rtl="0" algn="l">
                        <a:lnSpc>
                          <a:spcPct val="100000"/>
                        </a:lnSpc>
                        <a:spcBef>
                          <a:spcPts val="500"/>
                        </a:spcBef>
                        <a:spcAft>
                          <a:spcPts val="0"/>
                        </a:spcAft>
                        <a:buClr>
                          <a:schemeClr val="accent1"/>
                        </a:buClr>
                        <a:buSzPts val="1100"/>
                        <a:buFont typeface="Arial"/>
                        <a:buChar char="•"/>
                      </a:pPr>
                      <a:r>
                        <a:rPr lang="en-US" sz="1500" u="none" cap="none" strike="noStrike">
                          <a:latin typeface="Arial"/>
                          <a:ea typeface="Arial"/>
                          <a:cs typeface="Arial"/>
                          <a:sym typeface="Arial"/>
                        </a:rPr>
                        <a:t>Increasing use of AI as a platform for developing new capabilities such as adaptive business logic and execution</a:t>
                      </a:r>
                      <a:endParaRPr sz="1500" u="none" cap="none" strike="noStrike">
                        <a:latin typeface="Arial"/>
                        <a:ea typeface="Arial"/>
                        <a:cs typeface="Arial"/>
                        <a:sym typeface="Arial"/>
                      </a:endParaRPr>
                    </a:p>
                  </a:txBody>
                  <a:tcPr marT="45725" marB="45725" marR="91475" marL="91475" anchor="ctr">
                    <a:lnL cap="flat" cmpd="sng" w="57150">
                      <a:solidFill>
                        <a:srgbClr val="A5A5A5"/>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3"/>
                      </a:solidFill>
                      <a:prstDash val="dot"/>
                      <a:round/>
                      <a:headEnd len="sm" w="sm" type="none"/>
                      <a:tailEnd len="sm" w="sm" type="none"/>
                    </a:lnT>
                    <a:lnB cap="flat" cmpd="sng" w="12700">
                      <a:solidFill>
                        <a:schemeClr val="accent3"/>
                      </a:solidFill>
                      <a:prstDash val="dot"/>
                      <a:round/>
                      <a:headEnd len="sm" w="sm" type="none"/>
                      <a:tailEnd len="sm" w="sm" type="none"/>
                    </a:lnB>
                    <a:solidFill>
                      <a:schemeClr val="lt1"/>
                    </a:solidFill>
                  </a:tcPr>
                </a:tc>
              </a:tr>
            </a:tbl>
          </a:graphicData>
        </a:graphic>
      </p:graphicFrame>
      <p:grpSp>
        <p:nvGrpSpPr>
          <p:cNvPr id="2689" name="Google Shape;2689;g75e4fea71e_0_0"/>
          <p:cNvGrpSpPr/>
          <p:nvPr/>
        </p:nvGrpSpPr>
        <p:grpSpPr>
          <a:xfrm>
            <a:off x="3859437" y="1361403"/>
            <a:ext cx="1664100" cy="1225298"/>
            <a:chOff x="3308159" y="5267386"/>
            <a:chExt cx="1664100" cy="1225298"/>
          </a:xfrm>
        </p:grpSpPr>
        <p:sp>
          <p:nvSpPr>
            <p:cNvPr id="2690" name="Google Shape;2690;g75e4fea71e_0_0"/>
            <p:cNvSpPr txBox="1"/>
            <p:nvPr/>
          </p:nvSpPr>
          <p:spPr>
            <a:xfrm>
              <a:off x="3308159" y="6123384"/>
              <a:ext cx="16641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rPr b="0" i="0" lang="en-US" sz="1867" u="none" cap="none" strike="noStrike">
                  <a:solidFill>
                    <a:schemeClr val="dk1"/>
                  </a:solidFill>
                  <a:latin typeface="Verdana"/>
                  <a:ea typeface="Verdana"/>
                  <a:cs typeface="Verdana"/>
                  <a:sym typeface="Verdana"/>
                </a:rPr>
                <a:t>Cloud Native</a:t>
              </a:r>
              <a:endParaRPr b="0" i="0" sz="1467" u="none" cap="none" strike="noStrike">
                <a:solidFill>
                  <a:srgbClr val="000000"/>
                </a:solidFill>
                <a:latin typeface="Arial"/>
                <a:ea typeface="Arial"/>
                <a:cs typeface="Arial"/>
                <a:sym typeface="Arial"/>
              </a:endParaRPr>
            </a:p>
          </p:txBody>
        </p:sp>
        <p:pic>
          <p:nvPicPr>
            <p:cNvPr id="2691" name="Google Shape;2691;g75e4fea71e_0_0"/>
            <p:cNvPicPr preferRelativeResize="0"/>
            <p:nvPr/>
          </p:nvPicPr>
          <p:blipFill rotWithShape="1">
            <a:blip r:embed="rId3">
              <a:alphaModFix/>
            </a:blip>
            <a:srcRect b="0" l="0" r="0" t="0"/>
            <a:stretch/>
          </p:blipFill>
          <p:spPr>
            <a:xfrm>
              <a:off x="3765553" y="5267386"/>
              <a:ext cx="749386" cy="749386"/>
            </a:xfrm>
            <a:prstGeom prst="rect">
              <a:avLst/>
            </a:prstGeom>
            <a:noFill/>
            <a:ln>
              <a:noFill/>
            </a:ln>
          </p:spPr>
        </p:pic>
      </p:grpSp>
      <p:grpSp>
        <p:nvGrpSpPr>
          <p:cNvPr id="2692" name="Google Shape;2692;g75e4fea71e_0_0"/>
          <p:cNvGrpSpPr/>
          <p:nvPr/>
        </p:nvGrpSpPr>
        <p:grpSpPr>
          <a:xfrm>
            <a:off x="3758546" y="3184808"/>
            <a:ext cx="1866000" cy="1102534"/>
            <a:chOff x="5163020" y="5390150"/>
            <a:chExt cx="1866000" cy="1102534"/>
          </a:xfrm>
        </p:grpSpPr>
        <p:sp>
          <p:nvSpPr>
            <p:cNvPr id="2693" name="Google Shape;2693;g75e4fea71e_0_0"/>
            <p:cNvSpPr txBox="1"/>
            <p:nvPr/>
          </p:nvSpPr>
          <p:spPr>
            <a:xfrm>
              <a:off x="5163020" y="6123384"/>
              <a:ext cx="18660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rPr b="0" i="0" lang="en-US" sz="1867" u="none" cap="none" strike="noStrike">
                  <a:solidFill>
                    <a:schemeClr val="dk1"/>
                  </a:solidFill>
                  <a:latin typeface="Verdana"/>
                  <a:ea typeface="Verdana"/>
                  <a:cs typeface="Verdana"/>
                  <a:sym typeface="Verdana"/>
                </a:rPr>
                <a:t>Open Platform</a:t>
              </a:r>
              <a:endParaRPr b="0" i="0" sz="1467" u="none" cap="none" strike="noStrike">
                <a:solidFill>
                  <a:srgbClr val="000000"/>
                </a:solidFill>
                <a:latin typeface="Arial"/>
                <a:ea typeface="Arial"/>
                <a:cs typeface="Arial"/>
                <a:sym typeface="Arial"/>
              </a:endParaRPr>
            </a:p>
          </p:txBody>
        </p:sp>
        <p:pic>
          <p:nvPicPr>
            <p:cNvPr id="2694" name="Google Shape;2694;g75e4fea71e_0_0"/>
            <p:cNvPicPr preferRelativeResize="0"/>
            <p:nvPr/>
          </p:nvPicPr>
          <p:blipFill rotWithShape="1">
            <a:blip r:embed="rId4">
              <a:alphaModFix/>
            </a:blip>
            <a:srcRect b="0" l="0" r="0" t="0"/>
            <a:stretch/>
          </p:blipFill>
          <p:spPr>
            <a:xfrm>
              <a:off x="5753578" y="5390150"/>
              <a:ext cx="684842" cy="684842"/>
            </a:xfrm>
            <a:prstGeom prst="rect">
              <a:avLst/>
            </a:prstGeom>
            <a:noFill/>
            <a:ln>
              <a:noFill/>
            </a:ln>
          </p:spPr>
        </p:pic>
      </p:grpSp>
      <p:grpSp>
        <p:nvGrpSpPr>
          <p:cNvPr id="2695" name="Google Shape;2695;g75e4fea71e_0_0"/>
          <p:cNvGrpSpPr/>
          <p:nvPr/>
        </p:nvGrpSpPr>
        <p:grpSpPr>
          <a:xfrm>
            <a:off x="3783167" y="4742201"/>
            <a:ext cx="1816800" cy="1159966"/>
            <a:chOff x="7263723" y="5332718"/>
            <a:chExt cx="1816800" cy="1159966"/>
          </a:xfrm>
        </p:grpSpPr>
        <p:pic>
          <p:nvPicPr>
            <p:cNvPr id="2696" name="Google Shape;2696;g75e4fea71e_0_0"/>
            <p:cNvPicPr preferRelativeResize="0"/>
            <p:nvPr/>
          </p:nvPicPr>
          <p:blipFill rotWithShape="1">
            <a:blip r:embed="rId5">
              <a:alphaModFix/>
            </a:blip>
            <a:srcRect b="0" l="0" r="0" t="0"/>
            <a:stretch/>
          </p:blipFill>
          <p:spPr>
            <a:xfrm>
              <a:off x="7731920" y="5332718"/>
              <a:ext cx="787715" cy="790666"/>
            </a:xfrm>
            <a:prstGeom prst="rect">
              <a:avLst/>
            </a:prstGeom>
            <a:noFill/>
            <a:ln>
              <a:noFill/>
            </a:ln>
          </p:spPr>
        </p:pic>
        <p:sp>
          <p:nvSpPr>
            <p:cNvPr id="2697" name="Google Shape;2697;g75e4fea71e_0_0"/>
            <p:cNvSpPr txBox="1"/>
            <p:nvPr/>
          </p:nvSpPr>
          <p:spPr>
            <a:xfrm>
              <a:off x="7263723" y="6123384"/>
              <a:ext cx="18168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rPr b="0" i="0" lang="en-US" sz="1867" u="none" cap="none" strike="noStrike">
                  <a:solidFill>
                    <a:schemeClr val="dk1"/>
                  </a:solidFill>
                  <a:latin typeface="Verdana"/>
                  <a:ea typeface="Verdana"/>
                  <a:cs typeface="Verdana"/>
                  <a:sym typeface="Verdana"/>
                </a:rPr>
                <a:t>AI Foundation</a:t>
              </a:r>
              <a:endParaRPr b="0" i="0" sz="1467" u="none" cap="none" strike="noStrike">
                <a:solidFill>
                  <a:srgbClr val="000000"/>
                </a:solidFill>
                <a:latin typeface="Arial"/>
                <a:ea typeface="Arial"/>
                <a:cs typeface="Arial"/>
                <a:sym typeface="Arial"/>
              </a:endParaRPr>
            </a:p>
          </p:txBody>
        </p:sp>
      </p:grpSp>
      <p:grpSp>
        <p:nvGrpSpPr>
          <p:cNvPr id="2698" name="Google Shape;2698;g75e4fea71e_0_0"/>
          <p:cNvGrpSpPr/>
          <p:nvPr/>
        </p:nvGrpSpPr>
        <p:grpSpPr>
          <a:xfrm>
            <a:off x="615455" y="2424883"/>
            <a:ext cx="2983842" cy="2224930"/>
            <a:chOff x="2622932" y="496976"/>
            <a:chExt cx="6807762" cy="5076273"/>
          </a:xfrm>
        </p:grpSpPr>
        <p:sp>
          <p:nvSpPr>
            <p:cNvPr id="2699" name="Google Shape;2699;g75e4fea71e_0_0"/>
            <p:cNvSpPr txBox="1"/>
            <p:nvPr/>
          </p:nvSpPr>
          <p:spPr>
            <a:xfrm>
              <a:off x="4924723" y="496976"/>
              <a:ext cx="2735100" cy="70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67"/>
                <a:buFont typeface="Arial"/>
                <a:buNone/>
              </a:pPr>
              <a:r>
                <a:rPr b="0" i="0" lang="en-US" sz="1467" u="none" cap="none" strike="noStrike">
                  <a:solidFill>
                    <a:schemeClr val="accent2"/>
                  </a:solidFill>
                  <a:latin typeface="Verdana"/>
                  <a:ea typeface="Verdana"/>
                  <a:cs typeface="Verdana"/>
                  <a:sym typeface="Verdana"/>
                </a:rPr>
                <a:t>AUGMENT</a:t>
              </a:r>
              <a:endParaRPr b="0" i="0" sz="1467" u="none" cap="none" strike="noStrike">
                <a:solidFill>
                  <a:srgbClr val="000000"/>
                </a:solidFill>
                <a:latin typeface="Arial"/>
                <a:ea typeface="Arial"/>
                <a:cs typeface="Arial"/>
                <a:sym typeface="Arial"/>
              </a:endParaRPr>
            </a:p>
          </p:txBody>
        </p:sp>
        <p:sp>
          <p:nvSpPr>
            <p:cNvPr id="2700" name="Google Shape;2700;g75e4fea71e_0_0"/>
            <p:cNvSpPr txBox="1"/>
            <p:nvPr/>
          </p:nvSpPr>
          <p:spPr>
            <a:xfrm>
              <a:off x="2622932" y="4870949"/>
              <a:ext cx="2735100" cy="702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67"/>
                <a:buFont typeface="Arial"/>
                <a:buNone/>
              </a:pPr>
              <a:r>
                <a:rPr b="0" i="0" lang="en-US" sz="1467" u="none" cap="none" strike="noStrike">
                  <a:solidFill>
                    <a:schemeClr val="accent1"/>
                  </a:solidFill>
                  <a:latin typeface="Verdana"/>
                  <a:ea typeface="Verdana"/>
                  <a:cs typeface="Verdana"/>
                  <a:sym typeface="Verdana"/>
                </a:rPr>
                <a:t>CONNECT</a:t>
              </a:r>
              <a:endParaRPr b="0" i="0" sz="1467" u="none" cap="none" strike="noStrike">
                <a:solidFill>
                  <a:srgbClr val="000000"/>
                </a:solidFill>
                <a:latin typeface="Arial"/>
                <a:ea typeface="Arial"/>
                <a:cs typeface="Arial"/>
                <a:sym typeface="Arial"/>
              </a:endParaRPr>
            </a:p>
          </p:txBody>
        </p:sp>
        <p:sp>
          <p:nvSpPr>
            <p:cNvPr id="2701" name="Google Shape;2701;g75e4fea71e_0_0"/>
            <p:cNvSpPr txBox="1"/>
            <p:nvPr/>
          </p:nvSpPr>
          <p:spPr>
            <a:xfrm>
              <a:off x="7571594" y="4870949"/>
              <a:ext cx="1859100" cy="70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67"/>
                <a:buFont typeface="Arial"/>
                <a:buNone/>
              </a:pPr>
              <a:r>
                <a:rPr b="0" i="0" lang="en-US" sz="1467" u="none" cap="none" strike="noStrike">
                  <a:solidFill>
                    <a:srgbClr val="83BC00"/>
                  </a:solidFill>
                  <a:latin typeface="Verdana"/>
                  <a:ea typeface="Verdana"/>
                  <a:cs typeface="Verdana"/>
                  <a:sym typeface="Verdana"/>
                </a:rPr>
                <a:t>UNIFY</a:t>
              </a:r>
              <a:endParaRPr b="0" i="0" sz="1467" u="none" cap="none" strike="noStrike">
                <a:solidFill>
                  <a:srgbClr val="000000"/>
                </a:solidFill>
                <a:latin typeface="Arial"/>
                <a:ea typeface="Arial"/>
                <a:cs typeface="Arial"/>
                <a:sym typeface="Arial"/>
              </a:endParaRPr>
            </a:p>
          </p:txBody>
        </p:sp>
      </p:grpSp>
      <p:grpSp>
        <p:nvGrpSpPr>
          <p:cNvPr id="2702" name="Google Shape;2702;g75e4fea71e_0_0"/>
          <p:cNvGrpSpPr/>
          <p:nvPr/>
        </p:nvGrpSpPr>
        <p:grpSpPr>
          <a:xfrm>
            <a:off x="1338517" y="2515154"/>
            <a:ext cx="1641190" cy="2136098"/>
            <a:chOff x="1216473" y="-2352541"/>
            <a:chExt cx="10174770" cy="13243010"/>
          </a:xfrm>
        </p:grpSpPr>
        <p:sp>
          <p:nvSpPr>
            <p:cNvPr id="2703" name="Google Shape;2703;g75e4fea71e_0_0"/>
            <p:cNvSpPr/>
            <p:nvPr/>
          </p:nvSpPr>
          <p:spPr>
            <a:xfrm rot="-5400000">
              <a:off x="-649703" y="3915803"/>
              <a:ext cx="8860862" cy="5088470"/>
            </a:xfrm>
            <a:custGeom>
              <a:rect b="b" l="l" r="r" t="t"/>
              <a:pathLst>
                <a:path extrusionOk="0" h="1870761" w="3257670">
                  <a:moveTo>
                    <a:pt x="3257670" y="0"/>
                  </a:moveTo>
                  <a:lnTo>
                    <a:pt x="2800815" y="785879"/>
                  </a:lnTo>
                  <a:lnTo>
                    <a:pt x="1539467" y="785879"/>
                  </a:lnTo>
                  <a:lnTo>
                    <a:pt x="911645" y="1870761"/>
                  </a:lnTo>
                  <a:lnTo>
                    <a:pt x="0" y="1870761"/>
                  </a:lnTo>
                  <a:lnTo>
                    <a:pt x="1082610" y="0"/>
                  </a:lnTo>
                  <a:lnTo>
                    <a:pt x="325767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Verdana"/>
                <a:ea typeface="Verdana"/>
                <a:cs typeface="Verdana"/>
                <a:sym typeface="Verdana"/>
              </a:endParaRPr>
            </a:p>
          </p:txBody>
        </p:sp>
        <p:sp>
          <p:nvSpPr>
            <p:cNvPr id="2704" name="Google Shape;2704;g75e4fea71e_0_0"/>
            <p:cNvSpPr/>
            <p:nvPr/>
          </p:nvSpPr>
          <p:spPr>
            <a:xfrm flipH="1" rot="5400000">
              <a:off x="4400603" y="3915803"/>
              <a:ext cx="8860862" cy="5088470"/>
            </a:xfrm>
            <a:custGeom>
              <a:rect b="b" l="l" r="r" t="t"/>
              <a:pathLst>
                <a:path extrusionOk="0" h="1870761" w="3257670">
                  <a:moveTo>
                    <a:pt x="3257670" y="0"/>
                  </a:moveTo>
                  <a:lnTo>
                    <a:pt x="2800815" y="785879"/>
                  </a:lnTo>
                  <a:lnTo>
                    <a:pt x="1539467" y="785879"/>
                  </a:lnTo>
                  <a:lnTo>
                    <a:pt x="911645" y="1870761"/>
                  </a:lnTo>
                  <a:lnTo>
                    <a:pt x="0" y="1870761"/>
                  </a:lnTo>
                  <a:lnTo>
                    <a:pt x="1082610" y="0"/>
                  </a:lnTo>
                  <a:lnTo>
                    <a:pt x="3257670" y="0"/>
                  </a:lnTo>
                  <a:close/>
                </a:path>
              </a:pathLst>
            </a:custGeom>
            <a:solidFill>
              <a:srgbClr val="83BC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Verdana"/>
                <a:ea typeface="Verdana"/>
                <a:cs typeface="Verdana"/>
                <a:sym typeface="Verdana"/>
              </a:endParaRPr>
            </a:p>
          </p:txBody>
        </p:sp>
        <p:sp>
          <p:nvSpPr>
            <p:cNvPr id="2705" name="Google Shape;2705;g75e4fea71e_0_0"/>
            <p:cNvSpPr/>
            <p:nvPr/>
          </p:nvSpPr>
          <p:spPr>
            <a:xfrm rot="1800372">
              <a:off x="1899065" y="-490894"/>
              <a:ext cx="8809586" cy="5090888"/>
            </a:xfrm>
            <a:custGeom>
              <a:rect b="b" l="l" r="r" t="t"/>
              <a:pathLst>
                <a:path extrusionOk="0" h="1872001" w="3239426">
                  <a:moveTo>
                    <a:pt x="3239426" y="0"/>
                  </a:moveTo>
                  <a:lnTo>
                    <a:pt x="2787356" y="787160"/>
                  </a:lnTo>
                  <a:lnTo>
                    <a:pt x="1536433" y="786535"/>
                  </a:lnTo>
                  <a:lnTo>
                    <a:pt x="907601" y="1872001"/>
                  </a:lnTo>
                  <a:lnTo>
                    <a:pt x="0" y="1869666"/>
                  </a:lnTo>
                  <a:lnTo>
                    <a:pt x="1079576" y="656"/>
                  </a:lnTo>
                  <a:lnTo>
                    <a:pt x="3239426"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Verdana"/>
                <a:ea typeface="Verdana"/>
                <a:cs typeface="Verdana"/>
                <a:sym typeface="Verdana"/>
              </a:endParaRPr>
            </a:p>
          </p:txBody>
        </p:sp>
      </p:grpSp>
      <p:sp>
        <p:nvSpPr>
          <p:cNvPr id="2706" name="Google Shape;2706;g75e4fea71e_0_0"/>
          <p:cNvSpPr txBox="1"/>
          <p:nvPr>
            <p:ph idx="12" type="sldNum"/>
          </p:nvPr>
        </p:nvSpPr>
        <p:spPr>
          <a:xfrm>
            <a:off x="13847" y="6479596"/>
            <a:ext cx="509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500"/>
              <a:buNone/>
            </a:pPr>
            <a:fld id="{00000000-1234-1234-1234-123412341234}" type="slidenum">
              <a:rPr lang="en-US" sz="667">
                <a:solidFill>
                  <a:srgbClr val="BFBFBF"/>
                </a:solidFill>
                <a:latin typeface="Verdana"/>
                <a:ea typeface="Verdana"/>
                <a:cs typeface="Verdana"/>
                <a:sym typeface="Verdana"/>
              </a:rPr>
              <a:t>‹#›</a:t>
            </a:fld>
            <a:endParaRPr sz="667">
              <a:solidFill>
                <a:srgbClr val="BFBFBF"/>
              </a:solidFill>
              <a:latin typeface="Verdana"/>
              <a:ea typeface="Verdana"/>
              <a:cs typeface="Verdana"/>
              <a:sym typeface="Verdana"/>
            </a:endParaRPr>
          </a:p>
        </p:txBody>
      </p:sp>
      <p:sp>
        <p:nvSpPr>
          <p:cNvPr id="2707" name="Google Shape;2707;g75e4fea71e_0_0"/>
          <p:cNvSpPr txBox="1"/>
          <p:nvPr/>
        </p:nvSpPr>
        <p:spPr>
          <a:xfrm>
            <a:off x="277100" y="6479599"/>
            <a:ext cx="25458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7"/>
              <a:buFont typeface="Arial"/>
              <a:buNone/>
            </a:pPr>
            <a:r>
              <a:rPr b="0" i="0" lang="en-US" sz="667" u="none" cap="none" strike="noStrike">
                <a:solidFill>
                  <a:srgbClr val="8D8D8D"/>
                </a:solidFill>
                <a:latin typeface="Verdana"/>
                <a:ea typeface="Verdana"/>
                <a:cs typeface="Verdana"/>
                <a:sym typeface="Verdana"/>
              </a:rPr>
              <a:t>© Copyright 2000-2019 TIBCO Software Inc.        </a:t>
            </a:r>
            <a:endParaRPr b="0" i="0" sz="667" u="none" cap="none" strike="noStrike">
              <a:solidFill>
                <a:srgbClr val="8D8D8D"/>
              </a:solidFill>
              <a:latin typeface="Verdana"/>
              <a:ea typeface="Verdana"/>
              <a:cs typeface="Verdana"/>
              <a:sym typeface="Verdan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2" name="Shape 2712"/>
        <p:cNvGrpSpPr/>
        <p:nvPr/>
      </p:nvGrpSpPr>
      <p:grpSpPr>
        <a:xfrm>
          <a:off x="0" y="0"/>
          <a:ext cx="0" cy="0"/>
          <a:chOff x="0" y="0"/>
          <a:chExt cx="0" cy="0"/>
        </a:xfrm>
      </p:grpSpPr>
      <p:sp>
        <p:nvSpPr>
          <p:cNvPr id="2713" name="Google Shape;2713;g6c30f14632_1_380"/>
          <p:cNvSpPr txBox="1"/>
          <p:nvPr>
            <p:ph idx="12" type="sldNum"/>
          </p:nvPr>
        </p:nvSpPr>
        <p:spPr>
          <a:xfrm>
            <a:off x="13846" y="6479596"/>
            <a:ext cx="509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US"/>
              <a:t>‹#›</a:t>
            </a:fld>
            <a:endParaRPr/>
          </a:p>
        </p:txBody>
      </p:sp>
      <p:sp>
        <p:nvSpPr>
          <p:cNvPr id="2714" name="Google Shape;2714;g6c30f14632_1_380"/>
          <p:cNvSpPr txBox="1"/>
          <p:nvPr>
            <p:ph idx="11" type="ftr"/>
          </p:nvPr>
        </p:nvSpPr>
        <p:spPr>
          <a:xfrm>
            <a:off x="277100" y="6479598"/>
            <a:ext cx="2545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latin typeface="Verdana"/>
                <a:ea typeface="Verdana"/>
                <a:cs typeface="Verdana"/>
                <a:sym typeface="Verdana"/>
              </a:rPr>
              <a:t>© Copyright 2000-2019 TIBCO Software Inc.        </a:t>
            </a:r>
            <a:endParaRPr/>
          </a:p>
        </p:txBody>
      </p:sp>
      <p:sp>
        <p:nvSpPr>
          <p:cNvPr id="2715" name="Google Shape;2715;g6c30f14632_1_380"/>
          <p:cNvSpPr txBox="1"/>
          <p:nvPr>
            <p:ph idx="1" type="body"/>
          </p:nvPr>
        </p:nvSpPr>
        <p:spPr>
          <a:xfrm>
            <a:off x="3236125" y="3355350"/>
            <a:ext cx="5968500" cy="1120800"/>
          </a:xfrm>
          <a:prstGeom prst="rect">
            <a:avLst/>
          </a:prstGeom>
          <a:solidFill>
            <a:srgbClr val="FFFFFF"/>
          </a:solidFill>
          <a:ln cap="flat" cmpd="sng" w="9525">
            <a:solidFill>
              <a:srgbClr val="4A86E8"/>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900"/>
              <a:buNone/>
            </a:pPr>
            <a:r>
              <a:rPr lang="en-US" sz="2400">
                <a:solidFill>
                  <a:schemeClr val="dk1"/>
                </a:solidFill>
                <a:latin typeface="Roboto"/>
                <a:ea typeface="Roboto"/>
                <a:cs typeface="Roboto"/>
                <a:sym typeface="Roboto"/>
              </a:rPr>
              <a:t>Embrace open standards in your product development </a:t>
            </a:r>
            <a:endParaRPr i="1" sz="2400">
              <a:solidFill>
                <a:schemeClr val="dk1"/>
              </a:solidFill>
              <a:latin typeface="Roboto"/>
              <a:ea typeface="Roboto"/>
              <a:cs typeface="Roboto"/>
              <a:sym typeface="Roboto"/>
            </a:endParaRPr>
          </a:p>
        </p:txBody>
      </p:sp>
      <p:sp>
        <p:nvSpPr>
          <p:cNvPr id="2716" name="Google Shape;2716;g6c30f14632_1_380"/>
          <p:cNvSpPr txBox="1"/>
          <p:nvPr>
            <p:ph idx="2" type="body"/>
          </p:nvPr>
        </p:nvSpPr>
        <p:spPr>
          <a:xfrm>
            <a:off x="3247100" y="4658900"/>
            <a:ext cx="5968500" cy="1306500"/>
          </a:xfrm>
          <a:prstGeom prst="rect">
            <a:avLst/>
          </a:prstGeom>
          <a:solidFill>
            <a:srgbClr val="FFFFFF"/>
          </a:solidFill>
          <a:ln cap="flat" cmpd="sng" w="9525">
            <a:solidFill>
              <a:srgbClr val="4A86E8"/>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900"/>
              <a:buNone/>
            </a:pPr>
            <a:r>
              <a:rPr lang="en-US" sz="2400">
                <a:solidFill>
                  <a:srgbClr val="3C4043"/>
                </a:solidFill>
                <a:highlight>
                  <a:srgbClr val="FFFFFF"/>
                </a:highlight>
                <a:latin typeface="Roboto"/>
                <a:ea typeface="Roboto"/>
                <a:cs typeface="Roboto"/>
                <a:sym typeface="Roboto"/>
              </a:rPr>
              <a:t>Build on a foundation of leading open source software</a:t>
            </a:r>
            <a:endParaRPr i="1" sz="2400"/>
          </a:p>
        </p:txBody>
      </p:sp>
      <p:sp>
        <p:nvSpPr>
          <p:cNvPr id="2717" name="Google Shape;2717;g6c30f14632_1_380"/>
          <p:cNvSpPr txBox="1"/>
          <p:nvPr>
            <p:ph idx="3" type="body"/>
          </p:nvPr>
        </p:nvSpPr>
        <p:spPr>
          <a:xfrm>
            <a:off x="3236125" y="1958150"/>
            <a:ext cx="5968500" cy="1179300"/>
          </a:xfrm>
          <a:prstGeom prst="rect">
            <a:avLst/>
          </a:prstGeom>
          <a:solidFill>
            <a:srgbClr val="FFFFFF"/>
          </a:solidFill>
          <a:ln cap="flat" cmpd="sng" w="9525">
            <a:solidFill>
              <a:srgbClr val="4A86E8"/>
            </a:solidFill>
            <a:prstDash val="solid"/>
            <a:round/>
            <a:headEnd len="sm" w="sm" type="none"/>
            <a:tailEnd len="sm" w="sm" type="none"/>
          </a:ln>
          <a:effectLst>
            <a:outerShdw blurRad="57150" rotWithShape="0" algn="bl" dir="5400000" dist="19050">
              <a:srgbClr val="000000">
                <a:alpha val="49019"/>
              </a:srgbClr>
            </a:outerShdw>
          </a:effectLst>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900"/>
              <a:buNone/>
            </a:pPr>
            <a:r>
              <a:rPr lang="en-US" sz="2400">
                <a:solidFill>
                  <a:srgbClr val="3C4043"/>
                </a:solidFill>
                <a:highlight>
                  <a:srgbClr val="FFFFFF"/>
                </a:highlight>
                <a:latin typeface="Roboto"/>
                <a:ea typeface="Roboto"/>
                <a:cs typeface="Roboto"/>
                <a:sym typeface="Roboto"/>
              </a:rPr>
              <a:t>Use preferred open source projects with enterprise support from TIBCO</a:t>
            </a:r>
            <a:endParaRPr i="1" sz="2400">
              <a:solidFill>
                <a:srgbClr val="3C4043"/>
              </a:solidFill>
              <a:highlight>
                <a:srgbClr val="FFFFFF"/>
              </a:highlight>
              <a:latin typeface="Roboto"/>
              <a:ea typeface="Roboto"/>
              <a:cs typeface="Roboto"/>
              <a:sym typeface="Roboto"/>
            </a:endParaRPr>
          </a:p>
        </p:txBody>
      </p:sp>
      <p:sp>
        <p:nvSpPr>
          <p:cNvPr id="2718" name="Google Shape;2718;g6c30f14632_1_380"/>
          <p:cNvSpPr txBox="1"/>
          <p:nvPr>
            <p:ph type="title"/>
          </p:nvPr>
        </p:nvSpPr>
        <p:spPr>
          <a:xfrm>
            <a:off x="786250" y="210300"/>
            <a:ext cx="11273400" cy="67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900"/>
              <a:buNone/>
            </a:pPr>
            <a:r>
              <a:rPr lang="en-US" sz="3400"/>
              <a:t>Inclusive </a:t>
            </a:r>
            <a:r>
              <a:rPr lang="en-US" sz="3400">
                <a:solidFill>
                  <a:schemeClr val="dk1"/>
                </a:solidFill>
              </a:rPr>
              <a:t>approach</a:t>
            </a:r>
            <a:r>
              <a:rPr lang="en-US" sz="3400"/>
              <a:t> to an open platform</a:t>
            </a:r>
            <a:endParaRPr sz="3400"/>
          </a:p>
          <a:p>
            <a:pPr indent="0" lvl="0" marL="0" rtl="0" algn="l">
              <a:lnSpc>
                <a:spcPct val="90000"/>
              </a:lnSpc>
              <a:spcBef>
                <a:spcPts val="0"/>
              </a:spcBef>
              <a:spcAft>
                <a:spcPts val="0"/>
              </a:spcAft>
              <a:buSzPts val="1900"/>
              <a:buNone/>
            </a:pPr>
            <a:r>
              <a:t/>
            </a:r>
            <a:endParaRPr sz="3400"/>
          </a:p>
          <a:p>
            <a:pPr indent="0" lvl="0" marL="0" rtl="0" algn="l">
              <a:lnSpc>
                <a:spcPct val="90000"/>
              </a:lnSpc>
              <a:spcBef>
                <a:spcPts val="0"/>
              </a:spcBef>
              <a:spcAft>
                <a:spcPts val="0"/>
              </a:spcAft>
              <a:buSzPts val="1900"/>
              <a:buNone/>
            </a:pPr>
            <a:r>
              <a:t/>
            </a:r>
            <a:endParaRPr i="1"/>
          </a:p>
          <a:p>
            <a:pPr indent="0" lvl="0" marL="0" rtl="0" algn="l">
              <a:lnSpc>
                <a:spcPct val="90000"/>
              </a:lnSpc>
              <a:spcBef>
                <a:spcPts val="0"/>
              </a:spcBef>
              <a:spcAft>
                <a:spcPts val="0"/>
              </a:spcAft>
              <a:buSzPts val="1900"/>
              <a:buNone/>
            </a:pPr>
            <a:r>
              <a:t/>
            </a:r>
            <a:endParaRPr b="1" i="1" sz="3000"/>
          </a:p>
        </p:txBody>
      </p:sp>
      <p:pic>
        <p:nvPicPr>
          <p:cNvPr descr="main-qimg-584b2d27360ea867c70d14214767574c.png" id="2719" name="Google Shape;2719;g6c30f14632_1_380"/>
          <p:cNvPicPr preferRelativeResize="0"/>
          <p:nvPr/>
        </p:nvPicPr>
        <p:blipFill rotWithShape="1">
          <a:blip r:embed="rId3">
            <a:alphaModFix/>
          </a:blip>
          <a:srcRect b="0" l="0" r="0" t="0"/>
          <a:stretch/>
        </p:blipFill>
        <p:spPr>
          <a:xfrm>
            <a:off x="10561075" y="3093851"/>
            <a:ext cx="857524" cy="668458"/>
          </a:xfrm>
          <a:prstGeom prst="rect">
            <a:avLst/>
          </a:prstGeom>
          <a:noFill/>
          <a:ln>
            <a:noFill/>
          </a:ln>
        </p:spPr>
      </p:pic>
      <p:pic>
        <p:nvPicPr>
          <p:cNvPr descr="nodejs.png" id="2720" name="Google Shape;2720;g6c30f14632_1_380"/>
          <p:cNvPicPr preferRelativeResize="0"/>
          <p:nvPr/>
        </p:nvPicPr>
        <p:blipFill rotWithShape="1">
          <a:blip r:embed="rId4">
            <a:alphaModFix/>
          </a:blip>
          <a:srcRect b="0" l="0" r="0" t="0"/>
          <a:stretch/>
        </p:blipFill>
        <p:spPr>
          <a:xfrm>
            <a:off x="821160" y="3674262"/>
            <a:ext cx="1003257" cy="422066"/>
          </a:xfrm>
          <a:prstGeom prst="rect">
            <a:avLst/>
          </a:prstGeom>
          <a:noFill/>
          <a:ln>
            <a:noFill/>
          </a:ln>
        </p:spPr>
      </p:pic>
      <p:pic>
        <p:nvPicPr>
          <p:cNvPr descr="angular-card.png" id="2721" name="Google Shape;2721;g6c30f14632_1_380"/>
          <p:cNvPicPr preferRelativeResize="0"/>
          <p:nvPr/>
        </p:nvPicPr>
        <p:blipFill rotWithShape="1">
          <a:blip r:embed="rId5">
            <a:alphaModFix/>
          </a:blip>
          <a:srcRect b="0" l="0" r="0" t="0"/>
          <a:stretch/>
        </p:blipFill>
        <p:spPr>
          <a:xfrm>
            <a:off x="820359" y="4359563"/>
            <a:ext cx="972391" cy="596575"/>
          </a:xfrm>
          <a:prstGeom prst="rect">
            <a:avLst/>
          </a:prstGeom>
          <a:noFill/>
          <a:ln>
            <a:noFill/>
          </a:ln>
        </p:spPr>
      </p:pic>
      <p:pic>
        <p:nvPicPr>
          <p:cNvPr id="2722" name="Google Shape;2722;g6c30f14632_1_380"/>
          <p:cNvPicPr preferRelativeResize="0"/>
          <p:nvPr/>
        </p:nvPicPr>
        <p:blipFill rotWithShape="1">
          <a:blip r:embed="rId6">
            <a:alphaModFix/>
          </a:blip>
          <a:srcRect b="0" l="0" r="0" t="0"/>
          <a:stretch/>
        </p:blipFill>
        <p:spPr>
          <a:xfrm>
            <a:off x="10780844" y="4729110"/>
            <a:ext cx="417969" cy="467123"/>
          </a:xfrm>
          <a:prstGeom prst="rect">
            <a:avLst/>
          </a:prstGeom>
          <a:noFill/>
          <a:ln>
            <a:noFill/>
          </a:ln>
        </p:spPr>
      </p:pic>
      <p:pic>
        <p:nvPicPr>
          <p:cNvPr id="2723" name="Google Shape;2723;g6c30f14632_1_380"/>
          <p:cNvPicPr preferRelativeResize="0"/>
          <p:nvPr/>
        </p:nvPicPr>
        <p:blipFill rotWithShape="1">
          <a:blip r:embed="rId7">
            <a:alphaModFix/>
          </a:blip>
          <a:srcRect b="0" l="0" r="0" t="0"/>
          <a:stretch/>
        </p:blipFill>
        <p:spPr>
          <a:xfrm>
            <a:off x="820350" y="2108700"/>
            <a:ext cx="1166301" cy="768789"/>
          </a:xfrm>
          <a:prstGeom prst="rect">
            <a:avLst/>
          </a:prstGeom>
          <a:noFill/>
          <a:ln>
            <a:noFill/>
          </a:ln>
        </p:spPr>
      </p:pic>
      <p:pic>
        <p:nvPicPr>
          <p:cNvPr id="2724" name="Google Shape;2724;g6c30f14632_1_380"/>
          <p:cNvPicPr preferRelativeResize="0"/>
          <p:nvPr/>
        </p:nvPicPr>
        <p:blipFill rotWithShape="1">
          <a:blip r:embed="rId8">
            <a:alphaModFix/>
          </a:blip>
          <a:srcRect b="0" l="0" r="0" t="0"/>
          <a:stretch/>
        </p:blipFill>
        <p:spPr>
          <a:xfrm>
            <a:off x="10586982" y="5256222"/>
            <a:ext cx="805670" cy="472154"/>
          </a:xfrm>
          <a:prstGeom prst="rect">
            <a:avLst/>
          </a:prstGeom>
          <a:noFill/>
          <a:ln>
            <a:noFill/>
          </a:ln>
        </p:spPr>
      </p:pic>
      <p:pic>
        <p:nvPicPr>
          <p:cNvPr id="2725" name="Google Shape;2725;g6c30f14632_1_380"/>
          <p:cNvPicPr preferRelativeResize="0"/>
          <p:nvPr/>
        </p:nvPicPr>
        <p:blipFill rotWithShape="1">
          <a:blip r:embed="rId9">
            <a:alphaModFix/>
          </a:blip>
          <a:srcRect b="0" l="0" r="0" t="0"/>
          <a:stretch/>
        </p:blipFill>
        <p:spPr>
          <a:xfrm>
            <a:off x="10741612" y="3973366"/>
            <a:ext cx="496449" cy="467132"/>
          </a:xfrm>
          <a:prstGeom prst="rect">
            <a:avLst/>
          </a:prstGeom>
          <a:noFill/>
          <a:ln>
            <a:noFill/>
          </a:ln>
        </p:spPr>
      </p:pic>
      <p:pic>
        <p:nvPicPr>
          <p:cNvPr descr="Artboard 2 copy 3.png" id="2726" name="Google Shape;2726;g6c30f14632_1_380"/>
          <p:cNvPicPr preferRelativeResize="0"/>
          <p:nvPr/>
        </p:nvPicPr>
        <p:blipFill rotWithShape="1">
          <a:blip r:embed="rId10">
            <a:alphaModFix/>
          </a:blip>
          <a:srcRect b="0" l="0" r="0" t="0"/>
          <a:stretch/>
        </p:blipFill>
        <p:spPr>
          <a:xfrm>
            <a:off x="10116083" y="2093277"/>
            <a:ext cx="1359947" cy="941925"/>
          </a:xfrm>
          <a:prstGeom prst="rect">
            <a:avLst/>
          </a:prstGeom>
          <a:noFill/>
          <a:ln>
            <a:noFill/>
          </a:ln>
        </p:spPr>
      </p:pic>
      <p:pic>
        <p:nvPicPr>
          <p:cNvPr id="2727" name="Google Shape;2727;g6c30f14632_1_380"/>
          <p:cNvPicPr preferRelativeResize="0"/>
          <p:nvPr/>
        </p:nvPicPr>
        <p:blipFill rotWithShape="1">
          <a:blip r:embed="rId11">
            <a:alphaModFix amt="93000"/>
          </a:blip>
          <a:srcRect b="0" l="0" r="0" t="0"/>
          <a:stretch/>
        </p:blipFill>
        <p:spPr>
          <a:xfrm>
            <a:off x="820350" y="5271125"/>
            <a:ext cx="1166300" cy="265065"/>
          </a:xfrm>
          <a:prstGeom prst="rect">
            <a:avLst/>
          </a:prstGeom>
          <a:noFill/>
          <a:ln>
            <a:noFill/>
          </a:ln>
        </p:spPr>
      </p:pic>
      <p:pic>
        <p:nvPicPr>
          <p:cNvPr id="2728" name="Google Shape;2728;g6c30f14632_1_380"/>
          <p:cNvPicPr preferRelativeResize="0"/>
          <p:nvPr/>
        </p:nvPicPr>
        <p:blipFill rotWithShape="1">
          <a:blip r:embed="rId12">
            <a:alphaModFix/>
          </a:blip>
          <a:srcRect b="0" l="0" r="0" t="0"/>
          <a:stretch/>
        </p:blipFill>
        <p:spPr>
          <a:xfrm>
            <a:off x="723531" y="3106613"/>
            <a:ext cx="1359950" cy="26292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3" name="Shape 2733"/>
        <p:cNvGrpSpPr/>
        <p:nvPr/>
      </p:nvGrpSpPr>
      <p:grpSpPr>
        <a:xfrm>
          <a:off x="0" y="0"/>
          <a:ext cx="0" cy="0"/>
          <a:chOff x="0" y="0"/>
          <a:chExt cx="0" cy="0"/>
        </a:xfrm>
      </p:grpSpPr>
      <p:sp>
        <p:nvSpPr>
          <p:cNvPr id="2734" name="Google Shape;2734;g6c30f14632_1_400"/>
          <p:cNvSpPr txBox="1"/>
          <p:nvPr>
            <p:ph type="title"/>
          </p:nvPr>
        </p:nvSpPr>
        <p:spPr>
          <a:xfrm>
            <a:off x="786251" y="210301"/>
            <a:ext cx="11273400" cy="67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900"/>
              <a:buNone/>
            </a:pPr>
            <a:r>
              <a:rPr lang="en-US" sz="3200"/>
              <a:t>Inclusive approach to an open platform</a:t>
            </a:r>
            <a:endParaRPr sz="3200"/>
          </a:p>
          <a:p>
            <a:pPr indent="0" lvl="0" marL="0" rtl="0" algn="l">
              <a:lnSpc>
                <a:spcPct val="90000"/>
              </a:lnSpc>
              <a:spcBef>
                <a:spcPts val="0"/>
              </a:spcBef>
              <a:spcAft>
                <a:spcPts val="0"/>
              </a:spcAft>
              <a:buSzPts val="1900"/>
              <a:buNone/>
            </a:pPr>
            <a:r>
              <a:t/>
            </a:r>
            <a:endParaRPr sz="3400"/>
          </a:p>
          <a:p>
            <a:pPr indent="0" lvl="0" marL="0" rtl="0" algn="l">
              <a:lnSpc>
                <a:spcPct val="90000"/>
              </a:lnSpc>
              <a:spcBef>
                <a:spcPts val="0"/>
              </a:spcBef>
              <a:spcAft>
                <a:spcPts val="0"/>
              </a:spcAft>
              <a:buSzPts val="1900"/>
              <a:buNone/>
            </a:pPr>
            <a:r>
              <a:t/>
            </a:r>
            <a:endParaRPr i="1"/>
          </a:p>
          <a:p>
            <a:pPr indent="0" lvl="0" marL="0" rtl="0" algn="l">
              <a:lnSpc>
                <a:spcPct val="90000"/>
              </a:lnSpc>
              <a:spcBef>
                <a:spcPts val="0"/>
              </a:spcBef>
              <a:spcAft>
                <a:spcPts val="0"/>
              </a:spcAft>
              <a:buSzPts val="1900"/>
              <a:buNone/>
            </a:pPr>
            <a:r>
              <a:t/>
            </a:r>
            <a:endParaRPr b="1" i="1" sz="3000"/>
          </a:p>
        </p:txBody>
      </p:sp>
      <p:sp>
        <p:nvSpPr>
          <p:cNvPr id="2735" name="Google Shape;2735;g6c30f14632_1_400"/>
          <p:cNvSpPr/>
          <p:nvPr/>
        </p:nvSpPr>
        <p:spPr>
          <a:xfrm>
            <a:off x="786251" y="766625"/>
            <a:ext cx="98535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accent1"/>
                </a:solidFill>
                <a:latin typeface="Verdana"/>
                <a:ea typeface="Verdana"/>
                <a:cs typeface="Verdana"/>
                <a:sym typeface="Verdana"/>
              </a:rPr>
              <a:t>Best-of-Breed Innovation and Faster Time-to-Market</a:t>
            </a:r>
            <a:endParaRPr b="0" i="0" sz="1400" u="none" cap="none" strike="noStrike">
              <a:solidFill>
                <a:srgbClr val="000000"/>
              </a:solidFill>
              <a:latin typeface="Arial"/>
              <a:ea typeface="Arial"/>
              <a:cs typeface="Arial"/>
              <a:sym typeface="Arial"/>
            </a:endParaRPr>
          </a:p>
        </p:txBody>
      </p:sp>
      <p:pic>
        <p:nvPicPr>
          <p:cNvPr id="2736" name="Google Shape;2736;g6c30f14632_1_400"/>
          <p:cNvPicPr preferRelativeResize="0"/>
          <p:nvPr/>
        </p:nvPicPr>
        <p:blipFill rotWithShape="1">
          <a:blip r:embed="rId3">
            <a:alphaModFix/>
          </a:blip>
          <a:srcRect b="0" l="0" r="0" t="0"/>
          <a:stretch/>
        </p:blipFill>
        <p:spPr>
          <a:xfrm>
            <a:off x="7352566" y="527853"/>
            <a:ext cx="4173684" cy="2877425"/>
          </a:xfrm>
          <a:prstGeom prst="rect">
            <a:avLst/>
          </a:prstGeom>
          <a:noFill/>
          <a:ln>
            <a:noFill/>
          </a:ln>
        </p:spPr>
      </p:pic>
      <p:sp>
        <p:nvSpPr>
          <p:cNvPr id="2737" name="Google Shape;2737;g6c30f14632_1_400"/>
          <p:cNvSpPr txBox="1"/>
          <p:nvPr/>
        </p:nvSpPr>
        <p:spPr>
          <a:xfrm>
            <a:off x="5889551" y="2763485"/>
            <a:ext cx="2438400" cy="1668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Community Growth</a:t>
            </a:r>
            <a:endParaRPr b="0" i="0" sz="1400" u="none" cap="none" strike="noStrike">
              <a:solidFill>
                <a:srgbClr val="000000"/>
              </a:solidFill>
              <a:latin typeface="Arial"/>
              <a:ea typeface="Arial"/>
              <a:cs typeface="Arial"/>
              <a:sym typeface="Arial"/>
            </a:endParaRPr>
          </a:p>
          <a:p>
            <a:pPr indent="-285743" lvl="0" marL="285743" marR="0" rtl="0" algn="l">
              <a:lnSpc>
                <a:spcPct val="15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100+ Active Contributors</a:t>
            </a:r>
            <a:endParaRPr b="0" i="0" sz="1400" u="none" cap="none" strike="noStrike">
              <a:solidFill>
                <a:srgbClr val="000000"/>
              </a:solidFill>
              <a:latin typeface="Arial"/>
              <a:ea typeface="Arial"/>
              <a:cs typeface="Arial"/>
              <a:sym typeface="Arial"/>
            </a:endParaRPr>
          </a:p>
          <a:p>
            <a:pPr indent="-285743" lvl="0" marL="285743" marR="0" rtl="0" algn="l">
              <a:lnSpc>
                <a:spcPct val="15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800+ Contributions</a:t>
            </a:r>
            <a:endParaRPr b="0" i="0" sz="1400" u="none" cap="none" strike="noStrike">
              <a:solidFill>
                <a:srgbClr val="000000"/>
              </a:solidFill>
              <a:latin typeface="Arial"/>
              <a:ea typeface="Arial"/>
              <a:cs typeface="Arial"/>
              <a:sym typeface="Arial"/>
            </a:endParaRPr>
          </a:p>
          <a:p>
            <a:pPr indent="-285743" lvl="0" marL="285743" marR="0" rtl="0" algn="l">
              <a:lnSpc>
                <a:spcPct val="15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1.2k+ GitHub Stars</a:t>
            </a:r>
            <a:endParaRPr b="0" i="0" sz="1400" u="none" cap="none" strike="noStrike">
              <a:solidFill>
                <a:srgbClr val="000000"/>
              </a:solidFill>
              <a:latin typeface="Arial"/>
              <a:ea typeface="Arial"/>
              <a:cs typeface="Arial"/>
              <a:sym typeface="Arial"/>
            </a:endParaRPr>
          </a:p>
          <a:p>
            <a:pPr indent="-285743" lvl="0" marL="285743" marR="0" rtl="0" algn="l">
              <a:lnSpc>
                <a:spcPct val="15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56k+ Docker Pulls</a:t>
            </a:r>
            <a:endParaRPr b="0" i="0" sz="1400" u="none" cap="none" strike="noStrike">
              <a:solidFill>
                <a:srgbClr val="000000"/>
              </a:solidFill>
              <a:latin typeface="Arial"/>
              <a:ea typeface="Arial"/>
              <a:cs typeface="Arial"/>
              <a:sym typeface="Arial"/>
            </a:endParaRPr>
          </a:p>
        </p:txBody>
      </p:sp>
      <p:sp>
        <p:nvSpPr>
          <p:cNvPr id="2738" name="Google Shape;2738;g6c30f14632_1_400"/>
          <p:cNvSpPr txBox="1"/>
          <p:nvPr/>
        </p:nvSpPr>
        <p:spPr>
          <a:xfrm>
            <a:off x="5904979" y="4781221"/>
            <a:ext cx="2435400" cy="1344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Expanding Capabilities</a:t>
            </a:r>
            <a:endParaRPr b="0" i="0" sz="1400" u="none" cap="none" strike="noStrike">
              <a:solidFill>
                <a:srgbClr val="000000"/>
              </a:solidFill>
              <a:latin typeface="Arial"/>
              <a:ea typeface="Arial"/>
              <a:cs typeface="Arial"/>
              <a:sym typeface="Arial"/>
            </a:endParaRPr>
          </a:p>
          <a:p>
            <a:pPr indent="-285743" lvl="0" marL="285743" marR="0" rtl="0" algn="l">
              <a:lnSpc>
                <a:spcPct val="15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Events, Streams, Rules</a:t>
            </a:r>
            <a:endParaRPr b="0" i="0" sz="1400" u="none" cap="none" strike="noStrike">
              <a:solidFill>
                <a:srgbClr val="000000"/>
              </a:solidFill>
              <a:latin typeface="Arial"/>
              <a:ea typeface="Arial"/>
              <a:cs typeface="Arial"/>
              <a:sym typeface="Arial"/>
            </a:endParaRPr>
          </a:p>
          <a:p>
            <a:pPr indent="-285743" lvl="0" marL="285743" marR="0" rtl="0" algn="l">
              <a:lnSpc>
                <a:spcPct val="15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API Microgateways</a:t>
            </a:r>
            <a:endParaRPr b="0" i="0" sz="1400" u="none" cap="none" strike="noStrike">
              <a:solidFill>
                <a:srgbClr val="000000"/>
              </a:solidFill>
              <a:latin typeface="Arial"/>
              <a:ea typeface="Arial"/>
              <a:cs typeface="Arial"/>
              <a:sym typeface="Arial"/>
            </a:endParaRPr>
          </a:p>
          <a:p>
            <a:pPr indent="-285743" lvl="0" marL="285743" marR="0" rtl="0" algn="l">
              <a:lnSpc>
                <a:spcPct val="15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CatalystML Specification</a:t>
            </a:r>
            <a:endParaRPr b="0" i="0" sz="1400" u="none" cap="none" strike="noStrike">
              <a:solidFill>
                <a:srgbClr val="000000"/>
              </a:solidFill>
              <a:latin typeface="Arial"/>
              <a:ea typeface="Arial"/>
              <a:cs typeface="Arial"/>
              <a:sym typeface="Arial"/>
            </a:endParaRPr>
          </a:p>
        </p:txBody>
      </p:sp>
      <p:sp>
        <p:nvSpPr>
          <p:cNvPr id="2739" name="Google Shape;2739;g6c30f14632_1_400"/>
          <p:cNvSpPr txBox="1"/>
          <p:nvPr/>
        </p:nvSpPr>
        <p:spPr>
          <a:xfrm>
            <a:off x="8838303" y="3862627"/>
            <a:ext cx="18549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Customer Adoption</a:t>
            </a:r>
            <a:endParaRPr b="0" i="0" sz="1400" u="none" cap="none" strike="noStrike">
              <a:solidFill>
                <a:srgbClr val="000000"/>
              </a:solidFill>
              <a:latin typeface="Arial"/>
              <a:ea typeface="Arial"/>
              <a:cs typeface="Arial"/>
              <a:sym typeface="Arial"/>
            </a:endParaRPr>
          </a:p>
        </p:txBody>
      </p:sp>
      <p:pic>
        <p:nvPicPr>
          <p:cNvPr id="2740" name="Google Shape;2740;g6c30f14632_1_400"/>
          <p:cNvPicPr preferRelativeResize="0"/>
          <p:nvPr/>
        </p:nvPicPr>
        <p:blipFill rotWithShape="1">
          <a:blip r:embed="rId4">
            <a:alphaModFix/>
          </a:blip>
          <a:srcRect b="0" l="0" r="0" t="0"/>
          <a:stretch/>
        </p:blipFill>
        <p:spPr>
          <a:xfrm>
            <a:off x="8855981" y="4339681"/>
            <a:ext cx="2372560" cy="389100"/>
          </a:xfrm>
          <a:prstGeom prst="rect">
            <a:avLst/>
          </a:prstGeom>
          <a:noFill/>
          <a:ln>
            <a:noFill/>
          </a:ln>
        </p:spPr>
      </p:pic>
      <p:pic>
        <p:nvPicPr>
          <p:cNvPr id="2741" name="Google Shape;2741;g6c30f14632_1_400"/>
          <p:cNvPicPr preferRelativeResize="0"/>
          <p:nvPr/>
        </p:nvPicPr>
        <p:blipFill rotWithShape="1">
          <a:blip r:embed="rId5">
            <a:alphaModFix/>
          </a:blip>
          <a:srcRect b="0" l="0" r="0" t="0"/>
          <a:stretch/>
        </p:blipFill>
        <p:spPr>
          <a:xfrm>
            <a:off x="8855981" y="4762881"/>
            <a:ext cx="1418240" cy="270352"/>
          </a:xfrm>
          <a:prstGeom prst="rect">
            <a:avLst/>
          </a:prstGeom>
          <a:noFill/>
          <a:ln>
            <a:noFill/>
          </a:ln>
        </p:spPr>
      </p:pic>
      <p:pic>
        <p:nvPicPr>
          <p:cNvPr id="2742" name="Google Shape;2742;g6c30f14632_1_400"/>
          <p:cNvPicPr preferRelativeResize="0"/>
          <p:nvPr/>
        </p:nvPicPr>
        <p:blipFill rotWithShape="1">
          <a:blip r:embed="rId6">
            <a:alphaModFix/>
          </a:blip>
          <a:srcRect b="0" l="0" r="0" t="0"/>
          <a:stretch/>
        </p:blipFill>
        <p:spPr>
          <a:xfrm>
            <a:off x="10258751" y="4763797"/>
            <a:ext cx="1164333" cy="809575"/>
          </a:xfrm>
          <a:prstGeom prst="rect">
            <a:avLst/>
          </a:prstGeom>
          <a:noFill/>
          <a:ln>
            <a:noFill/>
          </a:ln>
        </p:spPr>
      </p:pic>
      <p:pic>
        <p:nvPicPr>
          <p:cNvPr id="2743" name="Google Shape;2743;g6c30f14632_1_400"/>
          <p:cNvPicPr preferRelativeResize="0"/>
          <p:nvPr/>
        </p:nvPicPr>
        <p:blipFill rotWithShape="1">
          <a:blip r:embed="rId7">
            <a:alphaModFix/>
          </a:blip>
          <a:srcRect b="0" l="0" r="0" t="0"/>
          <a:stretch/>
        </p:blipFill>
        <p:spPr>
          <a:xfrm>
            <a:off x="9089761" y="5739384"/>
            <a:ext cx="1905000" cy="228600"/>
          </a:xfrm>
          <a:prstGeom prst="rect">
            <a:avLst/>
          </a:prstGeom>
          <a:noFill/>
          <a:ln>
            <a:noFill/>
          </a:ln>
        </p:spPr>
      </p:pic>
      <p:pic>
        <p:nvPicPr>
          <p:cNvPr id="2744" name="Google Shape;2744;g6c30f14632_1_400"/>
          <p:cNvPicPr preferRelativeResize="0"/>
          <p:nvPr/>
        </p:nvPicPr>
        <p:blipFill rotWithShape="1">
          <a:blip r:embed="rId8">
            <a:alphaModFix/>
          </a:blip>
          <a:srcRect b="0" l="0" r="0" t="0"/>
          <a:stretch/>
        </p:blipFill>
        <p:spPr>
          <a:xfrm>
            <a:off x="1194517" y="2954864"/>
            <a:ext cx="417969" cy="467123"/>
          </a:xfrm>
          <a:prstGeom prst="rect">
            <a:avLst/>
          </a:prstGeom>
          <a:noFill/>
          <a:ln>
            <a:noFill/>
          </a:ln>
        </p:spPr>
      </p:pic>
      <p:pic>
        <p:nvPicPr>
          <p:cNvPr id="2745" name="Google Shape;2745;g6c30f14632_1_400"/>
          <p:cNvPicPr preferRelativeResize="0"/>
          <p:nvPr/>
        </p:nvPicPr>
        <p:blipFill rotWithShape="1">
          <a:blip r:embed="rId9">
            <a:alphaModFix/>
          </a:blip>
          <a:srcRect b="0" l="0" r="0" t="0"/>
          <a:stretch/>
        </p:blipFill>
        <p:spPr>
          <a:xfrm>
            <a:off x="820351" y="1880100"/>
            <a:ext cx="1166301" cy="768789"/>
          </a:xfrm>
          <a:prstGeom prst="rect">
            <a:avLst/>
          </a:prstGeom>
          <a:noFill/>
          <a:ln>
            <a:noFill/>
          </a:ln>
        </p:spPr>
      </p:pic>
      <p:pic>
        <p:nvPicPr>
          <p:cNvPr id="2746" name="Google Shape;2746;g6c30f14632_1_400"/>
          <p:cNvPicPr preferRelativeResize="0"/>
          <p:nvPr/>
        </p:nvPicPr>
        <p:blipFill rotWithShape="1">
          <a:blip r:embed="rId10">
            <a:alphaModFix amt="93000"/>
          </a:blip>
          <a:srcRect b="0" l="0" r="0" t="0"/>
          <a:stretch/>
        </p:blipFill>
        <p:spPr>
          <a:xfrm>
            <a:off x="820351" y="4827318"/>
            <a:ext cx="1166300" cy="265065"/>
          </a:xfrm>
          <a:prstGeom prst="rect">
            <a:avLst/>
          </a:prstGeom>
          <a:noFill/>
          <a:ln>
            <a:noFill/>
          </a:ln>
        </p:spPr>
      </p:pic>
      <p:sp>
        <p:nvSpPr>
          <p:cNvPr id="2747" name="Google Shape;2747;g6c30f14632_1_400"/>
          <p:cNvSpPr txBox="1"/>
          <p:nvPr/>
        </p:nvSpPr>
        <p:spPr>
          <a:xfrm>
            <a:off x="2330751" y="1880101"/>
            <a:ext cx="2969100" cy="1668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Messaging</a:t>
            </a:r>
            <a:endParaRPr b="0" i="0" sz="1400" u="none" cap="none" strike="noStrike">
              <a:solidFill>
                <a:srgbClr val="000000"/>
              </a:solidFill>
              <a:latin typeface="Arial"/>
              <a:ea typeface="Arial"/>
              <a:cs typeface="Arial"/>
              <a:sym typeface="Arial"/>
            </a:endParaRPr>
          </a:p>
          <a:p>
            <a:pPr indent="-285743" lvl="0" marL="285743" marR="0" rtl="0" algn="l">
              <a:lnSpc>
                <a:spcPct val="15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Commercial Support</a:t>
            </a:r>
            <a:endParaRPr b="0" i="0" sz="1400" u="none" cap="none" strike="noStrike">
              <a:solidFill>
                <a:srgbClr val="000000"/>
              </a:solidFill>
              <a:latin typeface="Arial"/>
              <a:ea typeface="Arial"/>
              <a:cs typeface="Arial"/>
              <a:sym typeface="Arial"/>
            </a:endParaRPr>
          </a:p>
          <a:p>
            <a:pPr indent="-285743" lvl="0" marL="285743" marR="0" rtl="0" algn="l">
              <a:lnSpc>
                <a:spcPct val="15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Bridge into TIBCO Messaging</a:t>
            </a:r>
            <a:endParaRPr b="0" i="0" sz="1400" u="none" cap="none" strike="noStrike">
              <a:solidFill>
                <a:srgbClr val="000000"/>
              </a:solidFill>
              <a:latin typeface="Arial"/>
              <a:ea typeface="Arial"/>
              <a:cs typeface="Arial"/>
              <a:sym typeface="Arial"/>
            </a:endParaRPr>
          </a:p>
          <a:p>
            <a:pPr indent="-285743" lvl="0" marL="285743" marR="0" rtl="0" algn="l">
              <a:lnSpc>
                <a:spcPct val="15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Management, Monitoring</a:t>
            </a:r>
            <a:endParaRPr b="0" i="0" sz="1400" u="none" cap="none" strike="noStrike">
              <a:solidFill>
                <a:srgbClr val="000000"/>
              </a:solidFill>
              <a:latin typeface="Arial"/>
              <a:ea typeface="Arial"/>
              <a:cs typeface="Arial"/>
              <a:sym typeface="Arial"/>
            </a:endParaRPr>
          </a:p>
          <a:p>
            <a:pPr indent="-285743" lvl="0" marL="285743" marR="0" rtl="0" algn="l">
              <a:lnSpc>
                <a:spcPct val="15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App-Dev support through Flogo</a:t>
            </a:r>
            <a:endParaRPr b="0" i="0" sz="1400" u="none" cap="none" strike="noStrike">
              <a:solidFill>
                <a:srgbClr val="000000"/>
              </a:solidFill>
              <a:latin typeface="Arial"/>
              <a:ea typeface="Arial"/>
              <a:cs typeface="Arial"/>
              <a:sym typeface="Arial"/>
            </a:endParaRPr>
          </a:p>
        </p:txBody>
      </p:sp>
      <p:sp>
        <p:nvSpPr>
          <p:cNvPr id="2748" name="Google Shape;2748;g6c30f14632_1_400"/>
          <p:cNvSpPr txBox="1"/>
          <p:nvPr/>
        </p:nvSpPr>
        <p:spPr>
          <a:xfrm>
            <a:off x="2288883" y="4318137"/>
            <a:ext cx="2989800" cy="1344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AsyncAPI</a:t>
            </a:r>
            <a:endParaRPr b="1" i="0" sz="1400" u="none" cap="none" strike="noStrike">
              <a:solidFill>
                <a:srgbClr val="000000"/>
              </a:solidFill>
              <a:latin typeface="Arial"/>
              <a:ea typeface="Arial"/>
              <a:cs typeface="Arial"/>
              <a:sym typeface="Arial"/>
            </a:endParaRPr>
          </a:p>
          <a:p>
            <a:pPr indent="-285743" lvl="0" marL="285743" marR="0" rtl="0" algn="l">
              <a:lnSpc>
                <a:spcPct val="15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Handle, process APIs</a:t>
            </a:r>
            <a:endParaRPr b="0" i="0" sz="1400" u="none" cap="none" strike="noStrike">
              <a:solidFill>
                <a:srgbClr val="000000"/>
              </a:solidFill>
              <a:latin typeface="Arial"/>
              <a:ea typeface="Arial"/>
              <a:cs typeface="Arial"/>
              <a:sym typeface="Arial"/>
            </a:endParaRPr>
          </a:p>
          <a:p>
            <a:pPr indent="-285743" lvl="0" marL="285743" marR="0" rtl="0" algn="l">
              <a:lnSpc>
                <a:spcPct val="15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Expand to support consumption</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and app-dev patterns</a:t>
            </a:r>
            <a:endParaRPr b="0" i="0" sz="1400" u="none" cap="none" strike="noStrike">
              <a:solidFill>
                <a:srgbClr val="000000"/>
              </a:solidFill>
              <a:latin typeface="Arial"/>
              <a:ea typeface="Arial"/>
              <a:cs typeface="Arial"/>
              <a:sym typeface="Arial"/>
            </a:endParaRPr>
          </a:p>
        </p:txBody>
      </p:sp>
      <p:sp>
        <p:nvSpPr>
          <p:cNvPr id="2749" name="Google Shape;2749;g6c30f14632_1_400"/>
          <p:cNvSpPr txBox="1"/>
          <p:nvPr>
            <p:ph idx="11" type="ftr"/>
          </p:nvPr>
        </p:nvSpPr>
        <p:spPr>
          <a:xfrm>
            <a:off x="277100" y="6479599"/>
            <a:ext cx="2545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D8D8D"/>
              </a:buClr>
              <a:buSzPts val="1400"/>
              <a:buNone/>
            </a:pPr>
            <a:r>
              <a:rPr lang="en-US">
                <a:solidFill>
                  <a:srgbClr val="000000"/>
                </a:solidFill>
              </a:rPr>
              <a:t>© Copyright 2000-2019 TIBCO Software Inc.        </a:t>
            </a:r>
            <a:endParaRPr>
              <a:solidFill>
                <a:srgbClr val="000000"/>
              </a:solidFill>
            </a:endParaRPr>
          </a:p>
        </p:txBody>
      </p:sp>
      <p:sp>
        <p:nvSpPr>
          <p:cNvPr id="2750" name="Google Shape;2750;g6c30f14632_1_400"/>
          <p:cNvSpPr txBox="1"/>
          <p:nvPr>
            <p:ph idx="12" type="sldNum"/>
          </p:nvPr>
        </p:nvSpPr>
        <p:spPr>
          <a:xfrm>
            <a:off x="13847" y="6479597"/>
            <a:ext cx="509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5" name="Shape 2755"/>
        <p:cNvGrpSpPr/>
        <p:nvPr/>
      </p:nvGrpSpPr>
      <p:grpSpPr>
        <a:xfrm>
          <a:off x="0" y="0"/>
          <a:ext cx="0" cy="0"/>
          <a:chOff x="0" y="0"/>
          <a:chExt cx="0" cy="0"/>
        </a:xfrm>
      </p:grpSpPr>
      <p:sp>
        <p:nvSpPr>
          <p:cNvPr id="2756" name="Google Shape;2756;g6c30f14632_1_421"/>
          <p:cNvSpPr txBox="1"/>
          <p:nvPr>
            <p:ph idx="11" type="ftr"/>
          </p:nvPr>
        </p:nvSpPr>
        <p:spPr>
          <a:xfrm>
            <a:off x="277100" y="6479598"/>
            <a:ext cx="2545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D8D8D"/>
              </a:buClr>
              <a:buSzPts val="1400"/>
              <a:buNone/>
            </a:pPr>
            <a:r>
              <a:rPr lang="en-US">
                <a:solidFill>
                  <a:srgbClr val="000000"/>
                </a:solidFill>
              </a:rPr>
              <a:t>© Copyright 2000-2019 TIBCO Software Inc.        </a:t>
            </a:r>
            <a:endParaRPr>
              <a:solidFill>
                <a:srgbClr val="000000"/>
              </a:solidFill>
            </a:endParaRPr>
          </a:p>
        </p:txBody>
      </p:sp>
      <p:sp>
        <p:nvSpPr>
          <p:cNvPr id="2757" name="Google Shape;2757;g6c30f14632_1_421"/>
          <p:cNvSpPr txBox="1"/>
          <p:nvPr>
            <p:ph idx="12" type="sldNum"/>
          </p:nvPr>
        </p:nvSpPr>
        <p:spPr>
          <a:xfrm>
            <a:off x="13846" y="6479596"/>
            <a:ext cx="509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US"/>
              <a:t>‹#›</a:t>
            </a:fld>
            <a:endParaRPr/>
          </a:p>
        </p:txBody>
      </p:sp>
      <p:sp>
        <p:nvSpPr>
          <p:cNvPr id="2758" name="Google Shape;2758;g6c30f14632_1_421"/>
          <p:cNvSpPr txBox="1"/>
          <p:nvPr>
            <p:ph type="title"/>
          </p:nvPr>
        </p:nvSpPr>
        <p:spPr>
          <a:xfrm>
            <a:off x="786245" y="209261"/>
            <a:ext cx="10515600" cy="132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900"/>
              <a:buNone/>
            </a:pPr>
            <a:r>
              <a:rPr lang="en-US"/>
              <a:t>Building a Powerful Community</a:t>
            </a:r>
            <a:endParaRPr/>
          </a:p>
        </p:txBody>
      </p:sp>
      <p:sp>
        <p:nvSpPr>
          <p:cNvPr id="2759" name="Google Shape;2759;g6c30f14632_1_421"/>
          <p:cNvSpPr/>
          <p:nvPr/>
        </p:nvSpPr>
        <p:spPr>
          <a:xfrm>
            <a:off x="1214379" y="2117166"/>
            <a:ext cx="1536000" cy="50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67"/>
              <a:buFont typeface="Arial"/>
              <a:buNone/>
            </a:pPr>
            <a:r>
              <a:rPr b="0" i="0" lang="en-US" sz="2667" u="none" cap="none" strike="noStrike">
                <a:solidFill>
                  <a:srgbClr val="000000"/>
                </a:solidFill>
                <a:latin typeface="Arial"/>
                <a:ea typeface="Arial"/>
                <a:cs typeface="Arial"/>
                <a:sym typeface="Arial"/>
              </a:rPr>
              <a:t>56,000+</a:t>
            </a:r>
            <a:endParaRPr b="0" i="0" sz="1400" u="none" cap="none" strike="noStrike">
              <a:solidFill>
                <a:srgbClr val="000000"/>
              </a:solidFill>
              <a:latin typeface="Arial"/>
              <a:ea typeface="Arial"/>
              <a:cs typeface="Arial"/>
              <a:sym typeface="Arial"/>
            </a:endParaRPr>
          </a:p>
        </p:txBody>
      </p:sp>
      <p:pic>
        <p:nvPicPr>
          <p:cNvPr id="2760" name="Google Shape;2760;g6c30f14632_1_421"/>
          <p:cNvPicPr preferRelativeResize="0"/>
          <p:nvPr/>
        </p:nvPicPr>
        <p:blipFill rotWithShape="1">
          <a:blip r:embed="rId3">
            <a:alphaModFix/>
          </a:blip>
          <a:srcRect b="0" l="0" r="0" t="0"/>
          <a:stretch/>
        </p:blipFill>
        <p:spPr>
          <a:xfrm>
            <a:off x="1214381" y="1364996"/>
            <a:ext cx="962075" cy="752168"/>
          </a:xfrm>
          <a:prstGeom prst="rect">
            <a:avLst/>
          </a:prstGeom>
          <a:noFill/>
          <a:ln>
            <a:noFill/>
          </a:ln>
        </p:spPr>
      </p:pic>
      <p:sp>
        <p:nvSpPr>
          <p:cNvPr id="2761" name="Google Shape;2761;g6c30f14632_1_421"/>
          <p:cNvSpPr/>
          <p:nvPr/>
        </p:nvSpPr>
        <p:spPr>
          <a:xfrm rot="5400000">
            <a:off x="2127464" y="1576248"/>
            <a:ext cx="427500" cy="329700"/>
          </a:xfrm>
          <a:prstGeom prst="rightArrow">
            <a:avLst>
              <a:gd fmla="val 50000" name="adj1"/>
              <a:gd fmla="val 50000" name="adj2"/>
            </a:avLst>
          </a:prstGeom>
          <a:solidFill>
            <a:schemeClr val="accent1"/>
          </a:solidFill>
          <a:ln cap="flat" cmpd="sng" w="25400">
            <a:solidFill>
              <a:srgbClr val="007B9C"/>
            </a:solidFill>
            <a:prstDash val="solid"/>
            <a:round/>
            <a:headEnd len="sm" w="sm" type="none"/>
            <a:tailEnd len="sm" w="sm" type="none"/>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2762" name="Google Shape;2762;g6c30f14632_1_421"/>
          <p:cNvSpPr/>
          <p:nvPr/>
        </p:nvSpPr>
        <p:spPr>
          <a:xfrm>
            <a:off x="1501282" y="2944712"/>
            <a:ext cx="953700" cy="916200"/>
          </a:xfrm>
          <a:prstGeom prst="star5">
            <a:avLst>
              <a:gd fmla="val 19098" name="adj"/>
              <a:gd fmla="val 105146" name="hf"/>
              <a:gd fmla="val 110557" name="vf"/>
            </a:avLst>
          </a:prstGeom>
          <a:solidFill>
            <a:schemeClr val="accent1"/>
          </a:solidFill>
          <a:ln cap="flat" cmpd="sng" w="25400">
            <a:solidFill>
              <a:srgbClr val="007B9C"/>
            </a:solidFill>
            <a:prstDash val="solid"/>
            <a:round/>
            <a:headEnd len="sm" w="sm" type="none"/>
            <a:tailEnd len="sm" w="sm" type="none"/>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p:txBody>
      </p:sp>
      <p:sp>
        <p:nvSpPr>
          <p:cNvPr id="2763" name="Google Shape;2763;g6c30f14632_1_421"/>
          <p:cNvSpPr/>
          <p:nvPr/>
        </p:nvSpPr>
        <p:spPr>
          <a:xfrm>
            <a:off x="1210171" y="3968719"/>
            <a:ext cx="1536000" cy="502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67"/>
              <a:buFont typeface="Arial"/>
              <a:buNone/>
            </a:pPr>
            <a:r>
              <a:rPr b="0" i="0" lang="en-US" sz="2667" u="none" cap="none" strike="noStrike">
                <a:solidFill>
                  <a:srgbClr val="000000"/>
                </a:solidFill>
                <a:latin typeface="Arial"/>
                <a:ea typeface="Arial"/>
                <a:cs typeface="Arial"/>
                <a:sym typeface="Arial"/>
              </a:rPr>
              <a:t>1,200+</a:t>
            </a:r>
            <a:endParaRPr b="0" i="0" sz="1400" u="none" cap="none" strike="noStrike">
              <a:solidFill>
                <a:srgbClr val="000000"/>
              </a:solidFill>
              <a:latin typeface="Arial"/>
              <a:ea typeface="Arial"/>
              <a:cs typeface="Arial"/>
              <a:sym typeface="Arial"/>
            </a:endParaRPr>
          </a:p>
        </p:txBody>
      </p:sp>
      <p:pic>
        <p:nvPicPr>
          <p:cNvPr id="2764" name="Google Shape;2764;g6c30f14632_1_421"/>
          <p:cNvPicPr preferRelativeResize="0"/>
          <p:nvPr/>
        </p:nvPicPr>
        <p:blipFill rotWithShape="1">
          <a:blip r:embed="rId4">
            <a:alphaModFix/>
          </a:blip>
          <a:srcRect b="0" l="0" r="0" t="0"/>
          <a:stretch/>
        </p:blipFill>
        <p:spPr>
          <a:xfrm>
            <a:off x="3138532" y="1406923"/>
            <a:ext cx="8197378" cy="4907984"/>
          </a:xfrm>
          <a:prstGeom prst="rect">
            <a:avLst/>
          </a:prstGeom>
          <a:noFill/>
          <a:ln>
            <a:noFill/>
          </a:ln>
        </p:spPr>
      </p:pic>
      <p:pic>
        <p:nvPicPr>
          <p:cNvPr id="2765" name="Google Shape;2765;g6c30f14632_1_421"/>
          <p:cNvPicPr preferRelativeResize="0"/>
          <p:nvPr/>
        </p:nvPicPr>
        <p:blipFill rotWithShape="1">
          <a:blip r:embed="rId5">
            <a:alphaModFix/>
          </a:blip>
          <a:srcRect b="0" l="0" r="0" t="0"/>
          <a:stretch/>
        </p:blipFill>
        <p:spPr>
          <a:xfrm>
            <a:off x="1086471" y="4788930"/>
            <a:ext cx="1777120" cy="923543"/>
          </a:xfrm>
          <a:prstGeom prst="rect">
            <a:avLst/>
          </a:prstGeom>
          <a:noFill/>
          <a:ln>
            <a:noFill/>
          </a:ln>
        </p:spPr>
      </p:pic>
      <p:sp>
        <p:nvSpPr>
          <p:cNvPr id="2766" name="Google Shape;2766;g6c30f14632_1_421"/>
          <p:cNvSpPr/>
          <p:nvPr/>
        </p:nvSpPr>
        <p:spPr>
          <a:xfrm>
            <a:off x="1210171" y="5695306"/>
            <a:ext cx="1536000" cy="91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67"/>
              <a:buFont typeface="Arial"/>
              <a:buNone/>
            </a:pPr>
            <a:r>
              <a:rPr b="0" i="0" lang="en-US" sz="2667" u="none" cap="none" strike="noStrike">
                <a:solidFill>
                  <a:srgbClr val="000000"/>
                </a:solidFill>
                <a:latin typeface="Arial"/>
                <a:ea typeface="Arial"/>
                <a:cs typeface="Arial"/>
                <a:sym typeface="Arial"/>
              </a:rPr>
              <a:t>800+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667"/>
              <a:buFont typeface="Arial"/>
              <a:buNone/>
            </a:pPr>
            <a:r>
              <a:rPr b="0" i="0" lang="en-US" sz="2667" u="none" cap="none" strike="noStrike">
                <a:solidFill>
                  <a:srgbClr val="000000"/>
                </a:solidFill>
                <a:latin typeface="Arial"/>
                <a:ea typeface="Arial"/>
                <a:cs typeface="Arial"/>
                <a:sym typeface="Arial"/>
              </a:rPr>
              <a:t>Contribs</a:t>
            </a:r>
            <a:endParaRPr b="0" i="0" sz="2667" u="none" cap="none" strike="noStrike">
              <a:solidFill>
                <a:srgbClr val="000000"/>
              </a:solidFill>
              <a:latin typeface="Arial"/>
              <a:ea typeface="Arial"/>
              <a:cs typeface="Arial"/>
              <a:sym typeface="Arial"/>
            </a:endParaRPr>
          </a:p>
        </p:txBody>
      </p:sp>
      <p:pic>
        <p:nvPicPr>
          <p:cNvPr id="2767" name="Google Shape;2767;g6c30f14632_1_421"/>
          <p:cNvPicPr preferRelativeResize="0"/>
          <p:nvPr/>
        </p:nvPicPr>
        <p:blipFill rotWithShape="1">
          <a:blip r:embed="rId6">
            <a:alphaModFix/>
          </a:blip>
          <a:srcRect b="0" l="0" r="0" t="0"/>
          <a:stretch/>
        </p:blipFill>
        <p:spPr>
          <a:xfrm>
            <a:off x="9912927" y="1179717"/>
            <a:ext cx="1128700" cy="6952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74" name="Shape 774"/>
        <p:cNvGrpSpPr/>
        <p:nvPr/>
      </p:nvGrpSpPr>
      <p:grpSpPr>
        <a:xfrm>
          <a:off x="0" y="0"/>
          <a:ext cx="0" cy="0"/>
          <a:chOff x="0" y="0"/>
          <a:chExt cx="0" cy="0"/>
        </a:xfrm>
      </p:grpSpPr>
      <p:sp>
        <p:nvSpPr>
          <p:cNvPr id="775" name="Google Shape;775;p8"/>
          <p:cNvSpPr/>
          <p:nvPr/>
        </p:nvSpPr>
        <p:spPr>
          <a:xfrm>
            <a:off x="4385867" y="800"/>
            <a:ext cx="7806000" cy="685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6" name="Google Shape;776;p8"/>
          <p:cNvPicPr preferRelativeResize="0"/>
          <p:nvPr/>
        </p:nvPicPr>
        <p:blipFill rotWithShape="1">
          <a:blip r:embed="rId3">
            <a:alphaModFix/>
          </a:blip>
          <a:srcRect b="0" l="0" r="0" t="0"/>
          <a:stretch/>
        </p:blipFill>
        <p:spPr>
          <a:xfrm>
            <a:off x="0" y="800"/>
            <a:ext cx="2677800" cy="892600"/>
          </a:xfrm>
          <a:prstGeom prst="rect">
            <a:avLst/>
          </a:prstGeom>
          <a:noFill/>
          <a:ln>
            <a:noFill/>
          </a:ln>
        </p:spPr>
      </p:pic>
      <p:sp>
        <p:nvSpPr>
          <p:cNvPr id="777" name="Google Shape;777;p8"/>
          <p:cNvSpPr/>
          <p:nvPr/>
        </p:nvSpPr>
        <p:spPr>
          <a:xfrm>
            <a:off x="159000" y="3971100"/>
            <a:ext cx="4116900" cy="794100"/>
          </a:xfrm>
          <a:prstGeom prst="roundRect">
            <a:avLst>
              <a:gd fmla="val 50000" name="adj"/>
            </a:avLst>
          </a:prstGeom>
          <a:solidFill>
            <a:schemeClr val="accent5"/>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Bryn Garton</a:t>
            </a:r>
            <a:endParaRPr b="0" i="0" sz="1900" u="none" cap="none" strike="noStrike">
              <a:solidFill>
                <a:srgbClr val="FFFFFF"/>
              </a:solidFill>
              <a:latin typeface="Roboto"/>
              <a:ea typeface="Roboto"/>
              <a:cs typeface="Roboto"/>
              <a:sym typeface="Roboto"/>
            </a:endParaRPr>
          </a:p>
        </p:txBody>
      </p:sp>
      <p:sp>
        <p:nvSpPr>
          <p:cNvPr id="778" name="Google Shape;778;p8"/>
          <p:cNvSpPr txBox="1"/>
          <p:nvPr/>
        </p:nvSpPr>
        <p:spPr>
          <a:xfrm>
            <a:off x="315033" y="5351600"/>
            <a:ext cx="3863100" cy="708300"/>
          </a:xfrm>
          <a:prstGeom prst="rect">
            <a:avLst/>
          </a:prstGeom>
          <a:noFill/>
          <a:ln>
            <a:noFill/>
          </a:ln>
        </p:spPr>
        <p:txBody>
          <a:bodyPr anchorCtr="0" anchor="ctr" bIns="121900" lIns="121900" spcFirstLastPara="1" rIns="121900" wrap="square" tIns="121900">
            <a:noAutofit/>
          </a:bodyPr>
          <a:lstStyle/>
          <a:p>
            <a:pPr indent="0" lvl="0" marL="0" marR="0" rtl="0" algn="ctr">
              <a:lnSpc>
                <a:spcPct val="133333"/>
              </a:lnSpc>
              <a:spcBef>
                <a:spcPts val="240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Senior Solutions Consultant</a:t>
            </a:r>
            <a:endParaRPr b="0" i="0" sz="1900" u="none" cap="none" strike="noStrike">
              <a:solidFill>
                <a:srgbClr val="FFFFFF"/>
              </a:solidFill>
              <a:latin typeface="Roboto"/>
              <a:ea typeface="Roboto"/>
              <a:cs typeface="Roboto"/>
              <a:sym typeface="Roboto"/>
            </a:endParaRPr>
          </a:p>
        </p:txBody>
      </p:sp>
      <p:sp>
        <p:nvSpPr>
          <p:cNvPr id="779" name="Google Shape;779;p8"/>
          <p:cNvSpPr txBox="1"/>
          <p:nvPr/>
        </p:nvSpPr>
        <p:spPr>
          <a:xfrm>
            <a:off x="5411867" y="189219"/>
            <a:ext cx="5754000" cy="6285472"/>
          </a:xfrm>
          <a:prstGeom prst="rect">
            <a:avLst/>
          </a:prstGeom>
          <a:noFill/>
          <a:ln>
            <a:noFill/>
          </a:ln>
        </p:spPr>
        <p:txBody>
          <a:bodyPr anchorCtr="0" anchor="t" bIns="121900" lIns="121900" spcFirstLastPara="1" rIns="121900" wrap="square" tIns="121900">
            <a:noAutofit/>
          </a:bodyPr>
          <a:lstStyle/>
          <a:p>
            <a:pPr indent="0" lvl="0" marL="304800" marR="304800" rtl="0" algn="l">
              <a:lnSpc>
                <a:spcPct val="142857"/>
              </a:lnSpc>
              <a:spcBef>
                <a:spcPts val="320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a:t>
            </a:r>
            <a:endParaRPr b="0" i="0" sz="1900" u="none" cap="none" strike="noStrike">
              <a:solidFill>
                <a:srgbClr val="FFFFFF"/>
              </a:solidFill>
              <a:latin typeface="Roboto"/>
              <a:ea typeface="Roboto"/>
              <a:cs typeface="Roboto"/>
              <a:sym typeface="Roboto"/>
            </a:endParaRPr>
          </a:p>
        </p:txBody>
      </p:sp>
      <p:pic>
        <p:nvPicPr>
          <p:cNvPr id="780" name="Google Shape;780;p8"/>
          <p:cNvPicPr preferRelativeResize="0"/>
          <p:nvPr/>
        </p:nvPicPr>
        <p:blipFill rotWithShape="1">
          <a:blip r:embed="rId4">
            <a:alphaModFix/>
          </a:blip>
          <a:srcRect b="0" l="0" r="0" t="0"/>
          <a:stretch/>
        </p:blipFill>
        <p:spPr>
          <a:xfrm>
            <a:off x="947448" y="1137582"/>
            <a:ext cx="2540000" cy="2540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2" name="Shape 2772"/>
        <p:cNvGrpSpPr/>
        <p:nvPr/>
      </p:nvGrpSpPr>
      <p:grpSpPr>
        <a:xfrm>
          <a:off x="0" y="0"/>
          <a:ext cx="0" cy="0"/>
          <a:chOff x="0" y="0"/>
          <a:chExt cx="0" cy="0"/>
        </a:xfrm>
      </p:grpSpPr>
      <p:sp>
        <p:nvSpPr>
          <p:cNvPr id="2773" name="Google Shape;2773;g6c30f14632_1_4"/>
          <p:cNvSpPr txBox="1"/>
          <p:nvPr>
            <p:ph idx="11" type="ftr"/>
          </p:nvPr>
        </p:nvSpPr>
        <p:spPr>
          <a:xfrm>
            <a:off x="277100" y="6479598"/>
            <a:ext cx="2545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D8D8D"/>
              </a:buClr>
              <a:buSzPts val="1400"/>
              <a:buNone/>
            </a:pPr>
            <a:r>
              <a:rPr lang="en-US">
                <a:solidFill>
                  <a:srgbClr val="000000"/>
                </a:solidFill>
              </a:rPr>
              <a:t>© Copyright 2000-2019 TIBCO Software Inc.        </a:t>
            </a:r>
            <a:endParaRPr>
              <a:solidFill>
                <a:srgbClr val="000000"/>
              </a:solidFill>
            </a:endParaRPr>
          </a:p>
        </p:txBody>
      </p:sp>
      <p:sp>
        <p:nvSpPr>
          <p:cNvPr id="2774" name="Google Shape;2774;g6c30f14632_1_4"/>
          <p:cNvSpPr txBox="1"/>
          <p:nvPr>
            <p:ph idx="12" type="sldNum"/>
          </p:nvPr>
        </p:nvSpPr>
        <p:spPr>
          <a:xfrm>
            <a:off x="13846" y="6479596"/>
            <a:ext cx="509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US"/>
              <a:t>‹#›</a:t>
            </a:fld>
            <a:endParaRPr/>
          </a:p>
        </p:txBody>
      </p:sp>
      <p:sp>
        <p:nvSpPr>
          <p:cNvPr id="2775" name="Google Shape;2775;g6c30f14632_1_4"/>
          <p:cNvSpPr txBox="1"/>
          <p:nvPr>
            <p:ph type="title"/>
          </p:nvPr>
        </p:nvSpPr>
        <p:spPr>
          <a:xfrm>
            <a:off x="838200" y="365125"/>
            <a:ext cx="10515600" cy="13257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rgbClr val="333333"/>
              </a:buClr>
              <a:buSzPts val="1800"/>
              <a:buNone/>
            </a:pPr>
            <a:r>
              <a:rPr lang="en-US"/>
              <a:t>Key Product Milestones</a:t>
            </a:r>
            <a:endParaRPr/>
          </a:p>
        </p:txBody>
      </p:sp>
      <p:sp>
        <p:nvSpPr>
          <p:cNvPr id="2776" name="Google Shape;2776;g6c30f14632_1_4"/>
          <p:cNvSpPr/>
          <p:nvPr/>
        </p:nvSpPr>
        <p:spPr>
          <a:xfrm>
            <a:off x="203200" y="3327400"/>
            <a:ext cx="11887200" cy="914400"/>
          </a:xfrm>
          <a:prstGeom prst="rightArrow">
            <a:avLst>
              <a:gd fmla="val 50000" name="adj1"/>
              <a:gd fmla="val 50000" name="adj2"/>
            </a:avLst>
          </a:prstGeom>
          <a:solidFill>
            <a:srgbClr val="16A9D4"/>
          </a:solidFill>
          <a:ln>
            <a:noFill/>
          </a:ln>
          <a:effectLst>
            <a:outerShdw blurRad="40000" rotWithShape="0" dir="5400000" dist="23000">
              <a:srgbClr val="000000">
                <a:alpha val="33333"/>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867"/>
              <a:buFont typeface="Arial"/>
              <a:buNone/>
            </a:pPr>
            <a:r>
              <a:t/>
            </a:r>
            <a:endParaRPr b="0" i="0" sz="1867" u="none" cap="none" strike="noStrike">
              <a:solidFill>
                <a:schemeClr val="lt1"/>
              </a:solidFill>
              <a:latin typeface="Arial"/>
              <a:ea typeface="Arial"/>
              <a:cs typeface="Arial"/>
              <a:sym typeface="Arial"/>
            </a:endParaRPr>
          </a:p>
        </p:txBody>
      </p:sp>
      <p:pic>
        <p:nvPicPr>
          <p:cNvPr id="2777" name="Google Shape;2777;g6c30f14632_1_4"/>
          <p:cNvPicPr preferRelativeResize="0"/>
          <p:nvPr/>
        </p:nvPicPr>
        <p:blipFill rotWithShape="1">
          <a:blip r:embed="rId3">
            <a:alphaModFix/>
          </a:blip>
          <a:srcRect b="0" l="0" r="0" t="0"/>
          <a:stretch/>
        </p:blipFill>
        <p:spPr>
          <a:xfrm>
            <a:off x="561058" y="2184065"/>
            <a:ext cx="503487" cy="505372"/>
          </a:xfrm>
          <a:prstGeom prst="rect">
            <a:avLst/>
          </a:prstGeom>
          <a:noFill/>
          <a:ln>
            <a:noFill/>
          </a:ln>
        </p:spPr>
      </p:pic>
      <p:sp>
        <p:nvSpPr>
          <p:cNvPr id="2778" name="Google Shape;2778;g6c30f14632_1_4"/>
          <p:cNvSpPr txBox="1"/>
          <p:nvPr/>
        </p:nvSpPr>
        <p:spPr>
          <a:xfrm>
            <a:off x="0" y="2819400"/>
            <a:ext cx="1625700" cy="5079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Single Subscription</a:t>
            </a:r>
            <a:endParaRPr b="0" i="0" sz="1867"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rgbClr val="0097A7"/>
                </a:solidFill>
                <a:latin typeface="Arial"/>
                <a:ea typeface="Arial"/>
                <a:cs typeface="Arial"/>
                <a:sym typeface="Arial"/>
              </a:rPr>
              <a:t>Feb 2018</a:t>
            </a:r>
            <a:endParaRPr b="1" i="1" sz="1200" u="none" cap="none" strike="noStrike">
              <a:solidFill>
                <a:srgbClr val="0097A7"/>
              </a:solidFill>
              <a:latin typeface="Arial"/>
              <a:ea typeface="Arial"/>
              <a:cs typeface="Arial"/>
              <a:sym typeface="Arial"/>
            </a:endParaRPr>
          </a:p>
        </p:txBody>
      </p:sp>
      <p:pic>
        <p:nvPicPr>
          <p:cNvPr id="2779" name="Google Shape;2779;g6c30f14632_1_4"/>
          <p:cNvPicPr preferRelativeResize="0"/>
          <p:nvPr/>
        </p:nvPicPr>
        <p:blipFill rotWithShape="1">
          <a:blip r:embed="rId4">
            <a:alphaModFix/>
          </a:blip>
          <a:srcRect b="0" l="0" r="0" t="0"/>
          <a:stretch/>
        </p:blipFill>
        <p:spPr>
          <a:xfrm>
            <a:off x="1372915" y="5054601"/>
            <a:ext cx="505372" cy="505372"/>
          </a:xfrm>
          <a:prstGeom prst="rect">
            <a:avLst/>
          </a:prstGeom>
          <a:noFill/>
          <a:ln>
            <a:noFill/>
          </a:ln>
        </p:spPr>
      </p:pic>
      <p:sp>
        <p:nvSpPr>
          <p:cNvPr id="2780" name="Google Shape;2780;g6c30f14632_1_4"/>
          <p:cNvSpPr txBox="1"/>
          <p:nvPr/>
        </p:nvSpPr>
        <p:spPr>
          <a:xfrm>
            <a:off x="609600" y="4385636"/>
            <a:ext cx="2031900" cy="4461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TCI on AWS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Marketplace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chemeClr val="accent5"/>
                </a:solidFill>
                <a:latin typeface="Arial"/>
                <a:ea typeface="Arial"/>
                <a:cs typeface="Arial"/>
                <a:sym typeface="Arial"/>
              </a:rPr>
              <a:t>May 2018</a:t>
            </a:r>
            <a:endParaRPr b="1" i="1" sz="1200" u="none" cap="none" strike="noStrike">
              <a:solidFill>
                <a:schemeClr val="accent5"/>
              </a:solidFill>
              <a:latin typeface="Arial"/>
              <a:ea typeface="Arial"/>
              <a:cs typeface="Arial"/>
              <a:sym typeface="Arial"/>
            </a:endParaRPr>
          </a:p>
        </p:txBody>
      </p:sp>
      <p:pic>
        <p:nvPicPr>
          <p:cNvPr id="2781" name="Google Shape;2781;g6c30f14632_1_4"/>
          <p:cNvPicPr preferRelativeResize="0"/>
          <p:nvPr/>
        </p:nvPicPr>
        <p:blipFill rotWithShape="1">
          <a:blip r:embed="rId5">
            <a:alphaModFix/>
          </a:blip>
          <a:srcRect b="0" l="0" r="0" t="0"/>
          <a:stretch/>
        </p:blipFill>
        <p:spPr>
          <a:xfrm>
            <a:off x="2304430" y="1185961"/>
            <a:ext cx="505372" cy="505372"/>
          </a:xfrm>
          <a:prstGeom prst="rect">
            <a:avLst/>
          </a:prstGeom>
          <a:noFill/>
          <a:ln>
            <a:noFill/>
          </a:ln>
        </p:spPr>
      </p:pic>
      <p:sp>
        <p:nvSpPr>
          <p:cNvPr id="2782" name="Google Shape;2782;g6c30f14632_1_4"/>
          <p:cNvSpPr txBox="1"/>
          <p:nvPr/>
        </p:nvSpPr>
        <p:spPr>
          <a:xfrm>
            <a:off x="1761432" y="1721751"/>
            <a:ext cx="1591500" cy="4797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Scribe Acquisition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chemeClr val="accent5"/>
                </a:solidFill>
                <a:latin typeface="Arial"/>
                <a:ea typeface="Arial"/>
                <a:cs typeface="Arial"/>
                <a:sym typeface="Arial"/>
              </a:rPr>
              <a:t>Jun 2018</a:t>
            </a:r>
            <a:endParaRPr b="1" i="1" sz="1200" u="none" cap="none" strike="noStrike">
              <a:solidFill>
                <a:schemeClr val="accent5"/>
              </a:solidFill>
              <a:latin typeface="Arial"/>
              <a:ea typeface="Arial"/>
              <a:cs typeface="Arial"/>
              <a:sym typeface="Arial"/>
            </a:endParaRPr>
          </a:p>
        </p:txBody>
      </p:sp>
      <p:pic>
        <p:nvPicPr>
          <p:cNvPr id="2783" name="Google Shape;2783;g6c30f14632_1_4"/>
          <p:cNvPicPr preferRelativeResize="0"/>
          <p:nvPr/>
        </p:nvPicPr>
        <p:blipFill rotWithShape="1">
          <a:blip r:embed="rId6">
            <a:alphaModFix/>
          </a:blip>
          <a:srcRect b="0" l="0" r="0" t="0"/>
          <a:stretch/>
        </p:blipFill>
        <p:spPr>
          <a:xfrm>
            <a:off x="3484343" y="5899708"/>
            <a:ext cx="503487" cy="505372"/>
          </a:xfrm>
          <a:prstGeom prst="rect">
            <a:avLst/>
          </a:prstGeom>
          <a:noFill/>
          <a:ln>
            <a:noFill/>
          </a:ln>
        </p:spPr>
      </p:pic>
      <p:sp>
        <p:nvSpPr>
          <p:cNvPr id="2784" name="Google Shape;2784;g6c30f14632_1_4"/>
          <p:cNvSpPr txBox="1"/>
          <p:nvPr/>
        </p:nvSpPr>
        <p:spPr>
          <a:xfrm>
            <a:off x="2809803" y="5084940"/>
            <a:ext cx="1752000" cy="4770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Scribe Integrated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in TCI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(TCI-Connect)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chemeClr val="accent5"/>
                </a:solidFill>
                <a:latin typeface="Arial"/>
                <a:ea typeface="Arial"/>
                <a:cs typeface="Arial"/>
                <a:sym typeface="Arial"/>
              </a:rPr>
              <a:t>Sep 2018</a:t>
            </a:r>
            <a:endParaRPr b="1" i="1" sz="1200" u="none" cap="none" strike="noStrike">
              <a:solidFill>
                <a:schemeClr val="accent5"/>
              </a:solidFill>
              <a:latin typeface="Arial"/>
              <a:ea typeface="Arial"/>
              <a:cs typeface="Arial"/>
              <a:sym typeface="Arial"/>
            </a:endParaRPr>
          </a:p>
        </p:txBody>
      </p:sp>
      <p:pic>
        <p:nvPicPr>
          <p:cNvPr id="2785" name="Google Shape;2785;g6c30f14632_1_4"/>
          <p:cNvPicPr preferRelativeResize="0"/>
          <p:nvPr/>
        </p:nvPicPr>
        <p:blipFill rotWithShape="1">
          <a:blip r:embed="rId7">
            <a:alphaModFix/>
          </a:blip>
          <a:srcRect b="0" l="0" r="0" t="0"/>
          <a:stretch/>
        </p:blipFill>
        <p:spPr>
          <a:xfrm>
            <a:off x="7787358" y="2184064"/>
            <a:ext cx="501684" cy="503563"/>
          </a:xfrm>
          <a:prstGeom prst="rect">
            <a:avLst/>
          </a:prstGeom>
          <a:noFill/>
          <a:ln>
            <a:noFill/>
          </a:ln>
        </p:spPr>
      </p:pic>
      <p:pic>
        <p:nvPicPr>
          <p:cNvPr id="2786" name="Google Shape;2786;g6c30f14632_1_4"/>
          <p:cNvPicPr preferRelativeResize="0"/>
          <p:nvPr/>
        </p:nvPicPr>
        <p:blipFill rotWithShape="1">
          <a:blip r:embed="rId8">
            <a:alphaModFix/>
          </a:blip>
          <a:srcRect b="0" l="0" r="0" t="0"/>
          <a:stretch/>
        </p:blipFill>
        <p:spPr>
          <a:xfrm>
            <a:off x="3704553" y="2220925"/>
            <a:ext cx="505372" cy="505372"/>
          </a:xfrm>
          <a:prstGeom prst="rect">
            <a:avLst/>
          </a:prstGeom>
          <a:noFill/>
          <a:ln>
            <a:noFill/>
          </a:ln>
        </p:spPr>
      </p:pic>
      <p:sp>
        <p:nvSpPr>
          <p:cNvPr id="2787" name="Google Shape;2787;g6c30f14632_1_4"/>
          <p:cNvSpPr txBox="1"/>
          <p:nvPr/>
        </p:nvSpPr>
        <p:spPr>
          <a:xfrm>
            <a:off x="3240877" y="2757288"/>
            <a:ext cx="1432800" cy="4686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Smart Mapping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rgbClr val="0097A7"/>
                </a:solidFill>
                <a:latin typeface="Arial"/>
                <a:ea typeface="Arial"/>
                <a:cs typeface="Arial"/>
                <a:sym typeface="Arial"/>
              </a:rPr>
              <a:t>Sep 2018</a:t>
            </a:r>
            <a:endParaRPr b="1" i="1" sz="1200" u="none" cap="none" strike="noStrike">
              <a:solidFill>
                <a:srgbClr val="0097A7"/>
              </a:solidFill>
              <a:latin typeface="Arial"/>
              <a:ea typeface="Arial"/>
              <a:cs typeface="Arial"/>
              <a:sym typeface="Arial"/>
            </a:endParaRPr>
          </a:p>
        </p:txBody>
      </p:sp>
      <p:pic>
        <p:nvPicPr>
          <p:cNvPr id="2788" name="Google Shape;2788;g6c30f14632_1_4"/>
          <p:cNvPicPr preferRelativeResize="0"/>
          <p:nvPr/>
        </p:nvPicPr>
        <p:blipFill rotWithShape="1">
          <a:blip r:embed="rId9">
            <a:alphaModFix/>
          </a:blip>
          <a:srcRect b="0" l="0" r="0" t="0"/>
          <a:stretch/>
        </p:blipFill>
        <p:spPr>
          <a:xfrm>
            <a:off x="5952463" y="1135391"/>
            <a:ext cx="503013" cy="503013"/>
          </a:xfrm>
          <a:prstGeom prst="rect">
            <a:avLst/>
          </a:prstGeom>
          <a:noFill/>
          <a:ln>
            <a:noFill/>
          </a:ln>
        </p:spPr>
      </p:pic>
      <p:sp>
        <p:nvSpPr>
          <p:cNvPr id="2789" name="Google Shape;2789;g6c30f14632_1_4"/>
          <p:cNvSpPr txBox="1"/>
          <p:nvPr/>
        </p:nvSpPr>
        <p:spPr>
          <a:xfrm>
            <a:off x="5397539" y="1690687"/>
            <a:ext cx="1612800" cy="5364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Persona Driven UX</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rgbClr val="0097A7"/>
                </a:solidFill>
                <a:latin typeface="Arial"/>
                <a:ea typeface="Arial"/>
                <a:cs typeface="Arial"/>
                <a:sym typeface="Arial"/>
              </a:rPr>
              <a:t>Apr 2019</a:t>
            </a:r>
            <a:endParaRPr b="1" i="1" sz="1200" u="none" cap="none" strike="noStrike">
              <a:solidFill>
                <a:srgbClr val="0097A7"/>
              </a:solidFill>
              <a:latin typeface="Arial"/>
              <a:ea typeface="Arial"/>
              <a:cs typeface="Arial"/>
              <a:sym typeface="Arial"/>
            </a:endParaRPr>
          </a:p>
        </p:txBody>
      </p:sp>
      <p:sp>
        <p:nvSpPr>
          <p:cNvPr id="2790" name="Google Shape;2790;g6c30f14632_1_4"/>
          <p:cNvSpPr txBox="1"/>
          <p:nvPr/>
        </p:nvSpPr>
        <p:spPr>
          <a:xfrm>
            <a:off x="7112001" y="2726297"/>
            <a:ext cx="1852500" cy="5364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Multi-Org Hierarchies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rgbClr val="0097A7"/>
                </a:solidFill>
                <a:latin typeface="Arial"/>
                <a:ea typeface="Arial"/>
                <a:cs typeface="Arial"/>
                <a:sym typeface="Arial"/>
              </a:rPr>
              <a:t>Jun 2019</a:t>
            </a:r>
            <a:endParaRPr b="1" i="1" sz="1200" u="none" cap="none" strike="noStrike">
              <a:solidFill>
                <a:srgbClr val="0097A7"/>
              </a:solidFill>
              <a:latin typeface="Arial"/>
              <a:ea typeface="Arial"/>
              <a:cs typeface="Arial"/>
              <a:sym typeface="Arial"/>
            </a:endParaRPr>
          </a:p>
        </p:txBody>
      </p:sp>
      <p:pic>
        <p:nvPicPr>
          <p:cNvPr id="2791" name="Google Shape;2791;g6c30f14632_1_4"/>
          <p:cNvPicPr preferRelativeResize="0"/>
          <p:nvPr/>
        </p:nvPicPr>
        <p:blipFill rotWithShape="1">
          <a:blip r:embed="rId10">
            <a:alphaModFix/>
          </a:blip>
          <a:srcRect b="0" l="0" r="0" t="0"/>
          <a:stretch/>
        </p:blipFill>
        <p:spPr>
          <a:xfrm>
            <a:off x="4942226" y="5058700"/>
            <a:ext cx="505124" cy="503240"/>
          </a:xfrm>
          <a:prstGeom prst="rect">
            <a:avLst/>
          </a:prstGeom>
          <a:noFill/>
          <a:ln>
            <a:noFill/>
          </a:ln>
        </p:spPr>
      </p:pic>
      <p:sp>
        <p:nvSpPr>
          <p:cNvPr id="2792" name="Google Shape;2792;g6c30f14632_1_4"/>
          <p:cNvSpPr txBox="1"/>
          <p:nvPr/>
        </p:nvSpPr>
        <p:spPr>
          <a:xfrm>
            <a:off x="4496776" y="4392568"/>
            <a:ext cx="1395900" cy="5604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PAYG Per sec </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Billing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rgbClr val="0097A7"/>
                </a:solidFill>
                <a:latin typeface="Arial"/>
                <a:ea typeface="Arial"/>
                <a:cs typeface="Arial"/>
                <a:sym typeface="Arial"/>
              </a:rPr>
              <a:t>Nov 2018</a:t>
            </a:r>
            <a:endParaRPr b="1" i="1" sz="1200" u="none" cap="none" strike="noStrike">
              <a:solidFill>
                <a:srgbClr val="0097A7"/>
              </a:solidFill>
              <a:latin typeface="Arial"/>
              <a:ea typeface="Arial"/>
              <a:cs typeface="Arial"/>
              <a:sym typeface="Arial"/>
            </a:endParaRPr>
          </a:p>
        </p:txBody>
      </p:sp>
      <p:pic>
        <p:nvPicPr>
          <p:cNvPr id="2793" name="Google Shape;2793;g6c30f14632_1_4"/>
          <p:cNvPicPr preferRelativeResize="0"/>
          <p:nvPr/>
        </p:nvPicPr>
        <p:blipFill rotWithShape="1">
          <a:blip r:embed="rId11">
            <a:alphaModFix/>
          </a:blip>
          <a:srcRect b="0" l="0" r="0" t="0"/>
          <a:stretch/>
        </p:blipFill>
        <p:spPr>
          <a:xfrm>
            <a:off x="9180640" y="1092200"/>
            <a:ext cx="2096961" cy="602000"/>
          </a:xfrm>
          <a:prstGeom prst="rect">
            <a:avLst/>
          </a:prstGeom>
          <a:noFill/>
          <a:ln>
            <a:noFill/>
          </a:ln>
        </p:spPr>
      </p:pic>
      <p:pic>
        <p:nvPicPr>
          <p:cNvPr id="2794" name="Google Shape;2794;g6c30f14632_1_4"/>
          <p:cNvPicPr preferRelativeResize="0"/>
          <p:nvPr/>
        </p:nvPicPr>
        <p:blipFill rotWithShape="1">
          <a:blip r:embed="rId12">
            <a:alphaModFix/>
          </a:blip>
          <a:srcRect b="0" l="0" r="0" t="0"/>
          <a:stretch/>
        </p:blipFill>
        <p:spPr>
          <a:xfrm>
            <a:off x="6712865" y="5712021"/>
            <a:ext cx="617985" cy="617985"/>
          </a:xfrm>
          <a:prstGeom prst="rect">
            <a:avLst/>
          </a:prstGeom>
          <a:noFill/>
          <a:ln>
            <a:noFill/>
          </a:ln>
        </p:spPr>
      </p:pic>
      <p:sp>
        <p:nvSpPr>
          <p:cNvPr id="2795" name="Google Shape;2795;g6c30f14632_1_4"/>
          <p:cNvSpPr txBox="1"/>
          <p:nvPr/>
        </p:nvSpPr>
        <p:spPr>
          <a:xfrm>
            <a:off x="6197600" y="5080583"/>
            <a:ext cx="1818300" cy="4770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GraphQL Support</a:t>
            </a:r>
            <a:endParaRPr b="0" i="0" sz="1867"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in TCI-Develop/Flogo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chemeClr val="accent5"/>
                </a:solidFill>
                <a:latin typeface="Arial"/>
                <a:ea typeface="Arial"/>
                <a:cs typeface="Arial"/>
                <a:sym typeface="Arial"/>
              </a:rPr>
              <a:t>May 2019</a:t>
            </a:r>
            <a:endParaRPr b="1" i="1" sz="1200" u="none" cap="none" strike="noStrike">
              <a:solidFill>
                <a:schemeClr val="accent5"/>
              </a:solidFill>
              <a:latin typeface="Arial"/>
              <a:ea typeface="Arial"/>
              <a:cs typeface="Arial"/>
              <a:sym typeface="Arial"/>
            </a:endParaRPr>
          </a:p>
        </p:txBody>
      </p:sp>
      <p:sp>
        <p:nvSpPr>
          <p:cNvPr id="2796" name="Google Shape;2796;g6c30f14632_1_4"/>
          <p:cNvSpPr txBox="1"/>
          <p:nvPr/>
        </p:nvSpPr>
        <p:spPr>
          <a:xfrm>
            <a:off x="9551340" y="5103768"/>
            <a:ext cx="2004600" cy="4770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TCI-Integrate Power Releases: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BW6.6 / BWCE2.5</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chemeClr val="accent5"/>
                </a:solidFill>
                <a:latin typeface="Arial"/>
                <a:ea typeface="Arial"/>
                <a:cs typeface="Arial"/>
                <a:sym typeface="Arial"/>
              </a:rPr>
              <a:t>Nov 2019</a:t>
            </a:r>
            <a:endParaRPr b="1" i="1" sz="1200" u="none" cap="none" strike="noStrike">
              <a:solidFill>
                <a:schemeClr val="accent5"/>
              </a:solidFill>
              <a:latin typeface="Arial"/>
              <a:ea typeface="Arial"/>
              <a:cs typeface="Arial"/>
              <a:sym typeface="Arial"/>
            </a:endParaRPr>
          </a:p>
        </p:txBody>
      </p:sp>
      <p:pic>
        <p:nvPicPr>
          <p:cNvPr id="2797" name="Google Shape;2797;g6c30f14632_1_4"/>
          <p:cNvPicPr preferRelativeResize="0"/>
          <p:nvPr/>
        </p:nvPicPr>
        <p:blipFill rotWithShape="1">
          <a:blip r:embed="rId13">
            <a:alphaModFix/>
          </a:blip>
          <a:srcRect b="0" l="0" r="0" t="0"/>
          <a:stretch/>
        </p:blipFill>
        <p:spPr>
          <a:xfrm>
            <a:off x="8716498" y="4983480"/>
            <a:ext cx="678180" cy="680720"/>
          </a:xfrm>
          <a:prstGeom prst="rect">
            <a:avLst/>
          </a:prstGeom>
          <a:noFill/>
          <a:ln>
            <a:noFill/>
          </a:ln>
        </p:spPr>
      </p:pic>
      <p:sp>
        <p:nvSpPr>
          <p:cNvPr id="2798" name="Google Shape;2798;g6c30f14632_1_4"/>
          <p:cNvSpPr txBox="1"/>
          <p:nvPr/>
        </p:nvSpPr>
        <p:spPr>
          <a:xfrm>
            <a:off x="8357576" y="4392568"/>
            <a:ext cx="1395900" cy="5604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Simpler TCI Pricing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rgbClr val="0097A7"/>
                </a:solidFill>
                <a:latin typeface="Arial"/>
                <a:ea typeface="Arial"/>
                <a:cs typeface="Arial"/>
                <a:sym typeface="Arial"/>
              </a:rPr>
              <a:t>Aug 2019</a:t>
            </a:r>
            <a:endParaRPr b="1" i="1" sz="1200" u="none" cap="none" strike="noStrike">
              <a:solidFill>
                <a:srgbClr val="0097A7"/>
              </a:solidFill>
              <a:latin typeface="Arial"/>
              <a:ea typeface="Arial"/>
              <a:cs typeface="Arial"/>
              <a:sym typeface="Arial"/>
            </a:endParaRPr>
          </a:p>
        </p:txBody>
      </p:sp>
      <p:sp>
        <p:nvSpPr>
          <p:cNvPr id="2799" name="Google Shape;2799;g6c30f14632_1_4"/>
          <p:cNvSpPr txBox="1"/>
          <p:nvPr/>
        </p:nvSpPr>
        <p:spPr>
          <a:xfrm>
            <a:off x="9422688" y="1691333"/>
            <a:ext cx="1612800" cy="5364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TCI-Connect (</a:t>
            </a:r>
            <a:r>
              <a:rPr b="1" i="1" lang="en-US" sz="1200" u="none" cap="none" strike="noStrike">
                <a:solidFill>
                  <a:srgbClr val="118697"/>
                </a:solidFill>
                <a:latin typeface="Arial"/>
                <a:ea typeface="Arial"/>
                <a:cs typeface="Arial"/>
                <a:sym typeface="Arial"/>
              </a:rPr>
              <a:t>Q3’19</a:t>
            </a:r>
            <a:r>
              <a:rPr b="1" i="0" lang="en-US" sz="1200" u="none" cap="none" strike="noStrike">
                <a:solidFill>
                  <a:srgbClr val="000000"/>
                </a:solidFill>
                <a:latin typeface="Arial"/>
                <a:ea typeface="Arial"/>
                <a:cs typeface="Arial"/>
                <a:sym typeface="Arial"/>
              </a:rPr>
              <a:t>) &amp; TCI (</a:t>
            </a:r>
            <a:r>
              <a:rPr b="1" i="1" lang="en-US" sz="1200" u="none" cap="none" strike="noStrike">
                <a:solidFill>
                  <a:srgbClr val="118697"/>
                </a:solidFill>
                <a:latin typeface="Arial"/>
                <a:ea typeface="Arial"/>
                <a:cs typeface="Arial"/>
                <a:sym typeface="Arial"/>
              </a:rPr>
              <a:t>Q4’19</a:t>
            </a:r>
            <a:r>
              <a:rPr b="1" i="0" lang="en-US" sz="1200" u="none" cap="none" strike="noStrike">
                <a:solidFill>
                  <a:srgbClr val="000000"/>
                </a:solidFill>
                <a:latin typeface="Arial"/>
                <a:ea typeface="Arial"/>
                <a:cs typeface="Arial"/>
                <a:sym typeface="Arial"/>
              </a:rPr>
              <a:t>)</a:t>
            </a:r>
            <a:endParaRPr b="1" i="1" sz="1200" u="none" cap="none" strike="noStrike">
              <a:solidFill>
                <a:srgbClr val="0097A7"/>
              </a:solidFill>
              <a:latin typeface="Arial"/>
              <a:ea typeface="Arial"/>
              <a:cs typeface="Arial"/>
              <a:sym typeface="Arial"/>
            </a:endParaRPr>
          </a:p>
        </p:txBody>
      </p:sp>
      <p:cxnSp>
        <p:nvCxnSpPr>
          <p:cNvPr id="2800" name="Google Shape;2800;g6c30f14632_1_4"/>
          <p:cNvCxnSpPr/>
          <p:nvPr/>
        </p:nvCxnSpPr>
        <p:spPr>
          <a:xfrm>
            <a:off x="838200" y="3225800"/>
            <a:ext cx="0" cy="304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5686"/>
              </a:srgbClr>
            </a:outerShdw>
          </a:effectLst>
        </p:spPr>
      </p:cxnSp>
      <p:cxnSp>
        <p:nvCxnSpPr>
          <p:cNvPr id="2801" name="Google Shape;2801;g6c30f14632_1_4"/>
          <p:cNvCxnSpPr/>
          <p:nvPr/>
        </p:nvCxnSpPr>
        <p:spPr>
          <a:xfrm>
            <a:off x="1625600" y="4080836"/>
            <a:ext cx="0" cy="304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5686"/>
              </a:srgbClr>
            </a:outerShdw>
          </a:effectLst>
        </p:spPr>
      </p:cxnSp>
      <p:cxnSp>
        <p:nvCxnSpPr>
          <p:cNvPr id="2802" name="Google Shape;2802;g6c30f14632_1_4"/>
          <p:cNvCxnSpPr/>
          <p:nvPr/>
        </p:nvCxnSpPr>
        <p:spPr>
          <a:xfrm>
            <a:off x="3957237" y="3225800"/>
            <a:ext cx="0" cy="304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5686"/>
              </a:srgbClr>
            </a:outerShdw>
          </a:effectLst>
        </p:spPr>
      </p:cxnSp>
      <p:cxnSp>
        <p:nvCxnSpPr>
          <p:cNvPr id="2803" name="Google Shape;2803;g6c30f14632_1_4"/>
          <p:cNvCxnSpPr/>
          <p:nvPr/>
        </p:nvCxnSpPr>
        <p:spPr>
          <a:xfrm>
            <a:off x="8038199" y="3226393"/>
            <a:ext cx="0" cy="304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5686"/>
              </a:srgbClr>
            </a:outerShdw>
          </a:effectLst>
        </p:spPr>
      </p:cxnSp>
      <p:cxnSp>
        <p:nvCxnSpPr>
          <p:cNvPr id="2804" name="Google Shape;2804;g6c30f14632_1_4"/>
          <p:cNvCxnSpPr/>
          <p:nvPr/>
        </p:nvCxnSpPr>
        <p:spPr>
          <a:xfrm>
            <a:off x="5194787" y="4069876"/>
            <a:ext cx="0" cy="304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5686"/>
              </a:srgbClr>
            </a:outerShdw>
          </a:effectLst>
        </p:spPr>
      </p:cxnSp>
      <p:cxnSp>
        <p:nvCxnSpPr>
          <p:cNvPr id="2805" name="Google Shape;2805;g6c30f14632_1_4"/>
          <p:cNvCxnSpPr/>
          <p:nvPr/>
        </p:nvCxnSpPr>
        <p:spPr>
          <a:xfrm>
            <a:off x="9055587" y="4089833"/>
            <a:ext cx="0" cy="304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5686"/>
              </a:srgbClr>
            </a:outerShdw>
          </a:effectLst>
        </p:spPr>
      </p:cxnSp>
      <p:cxnSp>
        <p:nvCxnSpPr>
          <p:cNvPr id="2806" name="Google Shape;2806;g6c30f14632_1_4"/>
          <p:cNvCxnSpPr/>
          <p:nvPr/>
        </p:nvCxnSpPr>
        <p:spPr>
          <a:xfrm>
            <a:off x="2557115" y="2413000"/>
            <a:ext cx="0" cy="11175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5686"/>
              </a:srgbClr>
            </a:outerShdw>
          </a:effectLst>
        </p:spPr>
      </p:cxnSp>
      <p:cxnSp>
        <p:nvCxnSpPr>
          <p:cNvPr id="2807" name="Google Shape;2807;g6c30f14632_1_4"/>
          <p:cNvCxnSpPr/>
          <p:nvPr/>
        </p:nvCxnSpPr>
        <p:spPr>
          <a:xfrm>
            <a:off x="6203969" y="2413593"/>
            <a:ext cx="0" cy="11175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5686"/>
              </a:srgbClr>
            </a:outerShdw>
          </a:effectLst>
        </p:spPr>
      </p:cxnSp>
      <p:cxnSp>
        <p:nvCxnSpPr>
          <p:cNvPr id="2808" name="Google Shape;2808;g6c30f14632_1_4"/>
          <p:cNvCxnSpPr/>
          <p:nvPr/>
        </p:nvCxnSpPr>
        <p:spPr>
          <a:xfrm>
            <a:off x="10229119" y="2413000"/>
            <a:ext cx="0" cy="11175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5686"/>
              </a:srgbClr>
            </a:outerShdw>
          </a:effectLst>
        </p:spPr>
      </p:cxnSp>
      <p:cxnSp>
        <p:nvCxnSpPr>
          <p:cNvPr id="2809" name="Google Shape;2809;g6c30f14632_1_4"/>
          <p:cNvCxnSpPr/>
          <p:nvPr/>
        </p:nvCxnSpPr>
        <p:spPr>
          <a:xfrm>
            <a:off x="3736087" y="4069876"/>
            <a:ext cx="1200" cy="1015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5686"/>
              </a:srgbClr>
            </a:outerShdw>
          </a:effectLst>
        </p:spPr>
      </p:cxnSp>
      <p:cxnSp>
        <p:nvCxnSpPr>
          <p:cNvPr id="2810" name="Google Shape;2810;g6c30f14632_1_4"/>
          <p:cNvCxnSpPr/>
          <p:nvPr/>
        </p:nvCxnSpPr>
        <p:spPr>
          <a:xfrm>
            <a:off x="7021857" y="4069876"/>
            <a:ext cx="1200" cy="1015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5686"/>
              </a:srgbClr>
            </a:outerShdw>
          </a:effectLst>
        </p:spPr>
      </p:cxnSp>
      <p:cxnSp>
        <p:nvCxnSpPr>
          <p:cNvPr id="2811" name="Google Shape;2811;g6c30f14632_1_4"/>
          <p:cNvCxnSpPr/>
          <p:nvPr/>
        </p:nvCxnSpPr>
        <p:spPr>
          <a:xfrm>
            <a:off x="10553611" y="4070119"/>
            <a:ext cx="1200" cy="1015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5686"/>
              </a:srgbClr>
            </a:outerShdw>
          </a:effectLst>
        </p:spPr>
      </p:cxnSp>
      <p:sp>
        <p:nvSpPr>
          <p:cNvPr id="2812" name="Google Shape;2812;g6c30f14632_1_4"/>
          <p:cNvSpPr txBox="1"/>
          <p:nvPr/>
        </p:nvSpPr>
        <p:spPr>
          <a:xfrm>
            <a:off x="203200" y="3599935"/>
            <a:ext cx="1084200" cy="369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Arial"/>
                <a:ea typeface="Arial"/>
                <a:cs typeface="Arial"/>
                <a:sym typeface="Arial"/>
              </a:rPr>
              <a:t>Q1 2018</a:t>
            </a:r>
            <a:endParaRPr b="1" i="1" sz="1600" u="none" cap="none" strike="noStrike">
              <a:solidFill>
                <a:schemeClr val="lt1"/>
              </a:solidFill>
              <a:latin typeface="Arial"/>
              <a:ea typeface="Arial"/>
              <a:cs typeface="Arial"/>
              <a:sym typeface="Arial"/>
            </a:endParaRPr>
          </a:p>
        </p:txBody>
      </p:sp>
      <p:sp>
        <p:nvSpPr>
          <p:cNvPr id="2813" name="Google Shape;2813;g6c30f14632_1_4"/>
          <p:cNvSpPr txBox="1"/>
          <p:nvPr/>
        </p:nvSpPr>
        <p:spPr>
          <a:xfrm>
            <a:off x="10012859" y="3594941"/>
            <a:ext cx="1084200" cy="369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Arial"/>
                <a:ea typeface="Arial"/>
                <a:cs typeface="Arial"/>
                <a:sym typeface="Arial"/>
              </a:rPr>
              <a:t>Q4 2019</a:t>
            </a:r>
            <a:endParaRPr b="1" i="1" sz="1600" u="none" cap="none" strike="noStrike">
              <a:solidFill>
                <a:schemeClr val="lt1"/>
              </a:solidFill>
              <a:latin typeface="Arial"/>
              <a:ea typeface="Arial"/>
              <a:cs typeface="Arial"/>
              <a:sym typeface="Arial"/>
            </a:endParaRPr>
          </a:p>
        </p:txBody>
      </p:sp>
      <p:pic>
        <p:nvPicPr>
          <p:cNvPr id="2814" name="Google Shape;2814;g6c30f14632_1_4"/>
          <p:cNvPicPr preferRelativeResize="0"/>
          <p:nvPr/>
        </p:nvPicPr>
        <p:blipFill rotWithShape="1">
          <a:blip r:embed="rId14">
            <a:alphaModFix/>
          </a:blip>
          <a:srcRect b="0" l="0" r="0" t="0"/>
          <a:stretch/>
        </p:blipFill>
        <p:spPr>
          <a:xfrm>
            <a:off x="10305958" y="5964707"/>
            <a:ext cx="495303" cy="49902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9" name="Shape 2819"/>
        <p:cNvGrpSpPr/>
        <p:nvPr/>
      </p:nvGrpSpPr>
      <p:grpSpPr>
        <a:xfrm>
          <a:off x="0" y="0"/>
          <a:ext cx="0" cy="0"/>
          <a:chOff x="0" y="0"/>
          <a:chExt cx="0" cy="0"/>
        </a:xfrm>
      </p:grpSpPr>
      <p:sp>
        <p:nvSpPr>
          <p:cNvPr id="2820" name="Google Shape;2820;g6c30f14632_1_50"/>
          <p:cNvSpPr txBox="1"/>
          <p:nvPr>
            <p:ph idx="11" type="ftr"/>
          </p:nvPr>
        </p:nvSpPr>
        <p:spPr>
          <a:xfrm>
            <a:off x="277100" y="6479598"/>
            <a:ext cx="2545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D8D8D"/>
              </a:buClr>
              <a:buSzPts val="1400"/>
              <a:buNone/>
            </a:pPr>
            <a:r>
              <a:rPr lang="en-US">
                <a:solidFill>
                  <a:srgbClr val="000000"/>
                </a:solidFill>
              </a:rPr>
              <a:t>© Copyright 2000-2019 TIBCO Software Inc.        </a:t>
            </a:r>
            <a:endParaRPr>
              <a:solidFill>
                <a:srgbClr val="000000"/>
              </a:solidFill>
            </a:endParaRPr>
          </a:p>
        </p:txBody>
      </p:sp>
      <p:sp>
        <p:nvSpPr>
          <p:cNvPr id="2821" name="Google Shape;2821;g6c30f14632_1_50"/>
          <p:cNvSpPr txBox="1"/>
          <p:nvPr>
            <p:ph idx="12" type="sldNum"/>
          </p:nvPr>
        </p:nvSpPr>
        <p:spPr>
          <a:xfrm>
            <a:off x="13846" y="6479596"/>
            <a:ext cx="509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US"/>
              <a:t>‹#›</a:t>
            </a:fld>
            <a:endParaRPr/>
          </a:p>
        </p:txBody>
      </p:sp>
      <p:sp>
        <p:nvSpPr>
          <p:cNvPr id="2822" name="Google Shape;2822;g6c30f14632_1_50"/>
          <p:cNvSpPr/>
          <p:nvPr/>
        </p:nvSpPr>
        <p:spPr>
          <a:xfrm>
            <a:off x="6105534" y="2217767"/>
            <a:ext cx="5731500" cy="3533700"/>
          </a:xfrm>
          <a:prstGeom prst="rect">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2823" name="Google Shape;2823;g6c30f14632_1_50"/>
          <p:cNvSpPr/>
          <p:nvPr/>
        </p:nvSpPr>
        <p:spPr>
          <a:xfrm>
            <a:off x="6263634" y="2385801"/>
            <a:ext cx="2789100" cy="1787700"/>
          </a:xfrm>
          <a:prstGeom prst="rect">
            <a:avLst/>
          </a:prstGeom>
          <a:solidFill>
            <a:srgbClr val="EFEFE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2824" name="Google Shape;2824;g6c30f14632_1_50"/>
          <p:cNvSpPr/>
          <p:nvPr/>
        </p:nvSpPr>
        <p:spPr>
          <a:xfrm>
            <a:off x="9219934" y="3355565"/>
            <a:ext cx="2443500" cy="8412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2825" name="Google Shape;2825;g6c30f14632_1_50"/>
          <p:cNvSpPr txBox="1"/>
          <p:nvPr/>
        </p:nvSpPr>
        <p:spPr>
          <a:xfrm>
            <a:off x="841249" y="365761"/>
            <a:ext cx="11776500" cy="763500"/>
          </a:xfrm>
          <a:prstGeom prst="rect">
            <a:avLst/>
          </a:prstGeom>
          <a:noFill/>
          <a:ln>
            <a:noFill/>
          </a:ln>
        </p:spPr>
        <p:txBody>
          <a:bodyPr anchorCtr="0" anchor="t" bIns="121900" lIns="121900" spcFirstLastPara="1" rIns="121900" wrap="square" tIns="121900">
            <a:noAutofit/>
          </a:bodyPr>
          <a:lstStyle/>
          <a:p>
            <a:pPr indent="0" lvl="0" marL="0" marR="0" rtl="0" algn="l">
              <a:lnSpc>
                <a:spcPct val="90000"/>
              </a:lnSpc>
              <a:spcBef>
                <a:spcPts val="0"/>
              </a:spcBef>
              <a:spcAft>
                <a:spcPts val="0"/>
              </a:spcAft>
              <a:buClr>
                <a:schemeClr val="dk1"/>
              </a:buClr>
              <a:buSzPts val="2800"/>
              <a:buFont typeface="Calibri"/>
              <a:buNone/>
            </a:pPr>
            <a:r>
              <a:rPr b="0" i="0" lang="en-US" sz="3200" u="none" cap="none" strike="noStrike">
                <a:solidFill>
                  <a:schemeClr val="dk1"/>
                </a:solidFill>
                <a:latin typeface="Calibri"/>
                <a:ea typeface="Calibri"/>
                <a:cs typeface="Calibri"/>
                <a:sym typeface="Calibri"/>
              </a:rPr>
              <a:t>Announcing TIBCO Cloud</a:t>
            </a:r>
            <a:r>
              <a:rPr b="0" baseline="30000" i="0" lang="en-US" sz="3200" u="none" cap="none" strike="noStrike">
                <a:solidFill>
                  <a:schemeClr val="dk1"/>
                </a:solidFill>
                <a:latin typeface="Calibri"/>
                <a:ea typeface="Calibri"/>
                <a:cs typeface="Calibri"/>
                <a:sym typeface="Calibri"/>
              </a:rPr>
              <a:t>TM</a:t>
            </a:r>
            <a:r>
              <a:rPr b="0" i="0" lang="en-US" sz="3200" u="none" cap="none" strike="noStrike">
                <a:solidFill>
                  <a:schemeClr val="dk1"/>
                </a:solidFill>
                <a:latin typeface="Calibri"/>
                <a:ea typeface="Calibri"/>
                <a:cs typeface="Calibri"/>
                <a:sym typeface="Calibri"/>
              </a:rPr>
              <a:t> Integration on Azure</a:t>
            </a:r>
            <a:endParaRPr b="0" i="0" sz="3200" u="none" cap="none" strike="noStrike">
              <a:solidFill>
                <a:schemeClr val="dk1"/>
              </a:solidFill>
              <a:latin typeface="Calibri"/>
              <a:ea typeface="Calibri"/>
              <a:cs typeface="Calibri"/>
              <a:sym typeface="Calibri"/>
            </a:endParaRPr>
          </a:p>
        </p:txBody>
      </p:sp>
      <p:pic>
        <p:nvPicPr>
          <p:cNvPr id="2826" name="Google Shape;2826;g6c30f14632_1_50"/>
          <p:cNvPicPr preferRelativeResize="0"/>
          <p:nvPr/>
        </p:nvPicPr>
        <p:blipFill rotWithShape="1">
          <a:blip r:embed="rId3">
            <a:alphaModFix/>
          </a:blip>
          <a:srcRect b="0" l="0" r="0" t="0"/>
          <a:stretch/>
        </p:blipFill>
        <p:spPr>
          <a:xfrm>
            <a:off x="6764433" y="4302767"/>
            <a:ext cx="4193923" cy="1204000"/>
          </a:xfrm>
          <a:prstGeom prst="rect">
            <a:avLst/>
          </a:prstGeom>
          <a:noFill/>
          <a:ln>
            <a:noFill/>
          </a:ln>
        </p:spPr>
      </p:pic>
      <p:pic>
        <p:nvPicPr>
          <p:cNvPr id="2827" name="Google Shape;2827;g6c30f14632_1_50"/>
          <p:cNvPicPr preferRelativeResize="0"/>
          <p:nvPr/>
        </p:nvPicPr>
        <p:blipFill rotWithShape="1">
          <a:blip r:embed="rId4">
            <a:alphaModFix/>
          </a:blip>
          <a:srcRect b="0" l="0" r="0" t="0"/>
          <a:stretch/>
        </p:blipFill>
        <p:spPr>
          <a:xfrm>
            <a:off x="9399503" y="2458453"/>
            <a:ext cx="1739167" cy="657567"/>
          </a:xfrm>
          <a:prstGeom prst="rect">
            <a:avLst/>
          </a:prstGeom>
          <a:noFill/>
          <a:ln>
            <a:noFill/>
          </a:ln>
        </p:spPr>
      </p:pic>
      <p:sp>
        <p:nvSpPr>
          <p:cNvPr id="2828" name="Google Shape;2828;g6c30f14632_1_50"/>
          <p:cNvSpPr txBox="1"/>
          <p:nvPr/>
        </p:nvSpPr>
        <p:spPr>
          <a:xfrm>
            <a:off x="354867" y="2408367"/>
            <a:ext cx="5731500" cy="2789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Integrate your solutions all within a managed environment in </a:t>
            </a:r>
            <a:r>
              <a:rPr b="0" i="1" lang="en-US" sz="3200" u="none" cap="none" strike="noStrike">
                <a:solidFill>
                  <a:schemeClr val="dk1"/>
                </a:solidFill>
                <a:latin typeface="Calibri"/>
                <a:ea typeface="Calibri"/>
                <a:cs typeface="Calibri"/>
                <a:sym typeface="Calibri"/>
              </a:rPr>
              <a:t>Microsoft Azure</a:t>
            </a:r>
            <a:endParaRPr b="0" i="1" sz="32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Also available on </a:t>
            </a:r>
            <a:r>
              <a:rPr b="0" i="1" lang="en-US" sz="3200" u="none" cap="none" strike="noStrike">
                <a:solidFill>
                  <a:schemeClr val="dk1"/>
                </a:solidFill>
                <a:latin typeface="Calibri"/>
                <a:ea typeface="Calibri"/>
                <a:cs typeface="Calibri"/>
                <a:sym typeface="Calibri"/>
              </a:rPr>
              <a:t>Azure Marketplace</a:t>
            </a:r>
            <a:endParaRPr b="0" i="1" sz="3200" u="none" cap="none" strike="noStrike">
              <a:solidFill>
                <a:schemeClr val="dk1"/>
              </a:solidFill>
              <a:latin typeface="Calibri"/>
              <a:ea typeface="Calibri"/>
              <a:cs typeface="Calibri"/>
              <a:sym typeface="Calibri"/>
            </a:endParaRPr>
          </a:p>
        </p:txBody>
      </p:sp>
      <p:pic>
        <p:nvPicPr>
          <p:cNvPr id="2829" name="Google Shape;2829;g6c30f14632_1_50"/>
          <p:cNvPicPr preferRelativeResize="0"/>
          <p:nvPr/>
        </p:nvPicPr>
        <p:blipFill rotWithShape="1">
          <a:blip r:embed="rId5">
            <a:alphaModFix/>
          </a:blip>
          <a:srcRect b="0" l="0" r="0" t="0"/>
          <a:stretch/>
        </p:blipFill>
        <p:spPr>
          <a:xfrm>
            <a:off x="9399503" y="3400469"/>
            <a:ext cx="1739167" cy="649191"/>
          </a:xfrm>
          <a:prstGeom prst="rect">
            <a:avLst/>
          </a:prstGeom>
          <a:noFill/>
          <a:ln>
            <a:noFill/>
          </a:ln>
        </p:spPr>
      </p:pic>
      <p:sp>
        <p:nvSpPr>
          <p:cNvPr id="2830" name="Google Shape;2830;g6c30f14632_1_50"/>
          <p:cNvSpPr txBox="1"/>
          <p:nvPr/>
        </p:nvSpPr>
        <p:spPr>
          <a:xfrm>
            <a:off x="841249" y="890017"/>
            <a:ext cx="11570700" cy="561300"/>
          </a:xfrm>
          <a:prstGeom prst="rect">
            <a:avLst/>
          </a:prstGeom>
          <a:noFill/>
          <a:ln>
            <a:noFill/>
          </a:ln>
        </p:spPr>
        <p:txBody>
          <a:bodyPr anchorCtr="0" anchor="t" bIns="60925" lIns="121900" spcFirstLastPara="1" rIns="121900" wrap="square" tIns="60925">
            <a:noAutofit/>
          </a:bodyPr>
          <a:lstStyle/>
          <a:p>
            <a:pPr indent="0" lvl="0" marL="0" marR="0" rtl="0" algn="l">
              <a:lnSpc>
                <a:spcPct val="90000"/>
              </a:lnSpc>
              <a:spcBef>
                <a:spcPts val="0"/>
              </a:spcBef>
              <a:spcAft>
                <a:spcPts val="0"/>
              </a:spcAft>
              <a:buClr>
                <a:srgbClr val="000000"/>
              </a:buClr>
              <a:buSzPts val="1900"/>
              <a:buFont typeface="Arial"/>
              <a:buNone/>
            </a:pPr>
            <a:r>
              <a:rPr b="0" i="1" lang="en-US" sz="1900" u="none" cap="none" strike="noStrike">
                <a:solidFill>
                  <a:srgbClr val="00A9D7"/>
                </a:solidFill>
                <a:latin typeface="verdana"/>
                <a:ea typeface="verdana"/>
                <a:cs typeface="verdana"/>
                <a:sym typeface="verdana"/>
              </a:rPr>
              <a:t>TIBCO Cloud Integration capabilities now additionally available on Microsoft Azure</a:t>
            </a:r>
            <a:endParaRPr b="0" i="0" sz="1900" u="none" cap="none" strike="noStrike">
              <a:solidFill>
                <a:srgbClr val="333333"/>
              </a:solidFill>
              <a:latin typeface="verdana"/>
              <a:ea typeface="verdana"/>
              <a:cs typeface="verdana"/>
              <a:sym typeface="verdana"/>
            </a:endParaRPr>
          </a:p>
        </p:txBody>
      </p:sp>
      <p:sp>
        <p:nvSpPr>
          <p:cNvPr id="2831" name="Google Shape;2831;g6c30f14632_1_50"/>
          <p:cNvSpPr/>
          <p:nvPr/>
        </p:nvSpPr>
        <p:spPr>
          <a:xfrm>
            <a:off x="9219918" y="2408355"/>
            <a:ext cx="2443500" cy="841200"/>
          </a:xfrm>
          <a:prstGeom prst="rect">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id="2832" name="Google Shape;2832;g6c30f14632_1_50"/>
          <p:cNvPicPr preferRelativeResize="0"/>
          <p:nvPr/>
        </p:nvPicPr>
        <p:blipFill rotWithShape="1">
          <a:blip r:embed="rId6">
            <a:alphaModFix/>
          </a:blip>
          <a:srcRect b="0" l="0" r="0" t="0"/>
          <a:stretch/>
        </p:blipFill>
        <p:spPr>
          <a:xfrm>
            <a:off x="6764433" y="2385864"/>
            <a:ext cx="1787600" cy="1787600"/>
          </a:xfrm>
          <a:prstGeom prst="rect">
            <a:avLst/>
          </a:prstGeom>
          <a:noFill/>
          <a:ln>
            <a:noFill/>
          </a:ln>
        </p:spPr>
      </p:pic>
      <p:grpSp>
        <p:nvGrpSpPr>
          <p:cNvPr id="2833" name="Google Shape;2833;g6c30f14632_1_50"/>
          <p:cNvGrpSpPr/>
          <p:nvPr/>
        </p:nvGrpSpPr>
        <p:grpSpPr>
          <a:xfrm>
            <a:off x="-1" y="1202"/>
            <a:ext cx="12192001" cy="6856799"/>
            <a:chOff x="-1" y="1201"/>
            <a:chExt cx="12192001" cy="6856799"/>
          </a:xfrm>
        </p:grpSpPr>
        <p:pic>
          <p:nvPicPr>
            <p:cNvPr id="2834" name="Google Shape;2834;g6c30f14632_1_50"/>
            <p:cNvPicPr preferRelativeResize="0"/>
            <p:nvPr/>
          </p:nvPicPr>
          <p:blipFill rotWithShape="1">
            <a:blip r:embed="rId7">
              <a:alphaModFix/>
            </a:blip>
            <a:srcRect b="0" l="0" r="0" t="0"/>
            <a:stretch/>
          </p:blipFill>
          <p:spPr>
            <a:xfrm>
              <a:off x="9104241" y="6339632"/>
              <a:ext cx="3087759" cy="518368"/>
            </a:xfrm>
            <a:prstGeom prst="rect">
              <a:avLst/>
            </a:prstGeom>
            <a:noFill/>
            <a:ln>
              <a:noFill/>
            </a:ln>
          </p:spPr>
        </p:pic>
        <p:pic>
          <p:nvPicPr>
            <p:cNvPr id="2835" name="Google Shape;2835;g6c30f14632_1_50"/>
            <p:cNvPicPr preferRelativeResize="0"/>
            <p:nvPr/>
          </p:nvPicPr>
          <p:blipFill rotWithShape="1">
            <a:blip r:embed="rId8">
              <a:alphaModFix/>
            </a:blip>
            <a:srcRect b="0" l="0" r="0" t="0"/>
            <a:stretch/>
          </p:blipFill>
          <p:spPr>
            <a:xfrm>
              <a:off x="11021261" y="6467757"/>
              <a:ext cx="901799" cy="235697"/>
            </a:xfrm>
            <a:prstGeom prst="rect">
              <a:avLst/>
            </a:prstGeom>
            <a:noFill/>
            <a:ln>
              <a:noFill/>
            </a:ln>
          </p:spPr>
        </p:pic>
        <p:pic>
          <p:nvPicPr>
            <p:cNvPr id="2836" name="Google Shape;2836;g6c30f14632_1_50"/>
            <p:cNvPicPr preferRelativeResize="0"/>
            <p:nvPr/>
          </p:nvPicPr>
          <p:blipFill rotWithShape="1">
            <a:blip r:embed="rId9">
              <a:alphaModFix/>
            </a:blip>
            <a:srcRect b="0" l="0" r="0" t="0"/>
            <a:stretch/>
          </p:blipFill>
          <p:spPr>
            <a:xfrm>
              <a:off x="-1" y="1201"/>
              <a:ext cx="927101" cy="315596"/>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1" name="Shape 2841"/>
        <p:cNvGrpSpPr/>
        <p:nvPr/>
      </p:nvGrpSpPr>
      <p:grpSpPr>
        <a:xfrm>
          <a:off x="0" y="0"/>
          <a:ext cx="0" cy="0"/>
          <a:chOff x="0" y="0"/>
          <a:chExt cx="0" cy="0"/>
        </a:xfrm>
      </p:grpSpPr>
      <p:sp>
        <p:nvSpPr>
          <p:cNvPr id="2842" name="Google Shape;2842;g6c30f14632_1_71"/>
          <p:cNvSpPr txBox="1"/>
          <p:nvPr>
            <p:ph idx="11" type="ftr"/>
          </p:nvPr>
        </p:nvSpPr>
        <p:spPr>
          <a:xfrm>
            <a:off x="277100" y="6479598"/>
            <a:ext cx="2545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D8D8D"/>
              </a:buClr>
              <a:buSzPts val="1400"/>
              <a:buNone/>
            </a:pPr>
            <a:r>
              <a:rPr lang="en-US">
                <a:solidFill>
                  <a:srgbClr val="000000"/>
                </a:solidFill>
              </a:rPr>
              <a:t>© Copyright 2000-2019 TIBCO Software Inc.        </a:t>
            </a:r>
            <a:endParaRPr>
              <a:solidFill>
                <a:srgbClr val="000000"/>
              </a:solidFill>
            </a:endParaRPr>
          </a:p>
        </p:txBody>
      </p:sp>
      <p:sp>
        <p:nvSpPr>
          <p:cNvPr id="2843" name="Google Shape;2843;g6c30f14632_1_71"/>
          <p:cNvSpPr txBox="1"/>
          <p:nvPr>
            <p:ph idx="12" type="sldNum"/>
          </p:nvPr>
        </p:nvSpPr>
        <p:spPr>
          <a:xfrm>
            <a:off x="13846" y="6479596"/>
            <a:ext cx="509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US"/>
              <a:t>‹#›</a:t>
            </a:fld>
            <a:endParaRPr/>
          </a:p>
        </p:txBody>
      </p:sp>
      <p:sp>
        <p:nvSpPr>
          <p:cNvPr id="2844" name="Google Shape;2844;g6c30f14632_1_71"/>
          <p:cNvSpPr txBox="1"/>
          <p:nvPr>
            <p:ph type="title"/>
          </p:nvPr>
        </p:nvSpPr>
        <p:spPr>
          <a:xfrm>
            <a:off x="838200" y="365126"/>
            <a:ext cx="10515600" cy="1325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None/>
            </a:pPr>
            <a:r>
              <a:rPr lang="en-US" sz="3200"/>
              <a:t>Smart Maps – Embedded Integration</a:t>
            </a:r>
            <a:endParaRPr sz="3200"/>
          </a:p>
        </p:txBody>
      </p:sp>
      <p:sp>
        <p:nvSpPr>
          <p:cNvPr id="2845" name="Google Shape;2845;g6c30f14632_1_71"/>
          <p:cNvSpPr txBox="1"/>
          <p:nvPr/>
        </p:nvSpPr>
        <p:spPr>
          <a:xfrm>
            <a:off x="8658475" y="1650251"/>
            <a:ext cx="3165000" cy="4380600"/>
          </a:xfrm>
          <a:prstGeom prst="rect">
            <a:avLst/>
          </a:prstGeom>
          <a:noFill/>
          <a:ln>
            <a:noFill/>
          </a:ln>
        </p:spPr>
        <p:txBody>
          <a:bodyPr anchorCtr="0" anchor="t" bIns="45700" lIns="91425" spcFirstLastPara="1" rIns="91425" wrap="square" tIns="45700">
            <a:noAutofit/>
          </a:bodyPr>
          <a:lstStyle/>
          <a:p>
            <a:pPr indent="0" lvl="0" marL="0" marR="0" rtl="0" algn="ctr">
              <a:lnSpc>
                <a:spcPct val="140000"/>
              </a:lnSpc>
              <a:spcBef>
                <a:spcPts val="0"/>
              </a:spcBef>
              <a:spcAft>
                <a:spcPts val="0"/>
              </a:spcAft>
              <a:buClr>
                <a:srgbClr val="000000"/>
              </a:buClr>
              <a:buSzPts val="1600"/>
              <a:buFont typeface="Arial"/>
              <a:buNone/>
            </a:pPr>
            <a:r>
              <a:rPr b="1" i="1" lang="en-US" sz="1600" u="none" cap="none" strike="noStrike">
                <a:solidFill>
                  <a:schemeClr val="dk1"/>
                </a:solidFill>
                <a:latin typeface="Arial"/>
                <a:ea typeface="Arial"/>
                <a:cs typeface="Arial"/>
                <a:sym typeface="Arial"/>
              </a:rPr>
              <a:t>Natively embedded</a:t>
            </a:r>
            <a:r>
              <a:rPr b="0" i="1" lang="en-US" sz="1600" u="none" cap="none" strike="noStrike">
                <a:solidFill>
                  <a:schemeClr val="dk1"/>
                </a:solidFill>
                <a:latin typeface="Arial"/>
                <a:ea typeface="Arial"/>
                <a:cs typeface="Arial"/>
                <a:sym typeface="Arial"/>
              </a:rPr>
              <a:t> capabilities in popular SaaS Apps</a:t>
            </a:r>
            <a:endParaRPr b="0" i="1" sz="1600" u="none" cap="none" strike="noStrike">
              <a:solidFill>
                <a:schemeClr val="dk1"/>
              </a:solidFill>
              <a:latin typeface="Arial"/>
              <a:ea typeface="Arial"/>
              <a:cs typeface="Arial"/>
              <a:sym typeface="Arial"/>
            </a:endParaRPr>
          </a:p>
          <a:p>
            <a:pPr indent="0" lvl="0" marL="0" marR="0" rtl="0" algn="ctr">
              <a:lnSpc>
                <a:spcPct val="140000"/>
              </a:lnSpc>
              <a:spcBef>
                <a:spcPts val="0"/>
              </a:spcBef>
              <a:spcAft>
                <a:spcPts val="0"/>
              </a:spcAft>
              <a:buClr>
                <a:srgbClr val="000000"/>
              </a:buClr>
              <a:buSzPts val="1600"/>
              <a:buFont typeface="Arial"/>
              <a:buNone/>
            </a:pPr>
            <a:r>
              <a:t/>
            </a:r>
            <a:endParaRPr b="0" i="1" sz="1600" u="none" cap="none" strike="noStrike">
              <a:solidFill>
                <a:schemeClr val="dk1"/>
              </a:solidFill>
              <a:latin typeface="Arial"/>
              <a:ea typeface="Arial"/>
              <a:cs typeface="Arial"/>
              <a:sym typeface="Arial"/>
            </a:endParaRPr>
          </a:p>
          <a:p>
            <a:pPr indent="0" lvl="0" marL="0" marR="0" rtl="0" algn="ctr">
              <a:lnSpc>
                <a:spcPct val="140000"/>
              </a:lnSpc>
              <a:spcBef>
                <a:spcPts val="0"/>
              </a:spcBef>
              <a:spcAft>
                <a:spcPts val="0"/>
              </a:spcAft>
              <a:buClr>
                <a:srgbClr val="000000"/>
              </a:buClr>
              <a:buSzPts val="1600"/>
              <a:buFont typeface="Arial"/>
              <a:buNone/>
            </a:pPr>
            <a:r>
              <a:rPr b="0" i="1" lang="en-US" sz="1600" u="none" cap="none" strike="noStrike">
                <a:solidFill>
                  <a:schemeClr val="dk1"/>
                </a:solidFill>
                <a:latin typeface="Arial"/>
                <a:ea typeface="Arial"/>
                <a:cs typeface="Arial"/>
                <a:sym typeface="Arial"/>
              </a:rPr>
              <a:t>Smart Mapping - powered by </a:t>
            </a:r>
            <a:r>
              <a:rPr b="1" i="1" lang="en-US" sz="1600" u="none" cap="none" strike="noStrike">
                <a:solidFill>
                  <a:schemeClr val="dk1"/>
                </a:solidFill>
                <a:latin typeface="Arial"/>
                <a:ea typeface="Arial"/>
                <a:cs typeface="Arial"/>
                <a:sym typeface="Arial"/>
              </a:rPr>
              <a:t>Machine Learning</a:t>
            </a:r>
            <a:endParaRPr b="1" i="1" sz="1600" u="none" cap="none" strike="noStrike">
              <a:solidFill>
                <a:schemeClr val="dk1"/>
              </a:solidFill>
              <a:latin typeface="Arial"/>
              <a:ea typeface="Arial"/>
              <a:cs typeface="Arial"/>
              <a:sym typeface="Arial"/>
            </a:endParaRPr>
          </a:p>
          <a:p>
            <a:pPr indent="0" lvl="0" marL="0" marR="0" rtl="0" algn="ctr">
              <a:lnSpc>
                <a:spcPct val="140000"/>
              </a:lnSpc>
              <a:spcBef>
                <a:spcPts val="0"/>
              </a:spcBef>
              <a:spcAft>
                <a:spcPts val="0"/>
              </a:spcAft>
              <a:buClr>
                <a:srgbClr val="000000"/>
              </a:buClr>
              <a:buSzPts val="1600"/>
              <a:buFont typeface="Arial"/>
              <a:buNone/>
            </a:pPr>
            <a:r>
              <a:t/>
            </a:r>
            <a:endParaRPr b="0" i="1" sz="1600" u="none" cap="none" strike="noStrike">
              <a:solidFill>
                <a:schemeClr val="dk1"/>
              </a:solidFill>
              <a:latin typeface="Arial"/>
              <a:ea typeface="Arial"/>
              <a:cs typeface="Arial"/>
              <a:sym typeface="Arial"/>
            </a:endParaRPr>
          </a:p>
          <a:p>
            <a:pPr indent="0" lvl="0" marL="0" marR="0" rtl="0" algn="ctr">
              <a:lnSpc>
                <a:spcPct val="140000"/>
              </a:lnSpc>
              <a:spcBef>
                <a:spcPts val="0"/>
              </a:spcBef>
              <a:spcAft>
                <a:spcPts val="0"/>
              </a:spcAft>
              <a:buClr>
                <a:srgbClr val="000000"/>
              </a:buClr>
              <a:buSzPts val="1600"/>
              <a:buFont typeface="Arial"/>
              <a:buNone/>
            </a:pPr>
            <a:r>
              <a:rPr b="0" i="1" lang="en-US" sz="1600" u="none" cap="none" strike="noStrike">
                <a:solidFill>
                  <a:schemeClr val="dk1"/>
                </a:solidFill>
                <a:latin typeface="Arial"/>
                <a:ea typeface="Arial"/>
                <a:cs typeface="Arial"/>
                <a:sym typeface="Arial"/>
              </a:rPr>
              <a:t>Backed by a </a:t>
            </a:r>
            <a:r>
              <a:rPr b="1" i="1" lang="en-US" sz="1600" u="none" cap="none" strike="noStrike">
                <a:solidFill>
                  <a:schemeClr val="dk1"/>
                </a:solidFill>
                <a:latin typeface="Arial"/>
                <a:ea typeface="Arial"/>
                <a:cs typeface="Arial"/>
                <a:sym typeface="Arial"/>
              </a:rPr>
              <a:t>FaaS runtime</a:t>
            </a:r>
            <a:r>
              <a:rPr b="0" i="1" lang="en-US" sz="1600" u="none" cap="none" strike="noStrike">
                <a:solidFill>
                  <a:schemeClr val="dk1"/>
                </a:solidFill>
                <a:latin typeface="Arial"/>
                <a:ea typeface="Arial"/>
                <a:cs typeface="Arial"/>
                <a:sym typeface="Arial"/>
              </a:rPr>
              <a:t> for speed, scale and cost-efficiency</a:t>
            </a:r>
            <a:endParaRPr b="0" i="1" sz="1600" u="none" cap="none" strike="noStrike">
              <a:solidFill>
                <a:schemeClr val="dk1"/>
              </a:solidFill>
              <a:latin typeface="Arial"/>
              <a:ea typeface="Arial"/>
              <a:cs typeface="Arial"/>
              <a:sym typeface="Arial"/>
            </a:endParaRPr>
          </a:p>
          <a:p>
            <a:pPr indent="0" lvl="0" marL="0" marR="0" rtl="0" algn="ctr">
              <a:lnSpc>
                <a:spcPct val="140000"/>
              </a:lnSpc>
              <a:spcBef>
                <a:spcPts val="0"/>
              </a:spcBef>
              <a:spcAft>
                <a:spcPts val="0"/>
              </a:spcAft>
              <a:buClr>
                <a:srgbClr val="000000"/>
              </a:buClr>
              <a:buSzPts val="1600"/>
              <a:buFont typeface="Arial"/>
              <a:buNone/>
            </a:pPr>
            <a:r>
              <a:t/>
            </a:r>
            <a:endParaRPr b="0" i="1" sz="1600" u="none" cap="none" strike="noStrike">
              <a:solidFill>
                <a:schemeClr val="dk1"/>
              </a:solidFill>
              <a:latin typeface="Arial"/>
              <a:ea typeface="Arial"/>
              <a:cs typeface="Arial"/>
              <a:sym typeface="Arial"/>
            </a:endParaRPr>
          </a:p>
          <a:p>
            <a:pPr indent="0" lvl="0" marL="0" marR="0" rtl="0" algn="ctr">
              <a:lnSpc>
                <a:spcPct val="140000"/>
              </a:lnSpc>
              <a:spcBef>
                <a:spcPts val="0"/>
              </a:spcBef>
              <a:spcAft>
                <a:spcPts val="0"/>
              </a:spcAft>
              <a:buClr>
                <a:srgbClr val="000000"/>
              </a:buClr>
              <a:buSzPts val="1600"/>
              <a:buFont typeface="Arial"/>
              <a:buNone/>
            </a:pPr>
            <a:r>
              <a:rPr b="1" i="1" lang="en-US" sz="1600" u="none" cap="none" strike="noStrike">
                <a:solidFill>
                  <a:schemeClr val="dk1"/>
                </a:solidFill>
                <a:latin typeface="Arial"/>
                <a:ea typeface="Arial"/>
                <a:cs typeface="Arial"/>
                <a:sym typeface="Arial"/>
              </a:rPr>
              <a:t>Install as an App</a:t>
            </a:r>
            <a:r>
              <a:rPr b="0" i="1" lang="en-US" sz="1600" u="none" cap="none" strike="noStrike">
                <a:solidFill>
                  <a:schemeClr val="dk1"/>
                </a:solidFill>
                <a:latin typeface="Arial"/>
                <a:ea typeface="Arial"/>
                <a:cs typeface="Arial"/>
                <a:sym typeface="Arial"/>
              </a:rPr>
              <a:t> in your Salesforce Instance, targeted for availability in other areas</a:t>
            </a:r>
            <a:endParaRPr b="0" i="1" sz="1600" u="none" cap="none" strike="noStrike">
              <a:solidFill>
                <a:schemeClr val="dk1"/>
              </a:solidFill>
              <a:latin typeface="Arial"/>
              <a:ea typeface="Arial"/>
              <a:cs typeface="Arial"/>
              <a:sym typeface="Arial"/>
            </a:endParaRPr>
          </a:p>
        </p:txBody>
      </p:sp>
      <p:pic>
        <p:nvPicPr>
          <p:cNvPr id="2846" name="Google Shape;2846;g6c30f14632_1_71"/>
          <p:cNvPicPr preferRelativeResize="0"/>
          <p:nvPr/>
        </p:nvPicPr>
        <p:blipFill rotWithShape="1">
          <a:blip r:embed="rId3">
            <a:alphaModFix/>
          </a:blip>
          <a:srcRect b="0" l="0" r="0" t="0"/>
          <a:stretch/>
        </p:blipFill>
        <p:spPr>
          <a:xfrm>
            <a:off x="219926" y="1484601"/>
            <a:ext cx="8276453" cy="4437200"/>
          </a:xfrm>
          <a:prstGeom prst="rect">
            <a:avLst/>
          </a:prstGeom>
          <a:noFill/>
          <a:ln cap="flat" cmpd="sng" w="9525">
            <a:solidFill>
              <a:srgbClr val="D9D9D9"/>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1" name="Shape 2851"/>
        <p:cNvGrpSpPr/>
        <p:nvPr/>
      </p:nvGrpSpPr>
      <p:grpSpPr>
        <a:xfrm>
          <a:off x="0" y="0"/>
          <a:ext cx="0" cy="0"/>
          <a:chOff x="0" y="0"/>
          <a:chExt cx="0" cy="0"/>
        </a:xfrm>
      </p:grpSpPr>
      <p:sp>
        <p:nvSpPr>
          <p:cNvPr id="2852" name="Google Shape;2852;g6c30f14632_1_80"/>
          <p:cNvSpPr txBox="1"/>
          <p:nvPr>
            <p:ph idx="11" type="ftr"/>
          </p:nvPr>
        </p:nvSpPr>
        <p:spPr>
          <a:xfrm>
            <a:off x="277100" y="6479598"/>
            <a:ext cx="2545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D8D8D"/>
              </a:buClr>
              <a:buSzPts val="1400"/>
              <a:buNone/>
            </a:pPr>
            <a:r>
              <a:rPr lang="en-US">
                <a:solidFill>
                  <a:srgbClr val="000000"/>
                </a:solidFill>
              </a:rPr>
              <a:t>© Copyright 2000-2019 TIBCO Software Inc.        </a:t>
            </a:r>
            <a:endParaRPr>
              <a:solidFill>
                <a:srgbClr val="000000"/>
              </a:solidFill>
            </a:endParaRPr>
          </a:p>
        </p:txBody>
      </p:sp>
      <p:sp>
        <p:nvSpPr>
          <p:cNvPr id="2853" name="Google Shape;2853;g6c30f14632_1_80"/>
          <p:cNvSpPr txBox="1"/>
          <p:nvPr>
            <p:ph idx="12" type="sldNum"/>
          </p:nvPr>
        </p:nvSpPr>
        <p:spPr>
          <a:xfrm>
            <a:off x="13846" y="6479596"/>
            <a:ext cx="509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US"/>
              <a:t>‹#›</a:t>
            </a:fld>
            <a:endParaRPr/>
          </a:p>
        </p:txBody>
      </p:sp>
      <p:sp>
        <p:nvSpPr>
          <p:cNvPr id="2854" name="Google Shape;2854;g6c30f14632_1_80"/>
          <p:cNvSpPr/>
          <p:nvPr/>
        </p:nvSpPr>
        <p:spPr>
          <a:xfrm>
            <a:off x="4487673" y="1523427"/>
            <a:ext cx="3292500" cy="3292800"/>
          </a:xfrm>
          <a:prstGeom prst="donut">
            <a:avLst>
              <a:gd fmla="val 16067" name="adj"/>
            </a:avLst>
          </a:prstGeom>
          <a:solidFill>
            <a:srgbClr val="000000">
              <a:alpha val="9019"/>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55" name="Google Shape;2855;g6c30f14632_1_80"/>
          <p:cNvGrpSpPr/>
          <p:nvPr/>
        </p:nvGrpSpPr>
        <p:grpSpPr>
          <a:xfrm>
            <a:off x="2210650" y="2135969"/>
            <a:ext cx="8003677" cy="3838849"/>
            <a:chOff x="1540686" y="1638300"/>
            <a:chExt cx="6175200" cy="2961389"/>
          </a:xfrm>
        </p:grpSpPr>
        <p:cxnSp>
          <p:nvCxnSpPr>
            <p:cNvPr id="2856" name="Google Shape;2856;g6c30f14632_1_80"/>
            <p:cNvCxnSpPr/>
            <p:nvPr/>
          </p:nvCxnSpPr>
          <p:spPr>
            <a:xfrm>
              <a:off x="3178969" y="1638300"/>
              <a:ext cx="433500" cy="252300"/>
            </a:xfrm>
            <a:prstGeom prst="straightConnector1">
              <a:avLst/>
            </a:prstGeom>
            <a:noFill/>
            <a:ln cap="flat" cmpd="sng" w="19050">
              <a:solidFill>
                <a:srgbClr val="65F0AD"/>
              </a:solidFill>
              <a:prstDash val="solid"/>
              <a:round/>
              <a:headEnd len="med" w="med" type="oval"/>
              <a:tailEnd len="sm" w="sm" type="none"/>
            </a:ln>
          </p:spPr>
        </p:cxnSp>
        <p:sp>
          <p:nvSpPr>
            <p:cNvPr id="2857" name="Google Shape;2857;g6c30f14632_1_80"/>
            <p:cNvSpPr txBox="1"/>
            <p:nvPr/>
          </p:nvSpPr>
          <p:spPr>
            <a:xfrm>
              <a:off x="1540686" y="4018589"/>
              <a:ext cx="6175200" cy="581100"/>
            </a:xfrm>
            <a:prstGeom prst="rect">
              <a:avLst/>
            </a:prstGeom>
            <a:noFill/>
            <a:ln>
              <a:noFill/>
            </a:ln>
          </p:spPr>
          <p:txBody>
            <a:bodyPr anchorCtr="0" anchor="t"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3200"/>
                <a:buFont typeface="Arial"/>
                <a:buNone/>
              </a:pPr>
              <a:r>
                <a:rPr b="0" i="0" lang="en-US" sz="3200" u="none" cap="none" strike="noStrike">
                  <a:solidFill>
                    <a:srgbClr val="000000"/>
                  </a:solidFill>
                  <a:latin typeface="Roboto"/>
                  <a:ea typeface="Roboto"/>
                  <a:cs typeface="Roboto"/>
                  <a:sym typeface="Roboto"/>
                </a:rPr>
                <a:t>Production Org</a:t>
              </a:r>
              <a:endParaRPr b="0" i="0" sz="3200" u="none" cap="none" strike="noStrike">
                <a:solidFill>
                  <a:srgbClr val="000000"/>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2400"/>
                <a:buFont typeface="Arial"/>
                <a:buNone/>
              </a:pPr>
              <a:r>
                <a:rPr b="1" i="0" lang="en-US" sz="2400" u="none" cap="none" strike="noStrike">
                  <a:solidFill>
                    <a:srgbClr val="000000"/>
                  </a:solidFill>
                  <a:latin typeface="Roboto"/>
                  <a:ea typeface="Roboto"/>
                  <a:cs typeface="Roboto"/>
                  <a:sym typeface="Roboto"/>
                </a:rPr>
                <a:t>Copy from QA Used to Replace the Operational Version </a:t>
              </a:r>
              <a:endParaRPr b="1" i="0" sz="2400" u="none" cap="none" strike="noStrike">
                <a:solidFill>
                  <a:srgbClr val="000000"/>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3200"/>
                <a:buFont typeface="Arial"/>
                <a:buNone/>
              </a:pPr>
              <a:r>
                <a:t/>
              </a:r>
              <a:endParaRPr b="0" i="0" sz="3200" u="none" cap="none" strike="noStrike">
                <a:solidFill>
                  <a:srgbClr val="000000"/>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3200"/>
                <a:buFont typeface="Arial"/>
                <a:buNone/>
              </a:pPr>
              <a:r>
                <a:t/>
              </a:r>
              <a:endParaRPr b="0" i="0" sz="3200" u="none" cap="none" strike="noStrike">
                <a:solidFill>
                  <a:srgbClr val="000000"/>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900"/>
                <a:buFont typeface="Arial"/>
                <a:buNone/>
              </a:pPr>
              <a:r>
                <a:t/>
              </a:r>
              <a:endParaRPr b="1" i="0" sz="1900" u="none" cap="none" strike="noStrike">
                <a:solidFill>
                  <a:srgbClr val="000000"/>
                </a:solidFill>
                <a:latin typeface="Roboto"/>
                <a:ea typeface="Roboto"/>
                <a:cs typeface="Roboto"/>
                <a:sym typeface="Roboto"/>
              </a:endParaRPr>
            </a:p>
          </p:txBody>
        </p:sp>
      </p:grpSp>
      <p:grpSp>
        <p:nvGrpSpPr>
          <p:cNvPr id="2858" name="Google Shape;2858;g6c30f14632_1_80"/>
          <p:cNvGrpSpPr/>
          <p:nvPr/>
        </p:nvGrpSpPr>
        <p:grpSpPr>
          <a:xfrm>
            <a:off x="972347" y="1523472"/>
            <a:ext cx="6954274" cy="2758397"/>
            <a:chOff x="585281" y="1165806"/>
            <a:chExt cx="5365538" cy="2127900"/>
          </a:xfrm>
        </p:grpSpPr>
        <p:cxnSp>
          <p:nvCxnSpPr>
            <p:cNvPr id="2859" name="Google Shape;2859;g6c30f14632_1_80"/>
            <p:cNvCxnSpPr/>
            <p:nvPr/>
          </p:nvCxnSpPr>
          <p:spPr>
            <a:xfrm flipH="1">
              <a:off x="5517319" y="1638300"/>
              <a:ext cx="433500" cy="252300"/>
            </a:xfrm>
            <a:prstGeom prst="straightConnector1">
              <a:avLst/>
            </a:prstGeom>
            <a:noFill/>
            <a:ln cap="flat" cmpd="sng" w="19050">
              <a:solidFill>
                <a:srgbClr val="085631"/>
              </a:solidFill>
              <a:prstDash val="solid"/>
              <a:round/>
              <a:headEnd len="med" w="med" type="oval"/>
              <a:tailEnd len="sm" w="sm" type="none"/>
            </a:ln>
          </p:spPr>
        </p:cxnSp>
        <p:sp>
          <p:nvSpPr>
            <p:cNvPr id="2860" name="Google Shape;2860;g6c30f14632_1_80"/>
            <p:cNvSpPr txBox="1"/>
            <p:nvPr/>
          </p:nvSpPr>
          <p:spPr>
            <a:xfrm>
              <a:off x="585281" y="1165806"/>
              <a:ext cx="2456700" cy="2127900"/>
            </a:xfrm>
            <a:prstGeom prst="rect">
              <a:avLst/>
            </a:prstGeom>
            <a:noFill/>
            <a:ln>
              <a:noFill/>
            </a:ln>
          </p:spPr>
          <p:txBody>
            <a:bodyPr anchorCtr="0" anchor="t"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3200"/>
                <a:buFont typeface="Arial"/>
                <a:buNone/>
              </a:pPr>
              <a:r>
                <a:rPr b="0" i="0" lang="en-US" sz="3200" u="none" cap="none" strike="noStrike">
                  <a:solidFill>
                    <a:srgbClr val="000000"/>
                  </a:solidFill>
                  <a:latin typeface="Roboto"/>
                  <a:ea typeface="Roboto"/>
                  <a:cs typeface="Roboto"/>
                  <a:sym typeface="Roboto"/>
                </a:rPr>
                <a:t>Dev Child</a:t>
              </a:r>
              <a:endParaRPr b="0" i="0" sz="2400" u="none" cap="none" strike="noStrike">
                <a:solidFill>
                  <a:srgbClr val="000000"/>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2400"/>
                <a:buFont typeface="Arial"/>
                <a:buNone/>
              </a:pPr>
              <a:r>
                <a:rPr b="1" i="0" lang="en-US" sz="2400" u="none" cap="none" strike="noStrike">
                  <a:solidFill>
                    <a:srgbClr val="000000"/>
                  </a:solidFill>
                  <a:latin typeface="Roboto"/>
                  <a:ea typeface="Roboto"/>
                  <a:cs typeface="Roboto"/>
                  <a:sym typeface="Roboto"/>
                </a:rPr>
                <a:t>Create and Collaborate on App Development </a:t>
              </a:r>
              <a:endParaRPr b="1" i="0" sz="2400" u="none" cap="none" strike="noStrike">
                <a:solidFill>
                  <a:srgbClr val="000000"/>
                </a:solidFill>
                <a:latin typeface="Roboto"/>
                <a:ea typeface="Roboto"/>
                <a:cs typeface="Roboto"/>
                <a:sym typeface="Roboto"/>
              </a:endParaRPr>
            </a:p>
          </p:txBody>
        </p:sp>
      </p:grpSp>
      <p:grpSp>
        <p:nvGrpSpPr>
          <p:cNvPr id="2861" name="Google Shape;2861;g6c30f14632_1_80"/>
          <p:cNvGrpSpPr/>
          <p:nvPr/>
        </p:nvGrpSpPr>
        <p:grpSpPr>
          <a:xfrm>
            <a:off x="6095984" y="1523458"/>
            <a:ext cx="5135273" cy="3844734"/>
            <a:chOff x="4556399" y="944990"/>
            <a:chExt cx="5710300" cy="3050650"/>
          </a:xfrm>
        </p:grpSpPr>
        <p:cxnSp>
          <p:nvCxnSpPr>
            <p:cNvPr id="2862" name="Google Shape;2862;g6c30f14632_1_80"/>
            <p:cNvCxnSpPr/>
            <p:nvPr/>
          </p:nvCxnSpPr>
          <p:spPr>
            <a:xfrm rot="10800000">
              <a:off x="4556399" y="3535140"/>
              <a:ext cx="0" cy="460500"/>
            </a:xfrm>
            <a:prstGeom prst="straightConnector1">
              <a:avLst/>
            </a:prstGeom>
            <a:noFill/>
            <a:ln cap="flat" cmpd="sng" w="19050">
              <a:solidFill>
                <a:srgbClr val="0E9453"/>
              </a:solidFill>
              <a:prstDash val="solid"/>
              <a:round/>
              <a:headEnd len="med" w="med" type="oval"/>
              <a:tailEnd len="sm" w="sm" type="none"/>
            </a:ln>
          </p:spPr>
        </p:cxnSp>
        <p:sp>
          <p:nvSpPr>
            <p:cNvPr id="2863" name="Google Shape;2863;g6c30f14632_1_80"/>
            <p:cNvSpPr txBox="1"/>
            <p:nvPr/>
          </p:nvSpPr>
          <p:spPr>
            <a:xfrm>
              <a:off x="6591999" y="944990"/>
              <a:ext cx="3674700" cy="6696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Roboto"/>
                  <a:ea typeface="Roboto"/>
                  <a:cs typeface="Roboto"/>
                  <a:sym typeface="Roboto"/>
                </a:rPr>
                <a:t>QA Child </a:t>
              </a:r>
              <a:endParaRPr b="0" i="0" sz="32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Roboto"/>
                  <a:ea typeface="Roboto"/>
                  <a:cs typeface="Roboto"/>
                  <a:sym typeface="Roboto"/>
                </a:rPr>
                <a:t>Test - Copy to Production</a:t>
              </a:r>
              <a:endParaRPr b="1" i="0" sz="2400" u="none" cap="none" strike="noStrike">
                <a:solidFill>
                  <a:srgbClr val="000000"/>
                </a:solidFill>
                <a:latin typeface="Roboto"/>
                <a:ea typeface="Roboto"/>
                <a:cs typeface="Roboto"/>
                <a:sym typeface="Roboto"/>
              </a:endParaRPr>
            </a:p>
          </p:txBody>
        </p:sp>
      </p:grpSp>
      <p:sp>
        <p:nvSpPr>
          <p:cNvPr id="2864" name="Google Shape;2864;g6c30f14632_1_80"/>
          <p:cNvSpPr txBox="1"/>
          <p:nvPr/>
        </p:nvSpPr>
        <p:spPr>
          <a:xfrm>
            <a:off x="5198307" y="2678092"/>
            <a:ext cx="1871100" cy="1042800"/>
          </a:xfrm>
          <a:prstGeom prst="rect">
            <a:avLst/>
          </a:prstGeom>
          <a:noFill/>
          <a:ln>
            <a:noFill/>
          </a:ln>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2100"/>
              <a:buFont typeface="Arial"/>
              <a:buNone/>
            </a:pPr>
            <a:r>
              <a:rPr b="1" i="0" lang="en-US" sz="2100" u="none" cap="none" strike="noStrike">
                <a:solidFill>
                  <a:srgbClr val="000000"/>
                </a:solidFill>
                <a:latin typeface="Roboto"/>
                <a:ea typeface="Roboto"/>
                <a:cs typeface="Roboto"/>
                <a:sym typeface="Roboto"/>
              </a:rPr>
              <a:t>Continuous Development Process</a:t>
            </a:r>
            <a:endParaRPr b="0" i="0" sz="2100" u="none" cap="none" strike="noStrike">
              <a:solidFill>
                <a:srgbClr val="000000"/>
              </a:solidFill>
              <a:latin typeface="Arial"/>
              <a:ea typeface="Arial"/>
              <a:cs typeface="Arial"/>
              <a:sym typeface="Arial"/>
            </a:endParaRPr>
          </a:p>
        </p:txBody>
      </p:sp>
      <p:sp>
        <p:nvSpPr>
          <p:cNvPr id="2865" name="Google Shape;2865;g6c30f14632_1_80"/>
          <p:cNvSpPr/>
          <p:nvPr/>
        </p:nvSpPr>
        <p:spPr>
          <a:xfrm rot="1800573">
            <a:off x="4386867" y="1420819"/>
            <a:ext cx="3487993" cy="3487993"/>
          </a:xfrm>
          <a:prstGeom prst="blockArc">
            <a:avLst>
              <a:gd fmla="val 14414370" name="adj1"/>
              <a:gd fmla="val 694" name="adj2"/>
              <a:gd fmla="val 9562" name="adj3"/>
            </a:avLst>
          </a:prstGeom>
          <a:solidFill>
            <a:srgbClr val="085631"/>
          </a:solidFill>
          <a:ln>
            <a:noFill/>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g6c30f14632_1_80"/>
          <p:cNvSpPr/>
          <p:nvPr/>
        </p:nvSpPr>
        <p:spPr>
          <a:xfrm flipH="1" rot="-1800573">
            <a:off x="4389659" y="1420819"/>
            <a:ext cx="3487993" cy="3487993"/>
          </a:xfrm>
          <a:prstGeom prst="blockArc">
            <a:avLst>
              <a:gd fmla="val 14348563" name="adj1"/>
              <a:gd fmla="val 21472873" name="adj2"/>
              <a:gd fmla="val 9381" name="adj3"/>
            </a:avLst>
          </a:prstGeom>
          <a:solidFill>
            <a:srgbClr val="65F0AD"/>
          </a:solidFill>
          <a:ln>
            <a:noFill/>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g6c30f14632_1_80"/>
          <p:cNvSpPr/>
          <p:nvPr/>
        </p:nvSpPr>
        <p:spPr>
          <a:xfrm rot="-8096903">
            <a:off x="5894112" y="1343607"/>
            <a:ext cx="470933" cy="470933"/>
          </a:xfrm>
          <a:prstGeom prst="rtTriangle">
            <a:avLst/>
          </a:prstGeom>
          <a:solidFill>
            <a:srgbClr val="65F0A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g6c30f14632_1_80"/>
          <p:cNvSpPr/>
          <p:nvPr/>
        </p:nvSpPr>
        <p:spPr>
          <a:xfrm flipH="1" rot="-9000304">
            <a:off x="4388313" y="1418857"/>
            <a:ext cx="3487133" cy="3487133"/>
          </a:xfrm>
          <a:prstGeom prst="blockArc">
            <a:avLst>
              <a:gd fmla="val 14316164" name="adj1"/>
              <a:gd fmla="val 21502663" name="adj2"/>
              <a:gd fmla="val 9415" name="adj3"/>
            </a:avLst>
          </a:prstGeom>
          <a:solidFill>
            <a:srgbClr val="0E9453"/>
          </a:solidFill>
          <a:ln>
            <a:noFill/>
          </a:ln>
          <a:effectLst>
            <a:outerShdw blurRad="71438" rotWithShape="0" algn="bl" dir="5400000" dist="9525">
              <a:srgbClr val="000000">
                <a:alpha val="400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g6c30f14632_1_80"/>
          <p:cNvSpPr/>
          <p:nvPr/>
        </p:nvSpPr>
        <p:spPr>
          <a:xfrm rot="-1025602">
            <a:off x="7324174" y="3706690"/>
            <a:ext cx="405199" cy="405486"/>
          </a:xfrm>
          <a:prstGeom prst="rtTriangle">
            <a:avLst/>
          </a:prstGeom>
          <a:solidFill>
            <a:srgbClr val="08563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g6c30f14632_1_80"/>
          <p:cNvSpPr/>
          <p:nvPr/>
        </p:nvSpPr>
        <p:spPr>
          <a:xfrm rot="6359428">
            <a:off x="4511069" y="3703882"/>
            <a:ext cx="471545" cy="471545"/>
          </a:xfrm>
          <a:prstGeom prst="rtTriangle">
            <a:avLst/>
          </a:prstGeom>
          <a:solidFill>
            <a:srgbClr val="0E945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g6c30f14632_1_80"/>
          <p:cNvSpPr txBox="1"/>
          <p:nvPr/>
        </p:nvSpPr>
        <p:spPr>
          <a:xfrm>
            <a:off x="841251" y="365755"/>
            <a:ext cx="11360700" cy="58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0"/>
              <a:buFont typeface="Calibri"/>
              <a:buNone/>
            </a:pPr>
            <a:r>
              <a:rPr b="0" i="0" lang="en-US" sz="3200" u="none" cap="none" strike="noStrike">
                <a:solidFill>
                  <a:schemeClr val="dk1"/>
                </a:solidFill>
                <a:latin typeface="Calibri"/>
                <a:ea typeface="Calibri"/>
                <a:cs typeface="Calibri"/>
                <a:sym typeface="Calibri"/>
              </a:rPr>
              <a:t>Support for multi-org hierarchies</a:t>
            </a:r>
            <a:endParaRPr b="0" i="0" sz="1400" u="none" cap="none" strike="noStrike">
              <a:solidFill>
                <a:srgbClr val="000000"/>
              </a:solidFill>
              <a:latin typeface="Arial"/>
              <a:ea typeface="Arial"/>
              <a:cs typeface="Arial"/>
              <a:sym typeface="Arial"/>
            </a:endParaRPr>
          </a:p>
        </p:txBody>
      </p:sp>
      <p:sp>
        <p:nvSpPr>
          <p:cNvPr id="2872" name="Google Shape;2872;g6c30f14632_1_80"/>
          <p:cNvSpPr/>
          <p:nvPr/>
        </p:nvSpPr>
        <p:spPr>
          <a:xfrm>
            <a:off x="9398401" y="4253901"/>
            <a:ext cx="2460900" cy="1211700"/>
          </a:xfrm>
          <a:prstGeom prst="doubleWave">
            <a:avLst>
              <a:gd fmla="val 6250" name="adj1"/>
              <a:gd fmla="val 0" name="adj2"/>
            </a:avLst>
          </a:prstGeom>
          <a:solidFill>
            <a:srgbClr val="EFEFEF"/>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434343"/>
                </a:solidFill>
                <a:latin typeface="Arial"/>
                <a:ea typeface="Arial"/>
                <a:cs typeface="Arial"/>
                <a:sym typeface="Arial"/>
              </a:rPr>
              <a:t>Additional Children can be Added!</a:t>
            </a:r>
            <a:endParaRPr b="0" i="0" sz="1900" u="none" cap="none" strike="noStrike">
              <a:solidFill>
                <a:srgbClr val="434343"/>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7" name="Shape 2877"/>
        <p:cNvGrpSpPr/>
        <p:nvPr/>
      </p:nvGrpSpPr>
      <p:grpSpPr>
        <a:xfrm>
          <a:off x="0" y="0"/>
          <a:ext cx="0" cy="0"/>
          <a:chOff x="0" y="0"/>
          <a:chExt cx="0" cy="0"/>
        </a:xfrm>
      </p:grpSpPr>
      <p:sp>
        <p:nvSpPr>
          <p:cNvPr id="2878" name="Google Shape;2878;g6c30f14632_1_105"/>
          <p:cNvSpPr txBox="1"/>
          <p:nvPr/>
        </p:nvSpPr>
        <p:spPr>
          <a:xfrm>
            <a:off x="4493845" y="617194"/>
            <a:ext cx="5231700" cy="16197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1900"/>
              <a:buFont typeface="Arial"/>
              <a:buNone/>
            </a:pPr>
            <a:r>
              <a:rPr b="1" i="0" lang="en-US" sz="1900" u="none" cap="none" strike="noStrike">
                <a:solidFill>
                  <a:srgbClr val="000000"/>
                </a:solidFill>
                <a:latin typeface="Verdana"/>
                <a:ea typeface="Verdana"/>
                <a:cs typeface="Verdana"/>
                <a:sym typeface="Verdana"/>
              </a:rPr>
              <a:t>First-class support for GraphQL</a:t>
            </a:r>
            <a:endParaRPr b="1" i="0" sz="1900" u="none" cap="none" strike="noStrike">
              <a:solidFill>
                <a:srgbClr val="000000"/>
              </a:solidFill>
              <a:latin typeface="Verdana"/>
              <a:ea typeface="Verdana"/>
              <a:cs typeface="Verdana"/>
              <a:sym typeface="Verdana"/>
            </a:endParaRPr>
          </a:p>
          <a:p>
            <a:pPr indent="0" lvl="0" marL="0" marR="0" rtl="0" algn="ctr">
              <a:lnSpc>
                <a:spcPct val="115000"/>
              </a:lnSpc>
              <a:spcBef>
                <a:spcPts val="0"/>
              </a:spcBef>
              <a:spcAft>
                <a:spcPts val="0"/>
              </a:spcAft>
              <a:buClr>
                <a:srgbClr val="000000"/>
              </a:buClr>
              <a:buSzPts val="1600"/>
              <a:buFont typeface="Arial"/>
              <a:buNone/>
            </a:pPr>
            <a:r>
              <a:rPr b="0" i="0" lang="en-US" sz="1600" u="none" cap="none" strike="noStrike">
                <a:solidFill>
                  <a:schemeClr val="dk1"/>
                </a:solidFill>
                <a:latin typeface="Verdana"/>
                <a:ea typeface="Verdana"/>
                <a:cs typeface="Verdana"/>
                <a:sym typeface="Verdana"/>
              </a:rPr>
              <a:t>Native GraphQL trigger; OOTB tooling to implement server that auto-generates: trigger config, flows as resolvers, and data mappings based on GraphQL schema</a:t>
            </a:r>
            <a:endParaRPr b="0" i="0" sz="1600" u="none" cap="none" strike="noStrike">
              <a:solidFill>
                <a:schemeClr val="dk1"/>
              </a:solidFill>
              <a:latin typeface="Verdana"/>
              <a:ea typeface="Verdana"/>
              <a:cs typeface="Verdana"/>
              <a:sym typeface="Verdana"/>
            </a:endParaRPr>
          </a:p>
        </p:txBody>
      </p:sp>
      <p:sp>
        <p:nvSpPr>
          <p:cNvPr id="2879" name="Google Shape;2879;g6c30f14632_1_105"/>
          <p:cNvSpPr txBox="1"/>
          <p:nvPr>
            <p:ph idx="4294967295" type="title"/>
          </p:nvPr>
        </p:nvSpPr>
        <p:spPr>
          <a:xfrm>
            <a:off x="931651" y="2951751"/>
            <a:ext cx="10328700" cy="987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6"/>
              </a:buClr>
              <a:buSzPts val="3200"/>
              <a:buNone/>
            </a:pPr>
            <a:r>
              <a:rPr lang="en-US" sz="3200">
                <a:solidFill>
                  <a:srgbClr val="16A9D4"/>
                </a:solidFill>
                <a:latin typeface="Verdana"/>
                <a:ea typeface="Verdana"/>
                <a:cs typeface="Verdana"/>
                <a:sym typeface="Verdana"/>
              </a:rPr>
              <a:t>Embracing Modern API &amp; App Dev Strategy</a:t>
            </a:r>
            <a:endParaRPr sz="3200">
              <a:solidFill>
                <a:srgbClr val="16A9D4"/>
              </a:solidFill>
              <a:latin typeface="Verdana"/>
              <a:ea typeface="Verdana"/>
              <a:cs typeface="Verdana"/>
              <a:sym typeface="Verdana"/>
            </a:endParaRPr>
          </a:p>
          <a:p>
            <a:pPr indent="0" lvl="0" marL="0" rtl="0" algn="ctr">
              <a:lnSpc>
                <a:spcPct val="90000"/>
              </a:lnSpc>
              <a:spcBef>
                <a:spcPts val="0"/>
              </a:spcBef>
              <a:spcAft>
                <a:spcPts val="0"/>
              </a:spcAft>
              <a:buClr>
                <a:schemeClr val="accent6"/>
              </a:buClr>
              <a:buSzPts val="3200"/>
              <a:buNone/>
            </a:pPr>
            <a:r>
              <a:rPr lang="en-US" sz="2400">
                <a:solidFill>
                  <a:srgbClr val="16A9D4"/>
                </a:solidFill>
                <a:latin typeface="Verdana"/>
                <a:ea typeface="Verdana"/>
                <a:cs typeface="Verdana"/>
                <a:sym typeface="Verdana"/>
              </a:rPr>
              <a:t>TIBCO Cloud Integration - Develop</a:t>
            </a:r>
            <a:endParaRPr b="0" baseline="30000" i="0" sz="2400" u="none" cap="none" strike="noStrike">
              <a:solidFill>
                <a:srgbClr val="16A9D4"/>
              </a:solidFill>
              <a:latin typeface="Verdana"/>
              <a:ea typeface="Verdana"/>
              <a:cs typeface="Verdana"/>
              <a:sym typeface="Verdana"/>
            </a:endParaRPr>
          </a:p>
        </p:txBody>
      </p:sp>
      <p:cxnSp>
        <p:nvCxnSpPr>
          <p:cNvPr id="2880" name="Google Shape;2880;g6c30f14632_1_105"/>
          <p:cNvCxnSpPr/>
          <p:nvPr/>
        </p:nvCxnSpPr>
        <p:spPr>
          <a:xfrm>
            <a:off x="1134301" y="2876300"/>
            <a:ext cx="9923100" cy="0"/>
          </a:xfrm>
          <a:prstGeom prst="straightConnector1">
            <a:avLst/>
          </a:prstGeom>
          <a:noFill/>
          <a:ln cap="flat" cmpd="sng" w="38100">
            <a:solidFill>
              <a:schemeClr val="accent3"/>
            </a:solidFill>
            <a:prstDash val="solid"/>
            <a:round/>
            <a:headEnd len="sm" w="sm" type="none"/>
            <a:tailEnd len="sm" w="sm" type="none"/>
          </a:ln>
        </p:spPr>
      </p:cxnSp>
      <p:cxnSp>
        <p:nvCxnSpPr>
          <p:cNvPr id="2881" name="Google Shape;2881;g6c30f14632_1_105"/>
          <p:cNvCxnSpPr/>
          <p:nvPr/>
        </p:nvCxnSpPr>
        <p:spPr>
          <a:xfrm>
            <a:off x="1133701" y="4032100"/>
            <a:ext cx="9924300" cy="0"/>
          </a:xfrm>
          <a:prstGeom prst="straightConnector1">
            <a:avLst/>
          </a:prstGeom>
          <a:noFill/>
          <a:ln cap="flat" cmpd="sng" w="38100">
            <a:solidFill>
              <a:schemeClr val="accent3"/>
            </a:solidFill>
            <a:prstDash val="solid"/>
            <a:round/>
            <a:headEnd len="sm" w="sm" type="none"/>
            <a:tailEnd len="sm" w="sm" type="none"/>
          </a:ln>
        </p:spPr>
      </p:cxnSp>
      <p:pic>
        <p:nvPicPr>
          <p:cNvPr id="2882" name="Google Shape;2882;g6c30f14632_1_105"/>
          <p:cNvPicPr preferRelativeResize="0"/>
          <p:nvPr/>
        </p:nvPicPr>
        <p:blipFill rotWithShape="1">
          <a:blip r:embed="rId3">
            <a:alphaModFix/>
          </a:blip>
          <a:srcRect b="0" l="0" r="0" t="0"/>
          <a:stretch/>
        </p:blipFill>
        <p:spPr>
          <a:xfrm>
            <a:off x="1833825" y="292600"/>
            <a:ext cx="2414000" cy="2414000"/>
          </a:xfrm>
          <a:prstGeom prst="rect">
            <a:avLst/>
          </a:prstGeom>
          <a:noFill/>
          <a:ln>
            <a:noFill/>
          </a:ln>
        </p:spPr>
      </p:pic>
      <p:sp>
        <p:nvSpPr>
          <p:cNvPr id="2883" name="Google Shape;2883;g6c30f14632_1_105"/>
          <p:cNvSpPr txBox="1"/>
          <p:nvPr/>
        </p:nvSpPr>
        <p:spPr>
          <a:xfrm>
            <a:off x="2292367" y="5390435"/>
            <a:ext cx="3284700" cy="6975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Verdana"/>
                <a:ea typeface="Verdana"/>
                <a:cs typeface="Verdana"/>
                <a:sym typeface="Verdana"/>
              </a:rPr>
              <a:t>gRPC® </a:t>
            </a:r>
            <a:endParaRPr b="1" i="0" sz="1900" u="none"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Verdana"/>
                <a:ea typeface="Verdana"/>
                <a:cs typeface="Verdana"/>
                <a:sym typeface="Verdana"/>
              </a:rPr>
              <a:t>First-class support &amp; tooling for implementing gRPC services; OOTB gRPC Client activity</a:t>
            </a:r>
            <a:endParaRPr b="0" i="0" sz="1600" u="none" cap="none" strike="noStrike">
              <a:solidFill>
                <a:srgbClr val="000000"/>
              </a:solidFill>
              <a:latin typeface="Verdana"/>
              <a:ea typeface="Verdana"/>
              <a:cs typeface="Verdana"/>
              <a:sym typeface="Verdana"/>
            </a:endParaRPr>
          </a:p>
        </p:txBody>
      </p:sp>
      <p:pic>
        <p:nvPicPr>
          <p:cNvPr id="2884" name="Google Shape;2884;g6c30f14632_1_105"/>
          <p:cNvPicPr preferRelativeResize="0"/>
          <p:nvPr/>
        </p:nvPicPr>
        <p:blipFill rotWithShape="1">
          <a:blip r:embed="rId4">
            <a:alphaModFix/>
          </a:blip>
          <a:srcRect b="0" l="0" r="0" t="0"/>
          <a:stretch/>
        </p:blipFill>
        <p:spPr>
          <a:xfrm>
            <a:off x="3133484" y="4449233"/>
            <a:ext cx="1602573" cy="697600"/>
          </a:xfrm>
          <a:prstGeom prst="rect">
            <a:avLst/>
          </a:prstGeom>
          <a:noFill/>
          <a:ln>
            <a:noFill/>
          </a:ln>
        </p:spPr>
      </p:pic>
      <p:sp>
        <p:nvSpPr>
          <p:cNvPr id="2885" name="Google Shape;2885;g6c30f14632_1_105"/>
          <p:cNvSpPr txBox="1"/>
          <p:nvPr>
            <p:ph idx="11" type="ftr"/>
          </p:nvPr>
        </p:nvSpPr>
        <p:spPr>
          <a:xfrm>
            <a:off x="277100" y="6479598"/>
            <a:ext cx="2545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D8D8D"/>
              </a:buClr>
              <a:buSzPts val="1400"/>
              <a:buNone/>
            </a:pPr>
            <a:r>
              <a:rPr lang="en-US">
                <a:solidFill>
                  <a:srgbClr val="000000"/>
                </a:solidFill>
              </a:rPr>
              <a:t>© Copyright 2000-2019 TIBCO Software Inc.        </a:t>
            </a:r>
            <a:endParaRPr>
              <a:solidFill>
                <a:srgbClr val="000000"/>
              </a:solidFill>
            </a:endParaRPr>
          </a:p>
        </p:txBody>
      </p:sp>
      <p:sp>
        <p:nvSpPr>
          <p:cNvPr id="2886" name="Google Shape;2886;g6c30f14632_1_105"/>
          <p:cNvSpPr txBox="1"/>
          <p:nvPr>
            <p:ph idx="12" type="sldNum"/>
          </p:nvPr>
        </p:nvSpPr>
        <p:spPr>
          <a:xfrm>
            <a:off x="13846" y="6479596"/>
            <a:ext cx="509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US"/>
              <a:t>‹#›</a:t>
            </a:fld>
            <a:endParaRPr/>
          </a:p>
        </p:txBody>
      </p:sp>
      <p:sp>
        <p:nvSpPr>
          <p:cNvPr id="2887" name="Google Shape;2887;g6c30f14632_1_105"/>
          <p:cNvSpPr txBox="1"/>
          <p:nvPr/>
        </p:nvSpPr>
        <p:spPr>
          <a:xfrm>
            <a:off x="6008914" y="5390435"/>
            <a:ext cx="2876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Verdana"/>
                <a:ea typeface="Verdana"/>
                <a:cs typeface="Verdana"/>
                <a:sym typeface="Verdana"/>
              </a:rPr>
              <a:t>Open API</a:t>
            </a:r>
            <a:r>
              <a:rPr b="1" baseline="30000" i="0" lang="en-US" sz="1800" u="none" cap="none" strike="noStrike">
                <a:solidFill>
                  <a:srgbClr val="000000"/>
                </a:solidFill>
                <a:latin typeface="Verdana"/>
                <a:ea typeface="Verdana"/>
                <a:cs typeface="Verdana"/>
                <a:sym typeface="Verdana"/>
              </a:rPr>
              <a:t>TM </a:t>
            </a:r>
            <a:r>
              <a:rPr b="1" i="0" lang="en-US" sz="1800" u="none" cap="none" strike="noStrike">
                <a:solidFill>
                  <a:srgbClr val="000000"/>
                </a:solidFill>
                <a:latin typeface="Verdana"/>
                <a:ea typeface="Verdana"/>
                <a:cs typeface="Verdana"/>
                <a:sym typeface="Verdana"/>
              </a:rPr>
              <a:t>Specification</a:t>
            </a:r>
            <a:endParaRPr b="1" i="0" sz="1800" u="none"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400"/>
              <a:buFont typeface="Arial"/>
              <a:buNone/>
            </a:pPr>
            <a:r>
              <a:rPr b="0" i="0" lang="en-US" sz="1600" u="none" cap="none" strike="noStrike">
                <a:solidFill>
                  <a:srgbClr val="000000"/>
                </a:solidFill>
                <a:latin typeface="Verdana"/>
                <a:ea typeface="Verdana"/>
                <a:cs typeface="Verdana"/>
                <a:sym typeface="Verdana"/>
              </a:rPr>
              <a:t>Swagger 2.0 support &amp; tooling for API-first development</a:t>
            </a:r>
            <a:endParaRPr b="0" i="0" sz="1600" u="none" cap="none" strike="noStrike">
              <a:solidFill>
                <a:srgbClr val="000000"/>
              </a:solidFill>
              <a:latin typeface="Verdana"/>
              <a:ea typeface="Verdana"/>
              <a:cs typeface="Verdana"/>
              <a:sym typeface="Verdana"/>
            </a:endParaRPr>
          </a:p>
        </p:txBody>
      </p:sp>
      <p:pic>
        <p:nvPicPr>
          <p:cNvPr id="2888" name="Google Shape;2888;g6c30f14632_1_105"/>
          <p:cNvPicPr preferRelativeResize="0"/>
          <p:nvPr/>
        </p:nvPicPr>
        <p:blipFill rotWithShape="1">
          <a:blip r:embed="rId5">
            <a:alphaModFix/>
          </a:blip>
          <a:srcRect b="0" l="0" r="0" t="0"/>
          <a:stretch/>
        </p:blipFill>
        <p:spPr>
          <a:xfrm>
            <a:off x="6820945" y="4076268"/>
            <a:ext cx="1270000" cy="1270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3" name="Shape 2893"/>
        <p:cNvGrpSpPr/>
        <p:nvPr/>
      </p:nvGrpSpPr>
      <p:grpSpPr>
        <a:xfrm>
          <a:off x="0" y="0"/>
          <a:ext cx="0" cy="0"/>
          <a:chOff x="0" y="0"/>
          <a:chExt cx="0" cy="0"/>
        </a:xfrm>
      </p:grpSpPr>
      <p:sp>
        <p:nvSpPr>
          <p:cNvPr id="2894" name="Google Shape;2894;g6c30f14632_1_120"/>
          <p:cNvSpPr txBox="1"/>
          <p:nvPr>
            <p:ph idx="4294967295" type="title"/>
          </p:nvPr>
        </p:nvSpPr>
        <p:spPr>
          <a:xfrm>
            <a:off x="931651" y="2951751"/>
            <a:ext cx="10328700" cy="987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6"/>
              </a:buClr>
              <a:buSzPts val="3200"/>
              <a:buNone/>
            </a:pPr>
            <a:r>
              <a:rPr lang="en-US" sz="3200">
                <a:solidFill>
                  <a:srgbClr val="16A9D4"/>
                </a:solidFill>
                <a:latin typeface="Verdana"/>
                <a:ea typeface="Verdana"/>
                <a:cs typeface="Verdana"/>
                <a:sym typeface="Verdana"/>
              </a:rPr>
              <a:t>Cloud-Native, Event-Driven &amp; Serverless</a:t>
            </a:r>
            <a:endParaRPr sz="3200">
              <a:solidFill>
                <a:srgbClr val="16A9D4"/>
              </a:solidFill>
              <a:latin typeface="Verdana"/>
              <a:ea typeface="Verdana"/>
              <a:cs typeface="Verdana"/>
              <a:sym typeface="Verdana"/>
            </a:endParaRPr>
          </a:p>
          <a:p>
            <a:pPr indent="0" lvl="0" marL="0" rtl="0" algn="ctr">
              <a:lnSpc>
                <a:spcPct val="90000"/>
              </a:lnSpc>
              <a:spcBef>
                <a:spcPts val="0"/>
              </a:spcBef>
              <a:spcAft>
                <a:spcPts val="0"/>
              </a:spcAft>
              <a:buClr>
                <a:schemeClr val="accent6"/>
              </a:buClr>
              <a:buSzPts val="3200"/>
              <a:buNone/>
            </a:pPr>
            <a:r>
              <a:rPr lang="en-US" sz="2400">
                <a:solidFill>
                  <a:srgbClr val="16A9D4"/>
                </a:solidFill>
                <a:latin typeface="Verdana"/>
                <a:ea typeface="Verdana"/>
                <a:cs typeface="Verdana"/>
                <a:sym typeface="Verdana"/>
              </a:rPr>
              <a:t>TIBCO Cloud Integration - Develop</a:t>
            </a:r>
            <a:endParaRPr b="0" baseline="30000" i="0" sz="2400" u="none" cap="none" strike="noStrike">
              <a:solidFill>
                <a:srgbClr val="16A9D4"/>
              </a:solidFill>
              <a:latin typeface="Verdana"/>
              <a:ea typeface="Verdana"/>
              <a:cs typeface="Verdana"/>
              <a:sym typeface="Verdana"/>
            </a:endParaRPr>
          </a:p>
        </p:txBody>
      </p:sp>
      <p:cxnSp>
        <p:nvCxnSpPr>
          <p:cNvPr id="2895" name="Google Shape;2895;g6c30f14632_1_120"/>
          <p:cNvCxnSpPr/>
          <p:nvPr/>
        </p:nvCxnSpPr>
        <p:spPr>
          <a:xfrm>
            <a:off x="1134301" y="2876300"/>
            <a:ext cx="9923100" cy="0"/>
          </a:xfrm>
          <a:prstGeom prst="straightConnector1">
            <a:avLst/>
          </a:prstGeom>
          <a:noFill/>
          <a:ln cap="flat" cmpd="sng" w="38100">
            <a:solidFill>
              <a:schemeClr val="accent3"/>
            </a:solidFill>
            <a:prstDash val="solid"/>
            <a:round/>
            <a:headEnd len="sm" w="sm" type="none"/>
            <a:tailEnd len="sm" w="sm" type="none"/>
          </a:ln>
        </p:spPr>
      </p:cxnSp>
      <p:cxnSp>
        <p:nvCxnSpPr>
          <p:cNvPr id="2896" name="Google Shape;2896;g6c30f14632_1_120"/>
          <p:cNvCxnSpPr/>
          <p:nvPr/>
        </p:nvCxnSpPr>
        <p:spPr>
          <a:xfrm>
            <a:off x="1133701" y="4032100"/>
            <a:ext cx="9924300" cy="0"/>
          </a:xfrm>
          <a:prstGeom prst="straightConnector1">
            <a:avLst/>
          </a:prstGeom>
          <a:noFill/>
          <a:ln cap="flat" cmpd="sng" w="38100">
            <a:solidFill>
              <a:schemeClr val="accent3"/>
            </a:solidFill>
            <a:prstDash val="solid"/>
            <a:round/>
            <a:headEnd len="sm" w="sm" type="none"/>
            <a:tailEnd len="sm" w="sm" type="none"/>
          </a:ln>
        </p:spPr>
      </p:cxnSp>
      <p:pic>
        <p:nvPicPr>
          <p:cNvPr id="2897" name="Google Shape;2897;g6c30f14632_1_120"/>
          <p:cNvPicPr preferRelativeResize="0"/>
          <p:nvPr/>
        </p:nvPicPr>
        <p:blipFill rotWithShape="1">
          <a:blip r:embed="rId3">
            <a:alphaModFix/>
          </a:blip>
          <a:srcRect b="0" l="0" r="0" t="0"/>
          <a:stretch/>
        </p:blipFill>
        <p:spPr>
          <a:xfrm>
            <a:off x="7814345" y="440732"/>
            <a:ext cx="1176562" cy="397694"/>
          </a:xfrm>
          <a:prstGeom prst="rect">
            <a:avLst/>
          </a:prstGeom>
          <a:noFill/>
          <a:ln>
            <a:noFill/>
          </a:ln>
        </p:spPr>
      </p:pic>
      <p:sp>
        <p:nvSpPr>
          <p:cNvPr id="2898" name="Google Shape;2898;g6c30f14632_1_120"/>
          <p:cNvSpPr txBox="1"/>
          <p:nvPr>
            <p:ph idx="11" type="ftr"/>
          </p:nvPr>
        </p:nvSpPr>
        <p:spPr>
          <a:xfrm>
            <a:off x="277100" y="6479598"/>
            <a:ext cx="2545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D8D8D"/>
              </a:buClr>
              <a:buSzPts val="1400"/>
              <a:buNone/>
            </a:pPr>
            <a:r>
              <a:rPr lang="en-US">
                <a:solidFill>
                  <a:srgbClr val="000000"/>
                </a:solidFill>
              </a:rPr>
              <a:t>© Copyright 2000-2019 TIBCO Software Inc.        </a:t>
            </a:r>
            <a:endParaRPr>
              <a:solidFill>
                <a:srgbClr val="000000"/>
              </a:solidFill>
            </a:endParaRPr>
          </a:p>
        </p:txBody>
      </p:sp>
      <p:sp>
        <p:nvSpPr>
          <p:cNvPr id="2899" name="Google Shape;2899;g6c30f14632_1_120"/>
          <p:cNvSpPr txBox="1"/>
          <p:nvPr>
            <p:ph idx="12" type="sldNum"/>
          </p:nvPr>
        </p:nvSpPr>
        <p:spPr>
          <a:xfrm>
            <a:off x="13846" y="6479596"/>
            <a:ext cx="509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US"/>
              <a:t>‹#›</a:t>
            </a:fld>
            <a:endParaRPr/>
          </a:p>
        </p:txBody>
      </p:sp>
      <p:sp>
        <p:nvSpPr>
          <p:cNvPr id="2900" name="Google Shape;2900;g6c30f14632_1_120"/>
          <p:cNvSpPr txBox="1"/>
          <p:nvPr/>
        </p:nvSpPr>
        <p:spPr>
          <a:xfrm>
            <a:off x="1490599" y="1466411"/>
            <a:ext cx="3758400" cy="39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Verdana"/>
                <a:ea typeface="Verdana"/>
                <a:cs typeface="Verdana"/>
                <a:sym typeface="Verdana"/>
              </a:rPr>
              <a:t>AWS Lambda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Verdana"/>
              <a:ea typeface="Verdana"/>
              <a:cs typeface="Verdana"/>
              <a:sym typeface="Verdana"/>
            </a:endParaRPr>
          </a:p>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chemeClr val="dk1"/>
                </a:solidFill>
                <a:latin typeface="Verdana"/>
                <a:ea typeface="Verdana"/>
                <a:cs typeface="Verdana"/>
                <a:sym typeface="Verdana"/>
              </a:rPr>
              <a:t>Deploy apps to AWS Lambda &amp; bind to any event source; Integrated CloudWatch for logging; Native S3 &amp; API Gateway Triggers</a:t>
            </a:r>
            <a:endParaRPr b="0" i="0" sz="13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Verdana"/>
              <a:ea typeface="Verdana"/>
              <a:cs typeface="Verdana"/>
              <a:sym typeface="Verdana"/>
            </a:endParaRPr>
          </a:p>
        </p:txBody>
      </p:sp>
      <p:pic>
        <p:nvPicPr>
          <p:cNvPr id="2901" name="Google Shape;2901;g6c30f14632_1_120"/>
          <p:cNvPicPr preferRelativeResize="0"/>
          <p:nvPr/>
        </p:nvPicPr>
        <p:blipFill rotWithShape="1">
          <a:blip r:embed="rId4">
            <a:alphaModFix/>
          </a:blip>
          <a:srcRect b="0" l="0" r="0" t="0"/>
          <a:stretch/>
        </p:blipFill>
        <p:spPr>
          <a:xfrm>
            <a:off x="2858917" y="316711"/>
            <a:ext cx="1021800" cy="1021800"/>
          </a:xfrm>
          <a:prstGeom prst="rect">
            <a:avLst/>
          </a:prstGeom>
          <a:noFill/>
          <a:ln>
            <a:noFill/>
          </a:ln>
        </p:spPr>
      </p:pic>
      <p:sp>
        <p:nvSpPr>
          <p:cNvPr id="2902" name="Google Shape;2902;g6c30f14632_1_120"/>
          <p:cNvSpPr txBox="1"/>
          <p:nvPr/>
        </p:nvSpPr>
        <p:spPr>
          <a:xfrm>
            <a:off x="931651" y="5160285"/>
            <a:ext cx="3290400" cy="14673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Verdana"/>
                <a:ea typeface="Verdana"/>
                <a:cs typeface="Verdana"/>
                <a:sym typeface="Verdana"/>
              </a:rPr>
              <a:t>Prometheus, OpenTracing</a:t>
            </a:r>
            <a:r>
              <a:rPr b="1" baseline="30000" i="0" lang="en-US" sz="1600" u="none" cap="none" strike="noStrike">
                <a:solidFill>
                  <a:srgbClr val="000000"/>
                </a:solidFill>
                <a:latin typeface="Verdana"/>
                <a:ea typeface="Verdana"/>
                <a:cs typeface="Verdana"/>
                <a:sym typeface="Verdana"/>
              </a:rPr>
              <a:t>TM</a:t>
            </a:r>
            <a:endParaRPr b="1" baseline="30000" i="0" sz="1600" u="none" cap="none" strike="noStrike">
              <a:solidFill>
                <a:srgbClr val="000000"/>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Verdana"/>
                <a:ea typeface="Verdana"/>
                <a:cs typeface="Verdana"/>
                <a:sym typeface="Verdana"/>
              </a:rPr>
              <a:t>OpenTracing support &amp; OOTB Jaeger tracer; Prometheus support for Metrics; Open API &amp; custom extensions support</a:t>
            </a:r>
            <a:endParaRPr b="0" i="0" sz="1300" u="none" cap="none" strike="noStrike">
              <a:solidFill>
                <a:srgbClr val="000000"/>
              </a:solidFill>
              <a:latin typeface="Verdana"/>
              <a:ea typeface="Verdana"/>
              <a:cs typeface="Verdana"/>
              <a:sym typeface="Verdana"/>
            </a:endParaRPr>
          </a:p>
        </p:txBody>
      </p:sp>
      <p:pic>
        <p:nvPicPr>
          <p:cNvPr id="2903" name="Google Shape;2903;g6c30f14632_1_120"/>
          <p:cNvPicPr preferRelativeResize="0"/>
          <p:nvPr/>
        </p:nvPicPr>
        <p:blipFill rotWithShape="1">
          <a:blip r:embed="rId5">
            <a:alphaModFix/>
          </a:blip>
          <a:srcRect b="0" l="0" r="0" t="0"/>
          <a:stretch/>
        </p:blipFill>
        <p:spPr>
          <a:xfrm>
            <a:off x="1855553" y="4124850"/>
            <a:ext cx="1378080" cy="1019025"/>
          </a:xfrm>
          <a:prstGeom prst="rect">
            <a:avLst/>
          </a:prstGeom>
          <a:noFill/>
          <a:ln>
            <a:noFill/>
          </a:ln>
        </p:spPr>
      </p:pic>
      <p:pic>
        <p:nvPicPr>
          <p:cNvPr id="2904" name="Google Shape;2904;g6c30f14632_1_120"/>
          <p:cNvPicPr preferRelativeResize="0"/>
          <p:nvPr/>
        </p:nvPicPr>
        <p:blipFill rotWithShape="1">
          <a:blip r:embed="rId6">
            <a:alphaModFix/>
          </a:blip>
          <a:srcRect b="0" l="0" r="0" t="0"/>
          <a:stretch/>
        </p:blipFill>
        <p:spPr>
          <a:xfrm>
            <a:off x="6394463" y="179206"/>
            <a:ext cx="1362983" cy="900000"/>
          </a:xfrm>
          <a:prstGeom prst="rect">
            <a:avLst/>
          </a:prstGeom>
          <a:noFill/>
          <a:ln>
            <a:noFill/>
          </a:ln>
        </p:spPr>
      </p:pic>
      <p:sp>
        <p:nvSpPr>
          <p:cNvPr id="2905" name="Google Shape;2905;g6c30f14632_1_120"/>
          <p:cNvSpPr txBox="1"/>
          <p:nvPr/>
        </p:nvSpPr>
        <p:spPr>
          <a:xfrm>
            <a:off x="6096000" y="1201006"/>
            <a:ext cx="3665400" cy="39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Verdana"/>
                <a:ea typeface="Verdana"/>
                <a:cs typeface="Verdana"/>
                <a:sym typeface="Verdana"/>
              </a:rPr>
              <a:t>Kafka, MQTT &amp; Avro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Verdana"/>
              <a:ea typeface="Verdana"/>
              <a:cs typeface="Verdana"/>
              <a:sym typeface="Verdana"/>
            </a:endParaRPr>
          </a:p>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chemeClr val="dk1"/>
                </a:solidFill>
                <a:latin typeface="Verdana"/>
                <a:ea typeface="Verdana"/>
                <a:cs typeface="Verdana"/>
                <a:sym typeface="Verdana"/>
              </a:rPr>
              <a:t>Built-in Kafka, MQTT &amp; TIBCO Cloud Messaging connectivity for event pub/sub;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300"/>
              <a:buFont typeface="Arial"/>
              <a:buNone/>
            </a:pPr>
            <a:r>
              <a:rPr b="0" i="0" lang="en-US" sz="1300" u="none" cap="none" strike="noStrike">
                <a:solidFill>
                  <a:schemeClr val="dk1"/>
                </a:solidFill>
                <a:latin typeface="Verdana"/>
                <a:ea typeface="Verdana"/>
                <a:cs typeface="Verdana"/>
                <a:sym typeface="Verdana"/>
              </a:rPr>
              <a:t>Avro Schema Registry for Kafka Pub/Sub, Built-in Avro serialization/deserialization</a:t>
            </a:r>
            <a:endParaRPr b="0" i="0" sz="13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300"/>
              <a:buFont typeface="Arial"/>
              <a:buNone/>
            </a:pPr>
            <a:r>
              <a:t/>
            </a:r>
            <a:endParaRPr b="0" i="0" sz="1300" u="none" cap="none" strike="noStrike">
              <a:solidFill>
                <a:srgbClr val="000000"/>
              </a:solidFill>
              <a:latin typeface="Verdana"/>
              <a:ea typeface="Verdana"/>
              <a:cs typeface="Verdana"/>
              <a:sym typeface="Verdana"/>
            </a:endParaRPr>
          </a:p>
        </p:txBody>
      </p:sp>
      <p:sp>
        <p:nvSpPr>
          <p:cNvPr id="2906" name="Google Shape;2906;g6c30f14632_1_120"/>
          <p:cNvSpPr txBox="1"/>
          <p:nvPr/>
        </p:nvSpPr>
        <p:spPr>
          <a:xfrm>
            <a:off x="7663798" y="5105687"/>
            <a:ext cx="3596700" cy="116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Verdana"/>
                <a:ea typeface="Verdana"/>
                <a:cs typeface="Verdana"/>
                <a:sym typeface="Verdana"/>
              </a:rPr>
              <a:t>Application Config Manageme</a:t>
            </a:r>
            <a:r>
              <a:rPr b="1" i="0" lang="en-US" sz="1600" u="none" cap="none" strike="noStrike">
                <a:solidFill>
                  <a:srgbClr val="333333"/>
                </a:solidFill>
                <a:latin typeface="Verdana"/>
                <a:ea typeface="Verdana"/>
                <a:cs typeface="Verdana"/>
                <a:sym typeface="Verdana"/>
              </a:rPr>
              <a:t>nt</a:t>
            </a:r>
            <a:endParaRPr b="1" i="0" sz="1600" u="none" cap="none" strike="noStrike">
              <a:solidFill>
                <a:srgbClr val="333333"/>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333333"/>
                </a:solidFill>
                <a:latin typeface="Verdana"/>
                <a:ea typeface="Verdana"/>
                <a:cs typeface="Verdana"/>
                <a:sym typeface="Verdana"/>
              </a:rPr>
              <a:t>Externalize Flogo app config using Consul, AWS Parameter Store, Kubernetes Config Maps &amp; Secrets</a:t>
            </a:r>
            <a:endParaRPr b="0" i="0" sz="1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Verdana"/>
              <a:ea typeface="Verdana"/>
              <a:cs typeface="Verdana"/>
              <a:sym typeface="Verdana"/>
            </a:endParaRPr>
          </a:p>
        </p:txBody>
      </p:sp>
      <p:pic>
        <p:nvPicPr>
          <p:cNvPr id="2907" name="Google Shape;2907;g6c30f14632_1_120"/>
          <p:cNvPicPr preferRelativeResize="0"/>
          <p:nvPr/>
        </p:nvPicPr>
        <p:blipFill rotWithShape="1">
          <a:blip r:embed="rId7">
            <a:alphaModFix/>
          </a:blip>
          <a:srcRect b="0" l="0" r="0" t="0"/>
          <a:stretch/>
        </p:blipFill>
        <p:spPr>
          <a:xfrm>
            <a:off x="8746580" y="4040305"/>
            <a:ext cx="1145428" cy="1019026"/>
          </a:xfrm>
          <a:prstGeom prst="rect">
            <a:avLst/>
          </a:prstGeom>
          <a:noFill/>
          <a:ln>
            <a:noFill/>
          </a:ln>
        </p:spPr>
      </p:pic>
      <p:grpSp>
        <p:nvGrpSpPr>
          <p:cNvPr id="2908" name="Google Shape;2908;g6c30f14632_1_120"/>
          <p:cNvGrpSpPr/>
          <p:nvPr/>
        </p:nvGrpSpPr>
        <p:grpSpPr>
          <a:xfrm>
            <a:off x="5383800" y="4153900"/>
            <a:ext cx="1081983" cy="1167600"/>
            <a:chOff x="7811501" y="2696953"/>
            <a:chExt cx="1096012" cy="1183098"/>
          </a:xfrm>
        </p:grpSpPr>
        <p:pic>
          <p:nvPicPr>
            <p:cNvPr id="2909" name="Google Shape;2909;g6c30f14632_1_120"/>
            <p:cNvPicPr preferRelativeResize="0"/>
            <p:nvPr/>
          </p:nvPicPr>
          <p:blipFill rotWithShape="1">
            <a:blip r:embed="rId8">
              <a:alphaModFix/>
            </a:blip>
            <a:srcRect b="0" l="0" r="0" t="0"/>
            <a:stretch/>
          </p:blipFill>
          <p:spPr>
            <a:xfrm>
              <a:off x="7936800" y="2696953"/>
              <a:ext cx="848100" cy="888043"/>
            </a:xfrm>
            <a:prstGeom prst="rect">
              <a:avLst/>
            </a:prstGeom>
            <a:noFill/>
            <a:ln>
              <a:noFill/>
            </a:ln>
          </p:spPr>
        </p:pic>
        <p:pic>
          <p:nvPicPr>
            <p:cNvPr id="2910" name="Google Shape;2910;g6c30f14632_1_120"/>
            <p:cNvPicPr preferRelativeResize="0"/>
            <p:nvPr/>
          </p:nvPicPr>
          <p:blipFill rotWithShape="1">
            <a:blip r:embed="rId9">
              <a:alphaModFix/>
            </a:blip>
            <a:srcRect b="0" l="0" r="0" t="0"/>
            <a:stretch/>
          </p:blipFill>
          <p:spPr>
            <a:xfrm>
              <a:off x="7811501" y="3704851"/>
              <a:ext cx="1096012" cy="175200"/>
            </a:xfrm>
            <a:prstGeom prst="rect">
              <a:avLst/>
            </a:prstGeom>
            <a:noFill/>
            <a:ln>
              <a:noFill/>
            </a:ln>
          </p:spPr>
        </p:pic>
      </p:grpSp>
      <p:sp>
        <p:nvSpPr>
          <p:cNvPr id="2911" name="Google Shape;2911;g6c30f14632_1_120"/>
          <p:cNvSpPr txBox="1"/>
          <p:nvPr/>
        </p:nvSpPr>
        <p:spPr>
          <a:xfrm>
            <a:off x="4242625" y="5150498"/>
            <a:ext cx="3290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Verdana"/>
                <a:ea typeface="Verdana"/>
                <a:cs typeface="Verdana"/>
                <a:sym typeface="Verdana"/>
              </a:rPr>
              <a:t>Run Anywhere</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333333"/>
                </a:solidFill>
                <a:latin typeface="Verdana"/>
                <a:ea typeface="Verdana"/>
                <a:cs typeface="Verdana"/>
                <a:sym typeface="Verdana"/>
              </a:rPr>
              <a:t>Official support for CNCF certified Kubernetes, OpenShift, AWS Lambda, ECS, EKS, Fargate, Google Cloud Run, GKE, Azure Container Instances, AKS, PCF(PAS)</a:t>
            </a:r>
            <a:endParaRPr b="1" i="0" sz="1300" u="none" cap="none" strike="noStrike">
              <a:solidFill>
                <a:srgbClr val="333333"/>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Verdana"/>
              <a:ea typeface="Verdana"/>
              <a:cs typeface="Verdana"/>
              <a:sym typeface="Verdana"/>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08"/>
                                        </p:tgtEl>
                                        <p:attrNameLst>
                                          <p:attrName>style.visibility</p:attrName>
                                        </p:attrNameLst>
                                      </p:cBhvr>
                                      <p:to>
                                        <p:strVal val="visible"/>
                                      </p:to>
                                    </p:set>
                                    <p:animEffect filter="fade" transition="in">
                                      <p:cBhvr>
                                        <p:cTn dur="1000"/>
                                        <p:tgtEl>
                                          <p:spTgt spid="29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6" name="Shape 2916"/>
        <p:cNvGrpSpPr/>
        <p:nvPr/>
      </p:nvGrpSpPr>
      <p:grpSpPr>
        <a:xfrm>
          <a:off x="0" y="0"/>
          <a:ext cx="0" cy="0"/>
          <a:chOff x="0" y="0"/>
          <a:chExt cx="0" cy="0"/>
        </a:xfrm>
      </p:grpSpPr>
      <p:sp>
        <p:nvSpPr>
          <p:cNvPr id="2917" name="Google Shape;2917;g6c30f14632_1_142"/>
          <p:cNvSpPr/>
          <p:nvPr/>
        </p:nvSpPr>
        <p:spPr>
          <a:xfrm>
            <a:off x="587027" y="5030664"/>
            <a:ext cx="2218800" cy="106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700"/>
              <a:buFont typeface="Verdana"/>
              <a:buNone/>
            </a:pPr>
            <a:r>
              <a:t/>
            </a:r>
            <a:endParaRPr b="0" i="0" sz="1700" u="none" cap="none" strike="noStrike">
              <a:solidFill>
                <a:schemeClr val="dk1"/>
              </a:solidFill>
              <a:latin typeface="Verdana"/>
              <a:ea typeface="Verdana"/>
              <a:cs typeface="Verdana"/>
              <a:sym typeface="Verdana"/>
            </a:endParaRPr>
          </a:p>
        </p:txBody>
      </p:sp>
      <p:sp>
        <p:nvSpPr>
          <p:cNvPr id="2918" name="Google Shape;2918;g6c30f14632_1_142"/>
          <p:cNvSpPr/>
          <p:nvPr/>
        </p:nvSpPr>
        <p:spPr>
          <a:xfrm>
            <a:off x="10859653" y="2060792"/>
            <a:ext cx="1082100" cy="35454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700"/>
              <a:buFont typeface="Verdana"/>
              <a:buNone/>
            </a:pPr>
            <a:r>
              <a:rPr b="0" i="0" lang="en-US" sz="1700" u="none" cap="none" strike="noStrike">
                <a:solidFill>
                  <a:schemeClr val="dk1"/>
                </a:solidFill>
                <a:latin typeface="Verdana"/>
                <a:ea typeface="Verdana"/>
                <a:cs typeface="Verdana"/>
                <a:sym typeface="Verdana"/>
              </a:rPr>
              <a:t>Public Cloud</a:t>
            </a:r>
            <a:endParaRPr b="0" i="0" sz="1700" u="none" cap="none" strike="noStrike">
              <a:solidFill>
                <a:schemeClr val="dk1"/>
              </a:solidFill>
              <a:latin typeface="Verdana"/>
              <a:ea typeface="Verdana"/>
              <a:cs typeface="Verdana"/>
              <a:sym typeface="Verdana"/>
            </a:endParaRPr>
          </a:p>
        </p:txBody>
      </p:sp>
      <p:pic>
        <p:nvPicPr>
          <p:cNvPr id="2919" name="Google Shape;2919;g6c30f14632_1_142"/>
          <p:cNvPicPr preferRelativeResize="0"/>
          <p:nvPr/>
        </p:nvPicPr>
        <p:blipFill rotWithShape="1">
          <a:blip r:embed="rId3">
            <a:alphaModFix/>
          </a:blip>
          <a:srcRect b="0" l="0" r="8532" t="0"/>
          <a:stretch/>
        </p:blipFill>
        <p:spPr>
          <a:xfrm>
            <a:off x="1741823" y="2899461"/>
            <a:ext cx="2218850" cy="1174426"/>
          </a:xfrm>
          <a:prstGeom prst="rect">
            <a:avLst/>
          </a:prstGeom>
          <a:noFill/>
          <a:ln>
            <a:noFill/>
          </a:ln>
        </p:spPr>
      </p:pic>
      <p:sp>
        <p:nvSpPr>
          <p:cNvPr id="2920" name="Google Shape;2920;g6c30f14632_1_142"/>
          <p:cNvSpPr/>
          <p:nvPr/>
        </p:nvSpPr>
        <p:spPr>
          <a:xfrm rot="5400000">
            <a:off x="1518174" y="4402976"/>
            <a:ext cx="544200" cy="347700"/>
          </a:xfrm>
          <a:prstGeom prst="rightArrow">
            <a:avLst>
              <a:gd fmla="val 50000" name="adj1"/>
              <a:gd fmla="val 50000" name="adj2"/>
            </a:avLst>
          </a:prstGeom>
          <a:solidFill>
            <a:srgbClr val="16A9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700"/>
              <a:buFont typeface="Verdana"/>
              <a:buNone/>
            </a:pPr>
            <a:r>
              <a:t/>
            </a:r>
            <a:endParaRPr b="0" i="0" sz="1700" u="none" cap="none" strike="noStrike">
              <a:solidFill>
                <a:schemeClr val="dk1"/>
              </a:solidFill>
              <a:latin typeface="Verdana"/>
              <a:ea typeface="Verdana"/>
              <a:cs typeface="Verdana"/>
              <a:sym typeface="Verdana"/>
            </a:endParaRPr>
          </a:p>
        </p:txBody>
      </p:sp>
      <p:pic>
        <p:nvPicPr>
          <p:cNvPr id="2921" name="Google Shape;2921;g6c30f14632_1_142"/>
          <p:cNvPicPr preferRelativeResize="0"/>
          <p:nvPr/>
        </p:nvPicPr>
        <p:blipFill rotWithShape="1">
          <a:blip r:embed="rId4">
            <a:alphaModFix/>
          </a:blip>
          <a:srcRect b="0" l="0" r="0" t="0"/>
          <a:stretch/>
        </p:blipFill>
        <p:spPr>
          <a:xfrm>
            <a:off x="1579352" y="5437302"/>
            <a:ext cx="1154025" cy="291906"/>
          </a:xfrm>
          <a:prstGeom prst="rect">
            <a:avLst/>
          </a:prstGeom>
          <a:noFill/>
          <a:ln>
            <a:noFill/>
          </a:ln>
        </p:spPr>
      </p:pic>
      <p:pic>
        <p:nvPicPr>
          <p:cNvPr id="2922" name="Google Shape;2922;g6c30f14632_1_142"/>
          <p:cNvPicPr preferRelativeResize="0"/>
          <p:nvPr/>
        </p:nvPicPr>
        <p:blipFill rotWithShape="1">
          <a:blip r:embed="rId5">
            <a:alphaModFix/>
          </a:blip>
          <a:srcRect b="0" l="0" r="0" t="0"/>
          <a:stretch/>
        </p:blipFill>
        <p:spPr>
          <a:xfrm>
            <a:off x="660602" y="5137364"/>
            <a:ext cx="646174" cy="891776"/>
          </a:xfrm>
          <a:prstGeom prst="rect">
            <a:avLst/>
          </a:prstGeom>
          <a:noFill/>
          <a:ln>
            <a:noFill/>
          </a:ln>
        </p:spPr>
      </p:pic>
      <p:sp>
        <p:nvSpPr>
          <p:cNvPr id="2923" name="Google Shape;2923;g6c30f14632_1_142"/>
          <p:cNvSpPr/>
          <p:nvPr/>
        </p:nvSpPr>
        <p:spPr>
          <a:xfrm>
            <a:off x="4223652" y="1388739"/>
            <a:ext cx="848100" cy="2004300"/>
          </a:xfrm>
          <a:prstGeom prst="bentArrow">
            <a:avLst>
              <a:gd fmla="val 25000" name="adj1"/>
              <a:gd fmla="val 25000" name="adj2"/>
              <a:gd fmla="val 25000" name="adj3"/>
              <a:gd fmla="val 43750" name="adj4"/>
            </a:avLst>
          </a:prstGeom>
          <a:solidFill>
            <a:srgbClr val="16A9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700"/>
              <a:buFont typeface="Verdana"/>
              <a:buNone/>
            </a:pPr>
            <a:r>
              <a:t/>
            </a:r>
            <a:endParaRPr b="0" i="0" sz="1700" u="none" cap="none" strike="noStrike">
              <a:solidFill>
                <a:schemeClr val="dk1"/>
              </a:solidFill>
              <a:latin typeface="Verdana"/>
              <a:ea typeface="Verdana"/>
              <a:cs typeface="Verdana"/>
              <a:sym typeface="Verdana"/>
            </a:endParaRPr>
          </a:p>
        </p:txBody>
      </p:sp>
      <p:sp>
        <p:nvSpPr>
          <p:cNvPr id="2924" name="Google Shape;2924;g6c30f14632_1_142"/>
          <p:cNvSpPr/>
          <p:nvPr/>
        </p:nvSpPr>
        <p:spPr>
          <a:xfrm flipH="1" rot="10800000">
            <a:off x="4214911" y="3533164"/>
            <a:ext cx="848100" cy="1298100"/>
          </a:xfrm>
          <a:prstGeom prst="bentArrow">
            <a:avLst>
              <a:gd fmla="val 25000" name="adj1"/>
              <a:gd fmla="val 25000" name="adj2"/>
              <a:gd fmla="val 25000" name="adj3"/>
              <a:gd fmla="val 43750" name="adj4"/>
            </a:avLst>
          </a:prstGeom>
          <a:solidFill>
            <a:srgbClr val="16A9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700"/>
              <a:buFont typeface="Verdana"/>
              <a:buNone/>
            </a:pPr>
            <a:r>
              <a:t/>
            </a:r>
            <a:endParaRPr b="0" i="0" sz="1700" u="none" cap="none" strike="noStrike">
              <a:solidFill>
                <a:schemeClr val="dk1"/>
              </a:solidFill>
              <a:latin typeface="Verdana"/>
              <a:ea typeface="Verdana"/>
              <a:cs typeface="Verdana"/>
              <a:sym typeface="Verdana"/>
            </a:endParaRPr>
          </a:p>
        </p:txBody>
      </p:sp>
      <p:sp>
        <p:nvSpPr>
          <p:cNvPr id="2925" name="Google Shape;2925;g6c30f14632_1_142"/>
          <p:cNvSpPr/>
          <p:nvPr/>
        </p:nvSpPr>
        <p:spPr>
          <a:xfrm>
            <a:off x="4223652" y="2754514"/>
            <a:ext cx="848100" cy="1786200"/>
          </a:xfrm>
          <a:prstGeom prst="bentArrow">
            <a:avLst>
              <a:gd fmla="val 25000" name="adj1"/>
              <a:gd fmla="val 25000" name="adj2"/>
              <a:gd fmla="val 25000" name="adj3"/>
              <a:gd fmla="val 43750" name="adj4"/>
            </a:avLst>
          </a:prstGeom>
          <a:solidFill>
            <a:srgbClr val="16A9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700"/>
              <a:buFont typeface="Verdana"/>
              <a:buNone/>
            </a:pPr>
            <a:r>
              <a:t/>
            </a:r>
            <a:endParaRPr b="0" i="0" sz="1700" u="none" cap="none" strike="noStrike">
              <a:solidFill>
                <a:schemeClr val="dk1"/>
              </a:solidFill>
              <a:latin typeface="Verdana"/>
              <a:ea typeface="Verdana"/>
              <a:cs typeface="Verdana"/>
              <a:sym typeface="Verdana"/>
            </a:endParaRPr>
          </a:p>
        </p:txBody>
      </p:sp>
      <p:sp>
        <p:nvSpPr>
          <p:cNvPr id="2926" name="Google Shape;2926;g6c30f14632_1_142"/>
          <p:cNvSpPr/>
          <p:nvPr/>
        </p:nvSpPr>
        <p:spPr>
          <a:xfrm flipH="1" rot="10800000">
            <a:off x="4223652" y="4358264"/>
            <a:ext cx="848100" cy="2249100"/>
          </a:xfrm>
          <a:prstGeom prst="bentArrow">
            <a:avLst>
              <a:gd fmla="val 25000" name="adj1"/>
              <a:gd fmla="val 25000" name="adj2"/>
              <a:gd fmla="val 25000" name="adj3"/>
              <a:gd fmla="val 43750" name="adj4"/>
            </a:avLst>
          </a:prstGeom>
          <a:solidFill>
            <a:srgbClr val="16A9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700"/>
              <a:buFont typeface="Verdana"/>
              <a:buNone/>
            </a:pPr>
            <a:r>
              <a:t/>
            </a:r>
            <a:endParaRPr b="0" i="0" sz="1700" u="none" cap="none" strike="noStrike">
              <a:solidFill>
                <a:schemeClr val="dk1"/>
              </a:solidFill>
              <a:latin typeface="Verdana"/>
              <a:ea typeface="Verdana"/>
              <a:cs typeface="Verdana"/>
              <a:sym typeface="Verdana"/>
            </a:endParaRPr>
          </a:p>
        </p:txBody>
      </p:sp>
      <p:sp>
        <p:nvSpPr>
          <p:cNvPr id="2927" name="Google Shape;2927;g6c30f14632_1_142"/>
          <p:cNvSpPr/>
          <p:nvPr/>
        </p:nvSpPr>
        <p:spPr>
          <a:xfrm>
            <a:off x="3044350" y="5333038"/>
            <a:ext cx="759000" cy="447300"/>
          </a:xfrm>
          <a:prstGeom prst="rightArrow">
            <a:avLst>
              <a:gd fmla="val 50000" name="adj1"/>
              <a:gd fmla="val 50000" name="adj2"/>
            </a:avLst>
          </a:prstGeom>
          <a:solidFill>
            <a:srgbClr val="16A9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700"/>
              <a:buFont typeface="Verdana"/>
              <a:buNone/>
            </a:pPr>
            <a:r>
              <a:t/>
            </a:r>
            <a:endParaRPr b="0" i="0" sz="1700" u="none" cap="none" strike="noStrike">
              <a:solidFill>
                <a:schemeClr val="dk1"/>
              </a:solidFill>
              <a:latin typeface="Verdana"/>
              <a:ea typeface="Verdana"/>
              <a:cs typeface="Verdana"/>
              <a:sym typeface="Verdana"/>
            </a:endParaRPr>
          </a:p>
        </p:txBody>
      </p:sp>
      <p:pic>
        <p:nvPicPr>
          <p:cNvPr id="2928" name="Google Shape;2928;g6c30f14632_1_142"/>
          <p:cNvPicPr preferRelativeResize="0"/>
          <p:nvPr/>
        </p:nvPicPr>
        <p:blipFill rotWithShape="1">
          <a:blip r:embed="rId6">
            <a:alphaModFix/>
          </a:blip>
          <a:srcRect b="0" l="0" r="0" t="0"/>
          <a:stretch/>
        </p:blipFill>
        <p:spPr>
          <a:xfrm>
            <a:off x="5187974" y="2891995"/>
            <a:ext cx="2651974" cy="364200"/>
          </a:xfrm>
          <a:prstGeom prst="rect">
            <a:avLst/>
          </a:prstGeom>
          <a:noFill/>
          <a:ln>
            <a:noFill/>
          </a:ln>
        </p:spPr>
      </p:pic>
      <p:pic>
        <p:nvPicPr>
          <p:cNvPr id="2929" name="Google Shape;2929;g6c30f14632_1_142"/>
          <p:cNvPicPr preferRelativeResize="0"/>
          <p:nvPr/>
        </p:nvPicPr>
        <p:blipFill rotWithShape="1">
          <a:blip r:embed="rId7">
            <a:alphaModFix/>
          </a:blip>
          <a:srcRect b="0" l="0" r="0" t="0"/>
          <a:stretch/>
        </p:blipFill>
        <p:spPr>
          <a:xfrm>
            <a:off x="6122475" y="3507859"/>
            <a:ext cx="2099057" cy="544200"/>
          </a:xfrm>
          <a:prstGeom prst="rect">
            <a:avLst/>
          </a:prstGeom>
          <a:noFill/>
          <a:ln>
            <a:noFill/>
          </a:ln>
        </p:spPr>
      </p:pic>
      <p:pic>
        <p:nvPicPr>
          <p:cNvPr id="2930" name="Google Shape;2930;g6c30f14632_1_142"/>
          <p:cNvPicPr preferRelativeResize="0"/>
          <p:nvPr/>
        </p:nvPicPr>
        <p:blipFill rotWithShape="1">
          <a:blip r:embed="rId8">
            <a:alphaModFix/>
          </a:blip>
          <a:srcRect b="15996" l="13798" r="13383" t="13036"/>
          <a:stretch/>
        </p:blipFill>
        <p:spPr>
          <a:xfrm>
            <a:off x="11105155" y="2175685"/>
            <a:ext cx="646175" cy="622719"/>
          </a:xfrm>
          <a:prstGeom prst="rect">
            <a:avLst/>
          </a:prstGeom>
          <a:noFill/>
          <a:ln>
            <a:noFill/>
          </a:ln>
        </p:spPr>
      </p:pic>
      <p:pic>
        <p:nvPicPr>
          <p:cNvPr id="2931" name="Google Shape;2931;g6c30f14632_1_142"/>
          <p:cNvPicPr preferRelativeResize="0"/>
          <p:nvPr/>
        </p:nvPicPr>
        <p:blipFill rotWithShape="1">
          <a:blip r:embed="rId9">
            <a:alphaModFix/>
          </a:blip>
          <a:srcRect b="0" l="0" r="0" t="0"/>
          <a:stretch/>
        </p:blipFill>
        <p:spPr>
          <a:xfrm>
            <a:off x="7790056" y="4392347"/>
            <a:ext cx="2867375" cy="622702"/>
          </a:xfrm>
          <a:prstGeom prst="rect">
            <a:avLst/>
          </a:prstGeom>
          <a:noFill/>
          <a:ln>
            <a:noFill/>
          </a:ln>
        </p:spPr>
      </p:pic>
      <p:pic>
        <p:nvPicPr>
          <p:cNvPr id="2932" name="Google Shape;2932;g6c30f14632_1_142"/>
          <p:cNvPicPr preferRelativeResize="0"/>
          <p:nvPr/>
        </p:nvPicPr>
        <p:blipFill rotWithShape="1">
          <a:blip r:embed="rId10">
            <a:alphaModFix/>
          </a:blip>
          <a:srcRect b="0" l="0" r="0" t="0"/>
          <a:stretch/>
        </p:blipFill>
        <p:spPr>
          <a:xfrm>
            <a:off x="5305733" y="1404038"/>
            <a:ext cx="1909751" cy="1068550"/>
          </a:xfrm>
          <a:prstGeom prst="rect">
            <a:avLst/>
          </a:prstGeom>
          <a:noFill/>
          <a:ln>
            <a:noFill/>
          </a:ln>
        </p:spPr>
      </p:pic>
      <p:pic>
        <p:nvPicPr>
          <p:cNvPr id="2933" name="Google Shape;2933;g6c30f14632_1_142"/>
          <p:cNvPicPr preferRelativeResize="0"/>
          <p:nvPr/>
        </p:nvPicPr>
        <p:blipFill rotWithShape="1">
          <a:blip r:embed="rId11">
            <a:alphaModFix/>
          </a:blip>
          <a:srcRect b="0" l="0" r="0" t="0"/>
          <a:stretch/>
        </p:blipFill>
        <p:spPr>
          <a:xfrm>
            <a:off x="10870465" y="2913156"/>
            <a:ext cx="1068600" cy="1068571"/>
          </a:xfrm>
          <a:prstGeom prst="rect">
            <a:avLst/>
          </a:prstGeom>
          <a:noFill/>
          <a:ln>
            <a:noFill/>
          </a:ln>
        </p:spPr>
      </p:pic>
      <p:pic>
        <p:nvPicPr>
          <p:cNvPr id="2934" name="Google Shape;2934;g6c30f14632_1_142"/>
          <p:cNvPicPr preferRelativeResize="0"/>
          <p:nvPr/>
        </p:nvPicPr>
        <p:blipFill rotWithShape="1">
          <a:blip r:embed="rId12">
            <a:alphaModFix/>
          </a:blip>
          <a:srcRect b="0" l="0" r="0" t="0"/>
          <a:stretch/>
        </p:blipFill>
        <p:spPr>
          <a:xfrm>
            <a:off x="5295800" y="4417063"/>
            <a:ext cx="2099049" cy="546192"/>
          </a:xfrm>
          <a:prstGeom prst="rect">
            <a:avLst/>
          </a:prstGeom>
          <a:noFill/>
          <a:ln>
            <a:noFill/>
          </a:ln>
        </p:spPr>
      </p:pic>
      <p:grpSp>
        <p:nvGrpSpPr>
          <p:cNvPr id="2935" name="Google Shape;2935;g6c30f14632_1_142"/>
          <p:cNvGrpSpPr/>
          <p:nvPr/>
        </p:nvGrpSpPr>
        <p:grpSpPr>
          <a:xfrm>
            <a:off x="8429303" y="3321353"/>
            <a:ext cx="1081983" cy="1167600"/>
            <a:chOff x="7811501" y="2696953"/>
            <a:chExt cx="1096012" cy="1183098"/>
          </a:xfrm>
        </p:grpSpPr>
        <p:pic>
          <p:nvPicPr>
            <p:cNvPr id="2936" name="Google Shape;2936;g6c30f14632_1_142"/>
            <p:cNvPicPr preferRelativeResize="0"/>
            <p:nvPr/>
          </p:nvPicPr>
          <p:blipFill rotWithShape="1">
            <a:blip r:embed="rId13">
              <a:alphaModFix/>
            </a:blip>
            <a:srcRect b="0" l="0" r="0" t="0"/>
            <a:stretch/>
          </p:blipFill>
          <p:spPr>
            <a:xfrm>
              <a:off x="7936800" y="2696953"/>
              <a:ext cx="848100" cy="888043"/>
            </a:xfrm>
            <a:prstGeom prst="rect">
              <a:avLst/>
            </a:prstGeom>
            <a:noFill/>
            <a:ln>
              <a:noFill/>
            </a:ln>
          </p:spPr>
        </p:pic>
        <p:pic>
          <p:nvPicPr>
            <p:cNvPr id="2937" name="Google Shape;2937;g6c30f14632_1_142"/>
            <p:cNvPicPr preferRelativeResize="0"/>
            <p:nvPr/>
          </p:nvPicPr>
          <p:blipFill rotWithShape="1">
            <a:blip r:embed="rId14">
              <a:alphaModFix/>
            </a:blip>
            <a:srcRect b="0" l="0" r="0" t="0"/>
            <a:stretch/>
          </p:blipFill>
          <p:spPr>
            <a:xfrm>
              <a:off x="7811501" y="3704851"/>
              <a:ext cx="1096012" cy="175200"/>
            </a:xfrm>
            <a:prstGeom prst="rect">
              <a:avLst/>
            </a:prstGeom>
            <a:noFill/>
            <a:ln>
              <a:noFill/>
            </a:ln>
          </p:spPr>
        </p:pic>
      </p:grpSp>
      <p:pic>
        <p:nvPicPr>
          <p:cNvPr id="2938" name="Google Shape;2938;g6c30f14632_1_142"/>
          <p:cNvPicPr preferRelativeResize="0"/>
          <p:nvPr/>
        </p:nvPicPr>
        <p:blipFill rotWithShape="1">
          <a:blip r:embed="rId15">
            <a:alphaModFix/>
          </a:blip>
          <a:srcRect b="0" l="0" r="0" t="0"/>
          <a:stretch/>
        </p:blipFill>
        <p:spPr>
          <a:xfrm>
            <a:off x="8021955" y="2635520"/>
            <a:ext cx="2753050" cy="582227"/>
          </a:xfrm>
          <a:prstGeom prst="rect">
            <a:avLst/>
          </a:prstGeom>
          <a:noFill/>
          <a:ln>
            <a:noFill/>
          </a:ln>
        </p:spPr>
      </p:pic>
      <p:pic>
        <p:nvPicPr>
          <p:cNvPr id="2939" name="Google Shape;2939;g6c30f14632_1_142"/>
          <p:cNvPicPr preferRelativeResize="0"/>
          <p:nvPr/>
        </p:nvPicPr>
        <p:blipFill rotWithShape="1">
          <a:blip r:embed="rId16">
            <a:alphaModFix/>
          </a:blip>
          <a:srcRect b="13375" l="7163" r="10773" t="8899"/>
          <a:stretch/>
        </p:blipFill>
        <p:spPr>
          <a:xfrm>
            <a:off x="5305734" y="5376193"/>
            <a:ext cx="1439424" cy="1137075"/>
          </a:xfrm>
          <a:prstGeom prst="rect">
            <a:avLst/>
          </a:prstGeom>
          <a:noFill/>
          <a:ln>
            <a:noFill/>
          </a:ln>
        </p:spPr>
      </p:pic>
      <p:pic>
        <p:nvPicPr>
          <p:cNvPr id="2940" name="Google Shape;2940;g6c30f14632_1_142"/>
          <p:cNvPicPr preferRelativeResize="0"/>
          <p:nvPr/>
        </p:nvPicPr>
        <p:blipFill rotWithShape="1">
          <a:blip r:embed="rId17">
            <a:alphaModFix/>
          </a:blip>
          <a:srcRect b="0" l="0" r="0" t="0"/>
          <a:stretch/>
        </p:blipFill>
        <p:spPr>
          <a:xfrm>
            <a:off x="11025265" y="3950892"/>
            <a:ext cx="759000" cy="759000"/>
          </a:xfrm>
          <a:prstGeom prst="rect">
            <a:avLst/>
          </a:prstGeom>
          <a:noFill/>
          <a:ln>
            <a:noFill/>
          </a:ln>
        </p:spPr>
      </p:pic>
      <p:sp>
        <p:nvSpPr>
          <p:cNvPr id="2941" name="Google Shape;2941;g6c30f14632_1_142"/>
          <p:cNvSpPr txBox="1"/>
          <p:nvPr/>
        </p:nvSpPr>
        <p:spPr>
          <a:xfrm>
            <a:off x="10791728" y="4596042"/>
            <a:ext cx="1226100" cy="36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000"/>
              <a:buFont typeface="Verdana"/>
              <a:buNone/>
            </a:pPr>
            <a:r>
              <a:rPr b="0" i="0" lang="en-US" sz="1000" u="none" cap="none" strike="noStrike">
                <a:solidFill>
                  <a:schemeClr val="dk1"/>
                </a:solidFill>
                <a:latin typeface="Verdana"/>
                <a:ea typeface="Verdana"/>
                <a:cs typeface="Verdana"/>
                <a:sym typeface="Verdana"/>
              </a:rPr>
              <a:t>Microsoft Azure</a:t>
            </a:r>
            <a:endParaRPr b="0" i="0" sz="1000" u="none" cap="none" strike="noStrike">
              <a:solidFill>
                <a:schemeClr val="dk1"/>
              </a:solidFill>
              <a:latin typeface="Verdana"/>
              <a:ea typeface="Verdana"/>
              <a:cs typeface="Verdana"/>
              <a:sym typeface="Verdana"/>
            </a:endParaRPr>
          </a:p>
        </p:txBody>
      </p:sp>
      <p:sp>
        <p:nvSpPr>
          <p:cNvPr id="2942" name="Google Shape;2942;g6c30f14632_1_142"/>
          <p:cNvSpPr txBox="1"/>
          <p:nvPr/>
        </p:nvSpPr>
        <p:spPr>
          <a:xfrm>
            <a:off x="632952" y="6145529"/>
            <a:ext cx="2218800" cy="49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Verdana"/>
              <a:buNone/>
            </a:pPr>
            <a:r>
              <a:rPr b="1" i="0" lang="en-US" sz="1800" u="none" cap="none" strike="noStrike">
                <a:solidFill>
                  <a:schemeClr val="dk1"/>
                </a:solidFill>
                <a:latin typeface="Verdana"/>
                <a:ea typeface="Verdana"/>
                <a:cs typeface="Verdana"/>
                <a:sym typeface="Verdana"/>
              </a:rPr>
              <a:t>CI Pipeline</a:t>
            </a:r>
            <a:endParaRPr b="1" i="0" sz="1800" u="none" cap="none" strike="noStrike">
              <a:solidFill>
                <a:schemeClr val="dk1"/>
              </a:solidFill>
              <a:latin typeface="Verdana"/>
              <a:ea typeface="Verdana"/>
              <a:cs typeface="Verdana"/>
              <a:sym typeface="Verdana"/>
            </a:endParaRPr>
          </a:p>
        </p:txBody>
      </p:sp>
      <p:sp>
        <p:nvSpPr>
          <p:cNvPr id="2943" name="Google Shape;2943;g6c30f14632_1_142"/>
          <p:cNvSpPr txBox="1"/>
          <p:nvPr/>
        </p:nvSpPr>
        <p:spPr>
          <a:xfrm>
            <a:off x="6100346" y="5654660"/>
            <a:ext cx="2623500" cy="49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Verdana"/>
              <a:buNone/>
            </a:pPr>
            <a:r>
              <a:rPr b="0" i="0" lang="en-US" sz="1400" u="none" cap="none" strike="noStrike">
                <a:solidFill>
                  <a:schemeClr val="dk1"/>
                </a:solidFill>
                <a:latin typeface="Verdana"/>
                <a:ea typeface="Verdana"/>
                <a:cs typeface="Verdana"/>
                <a:sym typeface="Verdana"/>
              </a:rPr>
              <a:t>AppSpace </a:t>
            </a:r>
            <a:br>
              <a:rPr b="0" i="0" lang="en-US" sz="1400" u="none" cap="none" strike="noStrike">
                <a:solidFill>
                  <a:schemeClr val="dk1"/>
                </a:solidFill>
                <a:latin typeface="Verdana"/>
                <a:ea typeface="Verdana"/>
                <a:cs typeface="Verdana"/>
                <a:sym typeface="Verdana"/>
              </a:rPr>
            </a:br>
            <a:r>
              <a:rPr b="0" i="0" lang="en-US" sz="1400" u="none" cap="none" strike="noStrike">
                <a:solidFill>
                  <a:schemeClr val="dk1"/>
                </a:solidFill>
                <a:latin typeface="Verdana"/>
                <a:ea typeface="Verdana"/>
                <a:cs typeface="Verdana"/>
                <a:sym typeface="Verdana"/>
              </a:rPr>
              <a:t>(On Premise)</a:t>
            </a:r>
            <a:endParaRPr b="0" i="0" sz="1400" u="none" cap="none" strike="noStrike">
              <a:solidFill>
                <a:schemeClr val="dk1"/>
              </a:solidFill>
              <a:latin typeface="Verdana"/>
              <a:ea typeface="Verdana"/>
              <a:cs typeface="Verdana"/>
              <a:sym typeface="Verdana"/>
            </a:endParaRPr>
          </a:p>
        </p:txBody>
      </p:sp>
      <p:sp>
        <p:nvSpPr>
          <p:cNvPr id="2944" name="Google Shape;2944;g6c30f14632_1_142"/>
          <p:cNvSpPr txBox="1"/>
          <p:nvPr/>
        </p:nvSpPr>
        <p:spPr>
          <a:xfrm>
            <a:off x="838200" y="83719"/>
            <a:ext cx="10515600" cy="7779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16A9D4"/>
                </a:solidFill>
                <a:latin typeface="Arial"/>
                <a:ea typeface="Arial"/>
                <a:cs typeface="Arial"/>
                <a:sym typeface="Arial"/>
              </a:rPr>
              <a:t>TIBCO Cloud Integration - Integrate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rgbClr val="333333"/>
                </a:solidFill>
                <a:latin typeface="verdana"/>
                <a:ea typeface="verdana"/>
                <a:cs typeface="verdana"/>
                <a:sym typeface="verdana"/>
              </a:rPr>
              <a:t>Migrate, build once and deploy anywhere</a:t>
            </a:r>
            <a:endParaRPr b="0" i="0" sz="3200" u="none" cap="none" strike="noStrike">
              <a:solidFill>
                <a:srgbClr val="333333"/>
              </a:solidFill>
              <a:latin typeface="verdana"/>
              <a:ea typeface="verdana"/>
              <a:cs typeface="verdana"/>
              <a:sym typeface="verdana"/>
            </a:endParaRPr>
          </a:p>
        </p:txBody>
      </p:sp>
      <p:pic>
        <p:nvPicPr>
          <p:cNvPr id="2945" name="Google Shape;2945;g6c30f14632_1_142"/>
          <p:cNvPicPr preferRelativeResize="0"/>
          <p:nvPr/>
        </p:nvPicPr>
        <p:blipFill rotWithShape="1">
          <a:blip r:embed="rId18">
            <a:alphaModFix/>
          </a:blip>
          <a:srcRect b="0" l="0" r="0" t="0"/>
          <a:stretch/>
        </p:blipFill>
        <p:spPr>
          <a:xfrm>
            <a:off x="260626" y="2832909"/>
            <a:ext cx="1222990" cy="1254188"/>
          </a:xfrm>
          <a:prstGeom prst="rect">
            <a:avLst/>
          </a:prstGeom>
          <a:noFill/>
          <a:ln>
            <a:noFill/>
          </a:ln>
        </p:spPr>
      </p:pic>
      <p:sp>
        <p:nvSpPr>
          <p:cNvPr id="2946" name="Google Shape;2946;g6c30f14632_1_142"/>
          <p:cNvSpPr txBox="1"/>
          <p:nvPr/>
        </p:nvSpPr>
        <p:spPr>
          <a:xfrm>
            <a:off x="626922" y="1376574"/>
            <a:ext cx="23136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BusinessWorks 5.x</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Application</a:t>
            </a:r>
            <a:endParaRPr b="1" i="0" sz="1800" u="none" cap="none" strike="noStrike">
              <a:solidFill>
                <a:srgbClr val="000000"/>
              </a:solidFill>
              <a:latin typeface="Arial"/>
              <a:ea typeface="Arial"/>
              <a:cs typeface="Arial"/>
              <a:sym typeface="Arial"/>
            </a:endParaRPr>
          </a:p>
        </p:txBody>
      </p:sp>
      <p:sp>
        <p:nvSpPr>
          <p:cNvPr id="2947" name="Google Shape;2947;g6c30f14632_1_142"/>
          <p:cNvSpPr/>
          <p:nvPr/>
        </p:nvSpPr>
        <p:spPr>
          <a:xfrm rot="5400000">
            <a:off x="1514824" y="2171025"/>
            <a:ext cx="544200" cy="347700"/>
          </a:xfrm>
          <a:prstGeom prst="rightArrow">
            <a:avLst>
              <a:gd fmla="val 50000" name="adj1"/>
              <a:gd fmla="val 50000" name="adj2"/>
            </a:avLst>
          </a:prstGeom>
          <a:solidFill>
            <a:srgbClr val="16A9D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700"/>
              <a:buFont typeface="Verdana"/>
              <a:buNone/>
            </a:pPr>
            <a:r>
              <a:t/>
            </a:r>
            <a:endParaRPr b="0" i="0" sz="1700" u="none" cap="none" strike="noStrike">
              <a:solidFill>
                <a:schemeClr val="dk1"/>
              </a:solidFill>
              <a:latin typeface="Verdana"/>
              <a:ea typeface="Verdana"/>
              <a:cs typeface="Verdana"/>
              <a:sym typeface="Verdana"/>
            </a:endParaRPr>
          </a:p>
        </p:txBody>
      </p:sp>
      <p:sp>
        <p:nvSpPr>
          <p:cNvPr id="2948" name="Google Shape;2948;g6c30f14632_1_142"/>
          <p:cNvSpPr txBox="1"/>
          <p:nvPr/>
        </p:nvSpPr>
        <p:spPr>
          <a:xfrm>
            <a:off x="1948637" y="2107454"/>
            <a:ext cx="16650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Migration Process</a:t>
            </a:r>
            <a:endParaRPr b="0" i="1" sz="1400" u="none" cap="none" strike="noStrike">
              <a:solidFill>
                <a:srgbClr val="000000"/>
              </a:solidFill>
              <a:latin typeface="Arial"/>
              <a:ea typeface="Arial"/>
              <a:cs typeface="Arial"/>
              <a:sym typeface="Arial"/>
            </a:endParaRPr>
          </a:p>
        </p:txBody>
      </p:sp>
      <p:sp>
        <p:nvSpPr>
          <p:cNvPr id="2949" name="Google Shape;2949;g6c30f14632_1_142"/>
          <p:cNvSpPr txBox="1"/>
          <p:nvPr/>
        </p:nvSpPr>
        <p:spPr>
          <a:xfrm>
            <a:off x="197234" y="4096406"/>
            <a:ext cx="13392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Migration Wizard</a:t>
            </a:r>
            <a:endParaRPr b="0" i="0" sz="1200" u="none" cap="none" strike="noStrike">
              <a:solidFill>
                <a:srgbClr val="000000"/>
              </a:solidFill>
              <a:latin typeface="Arial"/>
              <a:ea typeface="Arial"/>
              <a:cs typeface="Arial"/>
              <a:sym typeface="Arial"/>
            </a:endParaRPr>
          </a:p>
        </p:txBody>
      </p:sp>
      <p:sp>
        <p:nvSpPr>
          <p:cNvPr id="2950" name="Google Shape;2950;g6c30f14632_1_142"/>
          <p:cNvSpPr txBox="1"/>
          <p:nvPr/>
        </p:nvSpPr>
        <p:spPr>
          <a:xfrm>
            <a:off x="1943086" y="4093043"/>
            <a:ext cx="18183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BW Studio Design Time</a:t>
            </a:r>
            <a:endParaRPr b="0" i="0" sz="1200" u="none" cap="none" strike="noStrike">
              <a:solidFill>
                <a:srgbClr val="000000"/>
              </a:solidFill>
              <a:latin typeface="Arial"/>
              <a:ea typeface="Arial"/>
              <a:cs typeface="Arial"/>
              <a:sym typeface="Arial"/>
            </a:endParaRPr>
          </a:p>
        </p:txBody>
      </p:sp>
      <p:sp>
        <p:nvSpPr>
          <p:cNvPr id="2951" name="Google Shape;2951;g6c30f14632_1_142"/>
          <p:cNvSpPr txBox="1"/>
          <p:nvPr>
            <p:ph idx="11" type="ftr"/>
          </p:nvPr>
        </p:nvSpPr>
        <p:spPr>
          <a:xfrm>
            <a:off x="277100" y="6479598"/>
            <a:ext cx="2545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D8D8D"/>
              </a:buClr>
              <a:buSzPts val="1400"/>
              <a:buFont typeface="Verdana"/>
              <a:buNone/>
            </a:pPr>
            <a:r>
              <a:rPr lang="en-US">
                <a:solidFill>
                  <a:srgbClr val="000000"/>
                </a:solidFill>
                <a:latin typeface="Verdana"/>
                <a:ea typeface="Verdana"/>
                <a:cs typeface="Verdana"/>
                <a:sym typeface="Verdana"/>
              </a:rPr>
              <a:t>© Copyright 2000-2019 TIBCO Software Inc.        </a:t>
            </a:r>
            <a:endParaRPr>
              <a:solidFill>
                <a:srgbClr val="000000"/>
              </a:solidFill>
            </a:endParaRPr>
          </a:p>
        </p:txBody>
      </p:sp>
      <p:sp>
        <p:nvSpPr>
          <p:cNvPr id="2952" name="Google Shape;2952;g6c30f14632_1_142"/>
          <p:cNvSpPr txBox="1"/>
          <p:nvPr>
            <p:ph idx="12" type="sldNum"/>
          </p:nvPr>
        </p:nvSpPr>
        <p:spPr>
          <a:xfrm>
            <a:off x="13846" y="6479596"/>
            <a:ext cx="509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2"/>
                                        </p:tgtEl>
                                        <p:attrNameLst>
                                          <p:attrName>style.visibility</p:attrName>
                                        </p:attrNameLst>
                                      </p:cBhvr>
                                      <p:to>
                                        <p:strVal val="visible"/>
                                      </p:to>
                                    </p:set>
                                    <p:animEffect filter="fade" transition="in">
                                      <p:cBhvr>
                                        <p:cTn dur="1000"/>
                                        <p:tgtEl>
                                          <p:spTgt spid="29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8"/>
                                        </p:tgtEl>
                                        <p:attrNameLst>
                                          <p:attrName>style.visibility</p:attrName>
                                        </p:attrNameLst>
                                      </p:cBhvr>
                                      <p:to>
                                        <p:strVal val="visible"/>
                                      </p:to>
                                    </p:set>
                                    <p:animEffect filter="fade" transition="in">
                                      <p:cBhvr>
                                        <p:cTn dur="1000"/>
                                        <p:tgtEl>
                                          <p:spTgt spid="2928"/>
                                        </p:tgtEl>
                                      </p:cBhvr>
                                    </p:animEffect>
                                  </p:childTnLst>
                                </p:cTn>
                              </p:par>
                              <p:par>
                                <p:cTn fill="hold" nodeType="withEffect" presetClass="entr" presetID="10" presetSubtype="0">
                                  <p:stCondLst>
                                    <p:cond delay="0"/>
                                  </p:stCondLst>
                                  <p:childTnLst>
                                    <p:set>
                                      <p:cBhvr>
                                        <p:cTn dur="1" fill="hold">
                                          <p:stCondLst>
                                            <p:cond delay="0"/>
                                          </p:stCondLst>
                                        </p:cTn>
                                        <p:tgtEl>
                                          <p:spTgt spid="2938"/>
                                        </p:tgtEl>
                                        <p:attrNameLst>
                                          <p:attrName>style.visibility</p:attrName>
                                        </p:attrNameLst>
                                      </p:cBhvr>
                                      <p:to>
                                        <p:strVal val="visible"/>
                                      </p:to>
                                    </p:set>
                                    <p:animEffect filter="fade" transition="in">
                                      <p:cBhvr>
                                        <p:cTn dur="1000"/>
                                        <p:tgtEl>
                                          <p:spTgt spid="29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9"/>
                                        </p:tgtEl>
                                        <p:attrNameLst>
                                          <p:attrName>style.visibility</p:attrName>
                                        </p:attrNameLst>
                                      </p:cBhvr>
                                      <p:to>
                                        <p:strVal val="visible"/>
                                      </p:to>
                                    </p:set>
                                    <p:animEffect filter="fade" transition="in">
                                      <p:cBhvr>
                                        <p:cTn dur="1000"/>
                                        <p:tgtEl>
                                          <p:spTgt spid="2929"/>
                                        </p:tgtEl>
                                      </p:cBhvr>
                                    </p:animEffect>
                                  </p:childTnLst>
                                </p:cTn>
                              </p:par>
                              <p:par>
                                <p:cTn fill="hold" nodeType="withEffect" presetClass="entr" presetID="10" presetSubtype="0">
                                  <p:stCondLst>
                                    <p:cond delay="0"/>
                                  </p:stCondLst>
                                  <p:childTnLst>
                                    <p:set>
                                      <p:cBhvr>
                                        <p:cTn dur="1" fill="hold">
                                          <p:stCondLst>
                                            <p:cond delay="0"/>
                                          </p:stCondLst>
                                        </p:cTn>
                                        <p:tgtEl>
                                          <p:spTgt spid="2931"/>
                                        </p:tgtEl>
                                        <p:attrNameLst>
                                          <p:attrName>style.visibility</p:attrName>
                                        </p:attrNameLst>
                                      </p:cBhvr>
                                      <p:to>
                                        <p:strVal val="visible"/>
                                      </p:to>
                                    </p:set>
                                    <p:animEffect filter="fade" transition="in">
                                      <p:cBhvr>
                                        <p:cTn dur="1000"/>
                                        <p:tgtEl>
                                          <p:spTgt spid="2931"/>
                                        </p:tgtEl>
                                      </p:cBhvr>
                                    </p:animEffect>
                                  </p:childTnLst>
                                </p:cTn>
                              </p:par>
                              <p:par>
                                <p:cTn fill="hold" nodeType="withEffect" presetClass="entr" presetID="10" presetSubtype="0">
                                  <p:stCondLst>
                                    <p:cond delay="0"/>
                                  </p:stCondLst>
                                  <p:childTnLst>
                                    <p:set>
                                      <p:cBhvr>
                                        <p:cTn dur="1" fill="hold">
                                          <p:stCondLst>
                                            <p:cond delay="0"/>
                                          </p:stCondLst>
                                        </p:cTn>
                                        <p:tgtEl>
                                          <p:spTgt spid="2935"/>
                                        </p:tgtEl>
                                        <p:attrNameLst>
                                          <p:attrName>style.visibility</p:attrName>
                                        </p:attrNameLst>
                                      </p:cBhvr>
                                      <p:to>
                                        <p:strVal val="visible"/>
                                      </p:to>
                                    </p:set>
                                    <p:animEffect filter="fade" transition="in">
                                      <p:cBhvr>
                                        <p:cTn dur="1000"/>
                                        <p:tgtEl>
                                          <p:spTgt spid="2935"/>
                                        </p:tgtEl>
                                      </p:cBhvr>
                                    </p:animEffect>
                                  </p:childTnLst>
                                </p:cTn>
                              </p:par>
                              <p:par>
                                <p:cTn fill="hold" nodeType="withEffect" presetClass="entr" presetID="10" presetSubtype="0">
                                  <p:stCondLst>
                                    <p:cond delay="0"/>
                                  </p:stCondLst>
                                  <p:childTnLst>
                                    <p:set>
                                      <p:cBhvr>
                                        <p:cTn dur="1" fill="hold">
                                          <p:stCondLst>
                                            <p:cond delay="0"/>
                                          </p:stCondLst>
                                        </p:cTn>
                                        <p:tgtEl>
                                          <p:spTgt spid="2934"/>
                                        </p:tgtEl>
                                        <p:attrNameLst>
                                          <p:attrName>style.visibility</p:attrName>
                                        </p:attrNameLst>
                                      </p:cBhvr>
                                      <p:to>
                                        <p:strVal val="visible"/>
                                      </p:to>
                                    </p:set>
                                    <p:animEffect filter="fade" transition="in">
                                      <p:cBhvr>
                                        <p:cTn dur="1000"/>
                                        <p:tgtEl>
                                          <p:spTgt spid="29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0"/>
                                        </p:tgtEl>
                                        <p:attrNameLst>
                                          <p:attrName>style.visibility</p:attrName>
                                        </p:attrNameLst>
                                      </p:cBhvr>
                                      <p:to>
                                        <p:strVal val="visible"/>
                                      </p:to>
                                    </p:set>
                                    <p:animEffect filter="fade" transition="in">
                                      <p:cBhvr>
                                        <p:cTn dur="1000"/>
                                        <p:tgtEl>
                                          <p:spTgt spid="2930"/>
                                        </p:tgtEl>
                                      </p:cBhvr>
                                    </p:animEffect>
                                  </p:childTnLst>
                                </p:cTn>
                              </p:par>
                              <p:par>
                                <p:cTn fill="hold" nodeType="withEffect" presetClass="entr" presetID="10" presetSubtype="0">
                                  <p:stCondLst>
                                    <p:cond delay="0"/>
                                  </p:stCondLst>
                                  <p:childTnLst>
                                    <p:set>
                                      <p:cBhvr>
                                        <p:cTn dur="1" fill="hold">
                                          <p:stCondLst>
                                            <p:cond delay="0"/>
                                          </p:stCondLst>
                                        </p:cTn>
                                        <p:tgtEl>
                                          <p:spTgt spid="2933"/>
                                        </p:tgtEl>
                                        <p:attrNameLst>
                                          <p:attrName>style.visibility</p:attrName>
                                        </p:attrNameLst>
                                      </p:cBhvr>
                                      <p:to>
                                        <p:strVal val="visible"/>
                                      </p:to>
                                    </p:set>
                                    <p:animEffect filter="fade" transition="in">
                                      <p:cBhvr>
                                        <p:cTn dur="1000"/>
                                        <p:tgtEl>
                                          <p:spTgt spid="2933"/>
                                        </p:tgtEl>
                                      </p:cBhvr>
                                    </p:animEffect>
                                  </p:childTnLst>
                                </p:cTn>
                              </p:par>
                              <p:par>
                                <p:cTn fill="hold" nodeType="withEffect" presetClass="entr" presetID="10" presetSubtype="0">
                                  <p:stCondLst>
                                    <p:cond delay="0"/>
                                  </p:stCondLst>
                                  <p:childTnLst>
                                    <p:set>
                                      <p:cBhvr>
                                        <p:cTn dur="1" fill="hold">
                                          <p:stCondLst>
                                            <p:cond delay="0"/>
                                          </p:stCondLst>
                                        </p:cTn>
                                        <p:tgtEl>
                                          <p:spTgt spid="2940"/>
                                        </p:tgtEl>
                                        <p:attrNameLst>
                                          <p:attrName>style.visibility</p:attrName>
                                        </p:attrNameLst>
                                      </p:cBhvr>
                                      <p:to>
                                        <p:strVal val="visible"/>
                                      </p:to>
                                    </p:set>
                                    <p:animEffect filter="fade" transition="in">
                                      <p:cBhvr>
                                        <p:cTn dur="1000"/>
                                        <p:tgtEl>
                                          <p:spTgt spid="2940"/>
                                        </p:tgtEl>
                                      </p:cBhvr>
                                    </p:animEffect>
                                  </p:childTnLst>
                                </p:cTn>
                              </p:par>
                              <p:par>
                                <p:cTn fill="hold" nodeType="withEffect" presetClass="entr" presetID="10" presetSubtype="0">
                                  <p:stCondLst>
                                    <p:cond delay="0"/>
                                  </p:stCondLst>
                                  <p:childTnLst>
                                    <p:set>
                                      <p:cBhvr>
                                        <p:cTn dur="1" fill="hold">
                                          <p:stCondLst>
                                            <p:cond delay="0"/>
                                          </p:stCondLst>
                                        </p:cTn>
                                        <p:tgtEl>
                                          <p:spTgt spid="2941"/>
                                        </p:tgtEl>
                                        <p:attrNameLst>
                                          <p:attrName>style.visibility</p:attrName>
                                        </p:attrNameLst>
                                      </p:cBhvr>
                                      <p:to>
                                        <p:strVal val="visible"/>
                                      </p:to>
                                    </p:set>
                                    <p:animEffect filter="fade" transition="in">
                                      <p:cBhvr>
                                        <p:cTn dur="1000"/>
                                        <p:tgtEl>
                                          <p:spTgt spid="2941"/>
                                        </p:tgtEl>
                                      </p:cBhvr>
                                    </p:animEffect>
                                  </p:childTnLst>
                                </p:cTn>
                              </p:par>
                              <p:par>
                                <p:cTn fill="hold" nodeType="withEffect" presetClass="entr" presetID="10" presetSubtype="0">
                                  <p:stCondLst>
                                    <p:cond delay="0"/>
                                  </p:stCondLst>
                                  <p:childTnLst>
                                    <p:set>
                                      <p:cBhvr>
                                        <p:cTn dur="1" fill="hold">
                                          <p:stCondLst>
                                            <p:cond delay="0"/>
                                          </p:stCondLst>
                                        </p:cTn>
                                        <p:tgtEl>
                                          <p:spTgt spid="2918"/>
                                        </p:tgtEl>
                                        <p:attrNameLst>
                                          <p:attrName>style.visibility</p:attrName>
                                        </p:attrNameLst>
                                      </p:cBhvr>
                                      <p:to>
                                        <p:strVal val="visible"/>
                                      </p:to>
                                    </p:set>
                                    <p:animEffect filter="fade" transition="in">
                                      <p:cBhvr>
                                        <p:cTn dur="1000"/>
                                        <p:tgtEl>
                                          <p:spTgt spid="2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9"/>
                                        </p:tgtEl>
                                        <p:attrNameLst>
                                          <p:attrName>style.visibility</p:attrName>
                                        </p:attrNameLst>
                                      </p:cBhvr>
                                      <p:to>
                                        <p:strVal val="visible"/>
                                      </p:to>
                                    </p:set>
                                    <p:animEffect filter="fade" transition="in">
                                      <p:cBhvr>
                                        <p:cTn dur="1000"/>
                                        <p:tgtEl>
                                          <p:spTgt spid="2939"/>
                                        </p:tgtEl>
                                      </p:cBhvr>
                                    </p:animEffect>
                                  </p:childTnLst>
                                </p:cTn>
                              </p:par>
                              <p:par>
                                <p:cTn fill="hold" nodeType="withEffect" presetClass="entr" presetID="10" presetSubtype="0">
                                  <p:stCondLst>
                                    <p:cond delay="0"/>
                                  </p:stCondLst>
                                  <p:childTnLst>
                                    <p:set>
                                      <p:cBhvr>
                                        <p:cTn dur="1" fill="hold">
                                          <p:stCondLst>
                                            <p:cond delay="0"/>
                                          </p:stCondLst>
                                        </p:cTn>
                                        <p:tgtEl>
                                          <p:spTgt spid="2943"/>
                                        </p:tgtEl>
                                        <p:attrNameLst>
                                          <p:attrName>style.visibility</p:attrName>
                                        </p:attrNameLst>
                                      </p:cBhvr>
                                      <p:to>
                                        <p:strVal val="visible"/>
                                      </p:to>
                                    </p:set>
                                    <p:animEffect filter="fade" transition="in">
                                      <p:cBhvr>
                                        <p:cTn dur="1000"/>
                                        <p:tgtEl>
                                          <p:spTgt spid="29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7" name="Shape 2957"/>
        <p:cNvGrpSpPr/>
        <p:nvPr/>
      </p:nvGrpSpPr>
      <p:grpSpPr>
        <a:xfrm>
          <a:off x="0" y="0"/>
          <a:ext cx="0" cy="0"/>
          <a:chOff x="0" y="0"/>
          <a:chExt cx="0" cy="0"/>
        </a:xfrm>
      </p:grpSpPr>
      <p:sp>
        <p:nvSpPr>
          <p:cNvPr id="2958" name="Google Shape;2958;g6c30f14632_1_182"/>
          <p:cNvSpPr txBox="1"/>
          <p:nvPr>
            <p:ph idx="11" type="ftr"/>
          </p:nvPr>
        </p:nvSpPr>
        <p:spPr>
          <a:xfrm>
            <a:off x="277100" y="6479598"/>
            <a:ext cx="2545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D8D8D"/>
              </a:buClr>
              <a:buSzPts val="1400"/>
              <a:buNone/>
            </a:pPr>
            <a:r>
              <a:rPr lang="en-US">
                <a:solidFill>
                  <a:srgbClr val="000000"/>
                </a:solidFill>
              </a:rPr>
              <a:t>© Copyright 2000-2019 TIBCO Software Inc.        </a:t>
            </a:r>
            <a:endParaRPr>
              <a:solidFill>
                <a:srgbClr val="000000"/>
              </a:solidFill>
            </a:endParaRPr>
          </a:p>
        </p:txBody>
      </p:sp>
      <p:sp>
        <p:nvSpPr>
          <p:cNvPr id="2959" name="Google Shape;2959;g6c30f14632_1_182"/>
          <p:cNvSpPr txBox="1"/>
          <p:nvPr>
            <p:ph idx="12" type="sldNum"/>
          </p:nvPr>
        </p:nvSpPr>
        <p:spPr>
          <a:xfrm>
            <a:off x="13846" y="6479596"/>
            <a:ext cx="509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US"/>
              <a:t>‹#›</a:t>
            </a:fld>
            <a:endParaRPr/>
          </a:p>
        </p:txBody>
      </p:sp>
      <p:sp>
        <p:nvSpPr>
          <p:cNvPr id="2960" name="Google Shape;2960;g6c30f14632_1_182"/>
          <p:cNvSpPr txBox="1"/>
          <p:nvPr/>
        </p:nvSpPr>
        <p:spPr>
          <a:xfrm>
            <a:off x="840080" y="2715422"/>
            <a:ext cx="1390800" cy="311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verdana"/>
              <a:ea typeface="verdana"/>
              <a:cs typeface="verdana"/>
              <a:sym typeface="verdana"/>
            </a:endParaRPr>
          </a:p>
        </p:txBody>
      </p:sp>
      <p:sp>
        <p:nvSpPr>
          <p:cNvPr id="2961" name="Google Shape;2961;g6c30f14632_1_182"/>
          <p:cNvSpPr txBox="1"/>
          <p:nvPr/>
        </p:nvSpPr>
        <p:spPr>
          <a:xfrm>
            <a:off x="2535767" y="653501"/>
            <a:ext cx="3165600" cy="18891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Verdana"/>
                <a:ea typeface="Verdana"/>
                <a:cs typeface="Verdana"/>
                <a:sym typeface="Verdana"/>
              </a:rPr>
              <a:t>Memory Optimization</a:t>
            </a:r>
            <a:endParaRPr b="1" i="0" sz="24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Verdana"/>
                <a:ea typeface="Verdana"/>
                <a:cs typeface="Verdana"/>
                <a:sym typeface="Verdana"/>
              </a:rPr>
              <a:t>Reduce JVM heap utilization with Memory Saving Mode for BW Engine</a:t>
            </a:r>
            <a:endParaRPr b="0" i="0" sz="1900" u="none" cap="none" strike="noStrike">
              <a:solidFill>
                <a:srgbClr val="000000"/>
              </a:solidFill>
              <a:latin typeface="Verdana"/>
              <a:ea typeface="Verdana"/>
              <a:cs typeface="Verdana"/>
              <a:sym typeface="Verdana"/>
            </a:endParaRPr>
          </a:p>
        </p:txBody>
      </p:sp>
      <p:sp>
        <p:nvSpPr>
          <p:cNvPr id="2962" name="Google Shape;2962;g6c30f14632_1_182"/>
          <p:cNvSpPr txBox="1"/>
          <p:nvPr/>
        </p:nvSpPr>
        <p:spPr>
          <a:xfrm>
            <a:off x="8533767" y="658368"/>
            <a:ext cx="2808000" cy="1900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Verdana"/>
                <a:ea typeface="Verdana"/>
                <a:cs typeface="Verdana"/>
                <a:sym typeface="Verdana"/>
              </a:rPr>
              <a:t>Fast </a:t>
            </a:r>
            <a:endParaRPr b="1" i="0" sz="24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Verdana"/>
                <a:ea typeface="Verdana"/>
                <a:cs typeface="Verdana"/>
                <a:sym typeface="Verdana"/>
              </a:rPr>
              <a:t>Startups</a:t>
            </a:r>
            <a:endParaRPr b="1" i="0" sz="24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Verdana"/>
                <a:ea typeface="Verdana"/>
                <a:cs typeface="Verdana"/>
                <a:sym typeface="Verdana"/>
              </a:rPr>
              <a:t>Faster startups for multi-module apps, Improved Restarts</a:t>
            </a:r>
            <a:endParaRPr b="0" i="0" sz="1900" u="none" cap="none" strike="noStrike">
              <a:solidFill>
                <a:srgbClr val="000000"/>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Verdana"/>
              <a:ea typeface="Verdana"/>
              <a:cs typeface="Verdana"/>
              <a:sym typeface="Verdana"/>
            </a:endParaRPr>
          </a:p>
        </p:txBody>
      </p:sp>
      <p:sp>
        <p:nvSpPr>
          <p:cNvPr id="2963" name="Google Shape;2963;g6c30f14632_1_182"/>
          <p:cNvSpPr txBox="1"/>
          <p:nvPr/>
        </p:nvSpPr>
        <p:spPr>
          <a:xfrm>
            <a:off x="2535936" y="4604483"/>
            <a:ext cx="2641200" cy="466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Verdana"/>
                <a:ea typeface="Verdana"/>
                <a:cs typeface="Verdana"/>
                <a:sym typeface="Verdana"/>
              </a:rPr>
              <a:t>Faster XML Processing</a:t>
            </a:r>
            <a:endParaRPr b="1" i="0" sz="2400" u="none" cap="none" strike="noStrike">
              <a:solidFill>
                <a:schemeClr val="dk1"/>
              </a:solidFill>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Verdana"/>
                <a:ea typeface="Verdana"/>
                <a:cs typeface="Verdana"/>
                <a:sym typeface="Verdana"/>
              </a:rPr>
              <a:t>Enhanced XML Processing Layer</a:t>
            </a:r>
            <a:endParaRPr b="0" i="0" sz="1900" u="none" cap="none" strike="noStrike">
              <a:solidFill>
                <a:srgbClr val="000000"/>
              </a:solidFill>
              <a:latin typeface="Verdana"/>
              <a:ea typeface="Verdana"/>
              <a:cs typeface="Verdana"/>
              <a:sym typeface="Verdana"/>
            </a:endParaRPr>
          </a:p>
        </p:txBody>
      </p:sp>
      <p:sp>
        <p:nvSpPr>
          <p:cNvPr id="2964" name="Google Shape;2964;g6c30f14632_1_182"/>
          <p:cNvSpPr txBox="1"/>
          <p:nvPr/>
        </p:nvSpPr>
        <p:spPr>
          <a:xfrm>
            <a:off x="8534401" y="4608576"/>
            <a:ext cx="2268900" cy="633600"/>
          </a:xfrm>
          <a:prstGeom prst="rect">
            <a:avLst/>
          </a:prstGeom>
          <a:noFill/>
          <a:ln>
            <a:noFill/>
          </a:ln>
        </p:spPr>
        <p:txBody>
          <a:bodyPr anchorCtr="0" anchor="t" bIns="60925" lIns="121875" spcFirstLastPara="1" rIns="121875" wrap="square" tIns="60925">
            <a:noAutofit/>
          </a:bodyPr>
          <a:lstStyle/>
          <a:p>
            <a:pPr indent="0" lvl="0" marL="0" marR="0" rtl="0" algn="l">
              <a:lnSpc>
                <a:spcPct val="90000"/>
              </a:lnSpc>
              <a:spcBef>
                <a:spcPts val="0"/>
              </a:spcBef>
              <a:spcAft>
                <a:spcPts val="0"/>
              </a:spcAft>
              <a:buClr>
                <a:srgbClr val="000000"/>
              </a:buClr>
              <a:buSzPts val="2400"/>
              <a:buFont typeface="Arial"/>
              <a:buNone/>
            </a:pPr>
            <a:r>
              <a:rPr b="1" i="0" lang="en-US" sz="2400" u="none" cap="none" strike="noStrike">
                <a:solidFill>
                  <a:schemeClr val="dk1"/>
                </a:solidFill>
                <a:latin typeface="Verdana"/>
                <a:ea typeface="Verdana"/>
                <a:cs typeface="Verdana"/>
                <a:sym typeface="Verdana"/>
              </a:rPr>
              <a:t>Minified EAR</a:t>
            </a:r>
            <a:endParaRPr b="1" i="0" sz="2400" u="none" cap="none" strike="noStrike">
              <a:solidFill>
                <a:schemeClr val="dk1"/>
              </a:solidFill>
              <a:latin typeface="Verdana"/>
              <a:ea typeface="Verdana"/>
              <a:cs typeface="Verdana"/>
              <a:sym typeface="Verdana"/>
            </a:endParaRPr>
          </a:p>
          <a:p>
            <a:pPr indent="0" lvl="0" marL="0" marR="0" rtl="0" algn="l">
              <a:lnSpc>
                <a:spcPct val="90000"/>
              </a:lnSpc>
              <a:spcBef>
                <a:spcPts val="0"/>
              </a:spcBef>
              <a:spcAft>
                <a:spcPts val="0"/>
              </a:spcAft>
              <a:buClr>
                <a:srgbClr val="000000"/>
              </a:buClr>
              <a:buSzPts val="1900"/>
              <a:buFont typeface="Arial"/>
              <a:buNone/>
            </a:pPr>
            <a:r>
              <a:rPr b="0" i="0" lang="en-US" sz="1900" u="none" cap="none" strike="noStrike">
                <a:solidFill>
                  <a:srgbClr val="000000"/>
                </a:solidFill>
                <a:latin typeface="Verdana"/>
                <a:ea typeface="Verdana"/>
                <a:cs typeface="Verdana"/>
                <a:sym typeface="Verdana"/>
              </a:rPr>
              <a:t>Significant reduction in EAR size</a:t>
            </a:r>
            <a:endParaRPr b="0" i="0" sz="1900" u="none" cap="none" strike="noStrike">
              <a:solidFill>
                <a:srgbClr val="000000"/>
              </a:solidFill>
              <a:latin typeface="Verdana"/>
              <a:ea typeface="Verdana"/>
              <a:cs typeface="Verdana"/>
              <a:sym typeface="Verdana"/>
            </a:endParaRPr>
          </a:p>
        </p:txBody>
      </p:sp>
      <p:pic>
        <p:nvPicPr>
          <p:cNvPr id="2965" name="Google Shape;2965;g6c30f14632_1_182"/>
          <p:cNvPicPr preferRelativeResize="0"/>
          <p:nvPr/>
        </p:nvPicPr>
        <p:blipFill rotWithShape="1">
          <a:blip r:embed="rId3">
            <a:alphaModFix/>
          </a:blip>
          <a:srcRect b="0" l="0" r="0" t="0"/>
          <a:stretch/>
        </p:blipFill>
        <p:spPr>
          <a:xfrm>
            <a:off x="7193281" y="4572000"/>
            <a:ext cx="1231393" cy="1109472"/>
          </a:xfrm>
          <a:prstGeom prst="rect">
            <a:avLst/>
          </a:prstGeom>
          <a:noFill/>
          <a:ln>
            <a:noFill/>
          </a:ln>
        </p:spPr>
      </p:pic>
      <p:pic>
        <p:nvPicPr>
          <p:cNvPr id="2966" name="Google Shape;2966;g6c30f14632_1_182"/>
          <p:cNvPicPr preferRelativeResize="0"/>
          <p:nvPr/>
        </p:nvPicPr>
        <p:blipFill rotWithShape="1">
          <a:blip r:embed="rId4">
            <a:alphaModFix/>
          </a:blip>
          <a:srcRect b="0" l="0" r="0" t="0"/>
          <a:stretch/>
        </p:blipFill>
        <p:spPr>
          <a:xfrm>
            <a:off x="7187417" y="902208"/>
            <a:ext cx="1231392" cy="1109472"/>
          </a:xfrm>
          <a:prstGeom prst="rect">
            <a:avLst/>
          </a:prstGeom>
          <a:noFill/>
          <a:ln>
            <a:noFill/>
          </a:ln>
        </p:spPr>
      </p:pic>
      <p:pic>
        <p:nvPicPr>
          <p:cNvPr id="2967" name="Google Shape;2967;g6c30f14632_1_182"/>
          <p:cNvPicPr preferRelativeResize="0"/>
          <p:nvPr/>
        </p:nvPicPr>
        <p:blipFill rotWithShape="1">
          <a:blip r:embed="rId5">
            <a:alphaModFix/>
          </a:blip>
          <a:srcRect b="0" l="0" r="0" t="0"/>
          <a:stretch/>
        </p:blipFill>
        <p:spPr>
          <a:xfrm>
            <a:off x="1170432" y="4569887"/>
            <a:ext cx="1231392" cy="1109472"/>
          </a:xfrm>
          <a:prstGeom prst="rect">
            <a:avLst/>
          </a:prstGeom>
          <a:noFill/>
          <a:ln>
            <a:noFill/>
          </a:ln>
        </p:spPr>
      </p:pic>
      <p:pic>
        <p:nvPicPr>
          <p:cNvPr id="2968" name="Google Shape;2968;g6c30f14632_1_182"/>
          <p:cNvPicPr preferRelativeResize="0"/>
          <p:nvPr/>
        </p:nvPicPr>
        <p:blipFill rotWithShape="1">
          <a:blip r:embed="rId6">
            <a:alphaModFix/>
          </a:blip>
          <a:srcRect b="0" l="0" r="0" t="0"/>
          <a:stretch/>
        </p:blipFill>
        <p:spPr>
          <a:xfrm>
            <a:off x="1169982" y="900179"/>
            <a:ext cx="1229295" cy="1109160"/>
          </a:xfrm>
          <a:prstGeom prst="rect">
            <a:avLst/>
          </a:prstGeom>
          <a:noFill/>
          <a:ln>
            <a:noFill/>
          </a:ln>
        </p:spPr>
      </p:pic>
      <p:sp>
        <p:nvSpPr>
          <p:cNvPr id="2969" name="Google Shape;2969;g6c30f14632_1_182"/>
          <p:cNvSpPr txBox="1"/>
          <p:nvPr/>
        </p:nvSpPr>
        <p:spPr>
          <a:xfrm>
            <a:off x="931651" y="3027951"/>
            <a:ext cx="10328700" cy="9876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accent6"/>
              </a:buClr>
              <a:buSzPts val="3200"/>
              <a:buFont typeface="Calibri"/>
              <a:buNone/>
            </a:pPr>
            <a:r>
              <a:rPr b="0" i="0" lang="en-US" sz="3600" u="none" cap="none" strike="noStrike">
                <a:solidFill>
                  <a:srgbClr val="16A9D4"/>
                </a:solidFill>
                <a:latin typeface="Calibri"/>
                <a:ea typeface="Calibri"/>
                <a:cs typeface="Calibri"/>
                <a:sym typeface="Calibri"/>
              </a:rPr>
              <a:t>Optimized Performance for Containers &amp; Cloud </a:t>
            </a:r>
            <a:br>
              <a:rPr b="0" i="0" lang="en-US" sz="3600" u="none" cap="none" strike="noStrike">
                <a:solidFill>
                  <a:srgbClr val="16A9D4"/>
                </a:solidFill>
                <a:latin typeface="Calibri"/>
                <a:ea typeface="Calibri"/>
                <a:cs typeface="Calibri"/>
                <a:sym typeface="Calibri"/>
              </a:rPr>
            </a:br>
            <a:r>
              <a:rPr b="0" i="0" lang="en-US" sz="2800" u="none" cap="none" strike="noStrike">
                <a:solidFill>
                  <a:srgbClr val="16A9D4"/>
                </a:solidFill>
                <a:latin typeface="Calibri"/>
                <a:ea typeface="Calibri"/>
                <a:cs typeface="Calibri"/>
                <a:sym typeface="Calibri"/>
              </a:rPr>
              <a:t>TIBCO Cloud Integration - Integrate</a:t>
            </a:r>
            <a:endParaRPr b="0" baseline="30000" i="0" sz="2800" u="none" cap="none" strike="noStrike">
              <a:solidFill>
                <a:srgbClr val="16A9D4"/>
              </a:solidFill>
              <a:latin typeface="Calibri"/>
              <a:ea typeface="Calibri"/>
              <a:cs typeface="Calibri"/>
              <a:sym typeface="Calibri"/>
            </a:endParaRPr>
          </a:p>
        </p:txBody>
      </p:sp>
      <p:cxnSp>
        <p:nvCxnSpPr>
          <p:cNvPr id="2970" name="Google Shape;2970;g6c30f14632_1_182"/>
          <p:cNvCxnSpPr/>
          <p:nvPr/>
        </p:nvCxnSpPr>
        <p:spPr>
          <a:xfrm>
            <a:off x="1134301" y="2952500"/>
            <a:ext cx="9923100" cy="0"/>
          </a:xfrm>
          <a:prstGeom prst="straightConnector1">
            <a:avLst/>
          </a:prstGeom>
          <a:noFill/>
          <a:ln cap="flat" cmpd="sng" w="38100">
            <a:solidFill>
              <a:srgbClr val="16A9D4"/>
            </a:solidFill>
            <a:prstDash val="solid"/>
            <a:round/>
            <a:headEnd len="sm" w="sm" type="none"/>
            <a:tailEnd len="sm" w="sm" type="none"/>
          </a:ln>
        </p:spPr>
      </p:cxnSp>
      <p:cxnSp>
        <p:nvCxnSpPr>
          <p:cNvPr id="2971" name="Google Shape;2971;g6c30f14632_1_182"/>
          <p:cNvCxnSpPr/>
          <p:nvPr/>
        </p:nvCxnSpPr>
        <p:spPr>
          <a:xfrm>
            <a:off x="1133701" y="4108300"/>
            <a:ext cx="9924300" cy="0"/>
          </a:xfrm>
          <a:prstGeom prst="straightConnector1">
            <a:avLst/>
          </a:prstGeom>
          <a:noFill/>
          <a:ln cap="flat" cmpd="sng" w="38100">
            <a:solidFill>
              <a:srgbClr val="16A9D4"/>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6" name="Shape 2976"/>
        <p:cNvGrpSpPr/>
        <p:nvPr/>
      </p:nvGrpSpPr>
      <p:grpSpPr>
        <a:xfrm>
          <a:off x="0" y="0"/>
          <a:ext cx="0" cy="0"/>
          <a:chOff x="0" y="0"/>
          <a:chExt cx="0" cy="0"/>
        </a:xfrm>
      </p:grpSpPr>
      <p:pic>
        <p:nvPicPr>
          <p:cNvPr id="2977" name="Google Shape;2977;g6c30f14632_1_200"/>
          <p:cNvPicPr preferRelativeResize="0"/>
          <p:nvPr/>
        </p:nvPicPr>
        <p:blipFill rotWithShape="1">
          <a:blip r:embed="rId3">
            <a:alphaModFix/>
          </a:blip>
          <a:srcRect b="0" l="0" r="0" t="0"/>
          <a:stretch/>
        </p:blipFill>
        <p:spPr>
          <a:xfrm>
            <a:off x="7028795" y="653547"/>
            <a:ext cx="1152144" cy="1152144"/>
          </a:xfrm>
          <a:prstGeom prst="rect">
            <a:avLst/>
          </a:prstGeom>
          <a:noFill/>
          <a:ln>
            <a:noFill/>
          </a:ln>
        </p:spPr>
      </p:pic>
      <p:sp>
        <p:nvSpPr>
          <p:cNvPr id="2978" name="Google Shape;2978;g6c30f14632_1_200"/>
          <p:cNvSpPr txBox="1"/>
          <p:nvPr>
            <p:ph idx="4294967295" type="title"/>
          </p:nvPr>
        </p:nvSpPr>
        <p:spPr>
          <a:xfrm>
            <a:off x="931651" y="2951751"/>
            <a:ext cx="10328700" cy="987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6"/>
              </a:buClr>
              <a:buSzPts val="3200"/>
              <a:buNone/>
            </a:pPr>
            <a:r>
              <a:rPr lang="en-US">
                <a:solidFill>
                  <a:srgbClr val="16A9D4"/>
                </a:solidFill>
              </a:rPr>
              <a:t>Key New Features</a:t>
            </a:r>
            <a:endParaRPr>
              <a:solidFill>
                <a:srgbClr val="16A9D4"/>
              </a:solidFill>
            </a:endParaRPr>
          </a:p>
          <a:p>
            <a:pPr indent="0" lvl="0" marL="0" rtl="0" algn="ctr">
              <a:lnSpc>
                <a:spcPct val="90000"/>
              </a:lnSpc>
              <a:spcBef>
                <a:spcPts val="0"/>
              </a:spcBef>
              <a:spcAft>
                <a:spcPts val="0"/>
              </a:spcAft>
              <a:buClr>
                <a:schemeClr val="accent6"/>
              </a:buClr>
              <a:buSzPts val="3200"/>
              <a:buNone/>
            </a:pPr>
            <a:r>
              <a:rPr lang="en-US">
                <a:solidFill>
                  <a:srgbClr val="16A9D4"/>
                </a:solidFill>
              </a:rPr>
              <a:t>TIBCO Cloud Integration - Integrate</a:t>
            </a:r>
            <a:endParaRPr baseline="30000" sz="3200">
              <a:solidFill>
                <a:srgbClr val="16A9D4"/>
              </a:solidFill>
            </a:endParaRPr>
          </a:p>
        </p:txBody>
      </p:sp>
      <p:sp>
        <p:nvSpPr>
          <p:cNvPr id="2979" name="Google Shape;2979;g6c30f14632_1_200"/>
          <p:cNvSpPr txBox="1"/>
          <p:nvPr/>
        </p:nvSpPr>
        <p:spPr>
          <a:xfrm>
            <a:off x="279234" y="1917833"/>
            <a:ext cx="2422500" cy="804900"/>
          </a:xfrm>
          <a:prstGeom prst="rect">
            <a:avLst/>
          </a:prstGeom>
          <a:noFill/>
          <a:ln>
            <a:noFill/>
          </a:ln>
        </p:spPr>
        <p:txBody>
          <a:bodyPr anchorCtr="0" anchor="t" bIns="45700" lIns="91400" spcFirstLastPara="1" rIns="91400"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JWT Auth</a:t>
            </a:r>
            <a:endParaRPr b="1" i="0" sz="1400" u="none" cap="none" strike="noStrike">
              <a:solidFill>
                <a:srgbClr val="000000"/>
              </a:solidFill>
              <a:latin typeface="Verdana"/>
              <a:ea typeface="Verdana"/>
              <a:cs typeface="Verdana"/>
              <a:sym typeface="Verdana"/>
            </a:endParaRPr>
          </a:p>
        </p:txBody>
      </p:sp>
      <p:sp>
        <p:nvSpPr>
          <p:cNvPr id="2980" name="Google Shape;2980;g6c30f14632_1_200"/>
          <p:cNvSpPr txBox="1"/>
          <p:nvPr/>
        </p:nvSpPr>
        <p:spPr>
          <a:xfrm>
            <a:off x="2826851" y="1917835"/>
            <a:ext cx="3501300" cy="279600"/>
          </a:xfrm>
          <a:prstGeom prst="rect">
            <a:avLst/>
          </a:prstGeom>
          <a:noFill/>
          <a:ln>
            <a:noFill/>
          </a:ln>
        </p:spPr>
        <p:txBody>
          <a:bodyPr anchorCtr="0" anchor="t" bIns="45700" lIns="91400" spcFirstLastPara="1" rIns="91400"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Unit Testing++</a:t>
            </a:r>
            <a:endParaRPr b="1" i="0" sz="1400" u="none" cap="none" strike="noStrike">
              <a:solidFill>
                <a:srgbClr val="000000"/>
              </a:solidFill>
              <a:latin typeface="Verdana"/>
              <a:ea typeface="Verdana"/>
              <a:cs typeface="Verdana"/>
              <a:sym typeface="Verdana"/>
            </a:endParaRPr>
          </a:p>
          <a:p>
            <a:pPr indent="0" lvl="0" marL="0" marR="0" rtl="0" algn="ctr">
              <a:lnSpc>
                <a:spcPct val="90000"/>
              </a:lnSpc>
              <a:spcBef>
                <a:spcPts val="0"/>
              </a:spcBef>
              <a:spcAft>
                <a:spcPts val="0"/>
              </a:spcAft>
              <a:buClr>
                <a:srgbClr val="000000"/>
              </a:buClr>
              <a:buSzPts val="1400"/>
              <a:buFont typeface="Arial"/>
              <a:buNone/>
            </a:pPr>
            <a:r>
              <a:t/>
            </a:r>
            <a:endParaRPr b="1" i="0" sz="1400" u="none" cap="none" strike="noStrike">
              <a:solidFill>
                <a:srgbClr val="000000"/>
              </a:solidFill>
              <a:latin typeface="Verdana"/>
              <a:ea typeface="Verdana"/>
              <a:cs typeface="Verdana"/>
              <a:sym typeface="Verdana"/>
            </a:endParaRPr>
          </a:p>
        </p:txBody>
      </p:sp>
      <p:sp>
        <p:nvSpPr>
          <p:cNvPr id="2981" name="Google Shape;2981;g6c30f14632_1_200"/>
          <p:cNvSpPr txBox="1"/>
          <p:nvPr/>
        </p:nvSpPr>
        <p:spPr>
          <a:xfrm>
            <a:off x="6453263" y="1855934"/>
            <a:ext cx="2303100" cy="893100"/>
          </a:xfrm>
          <a:prstGeom prst="rect">
            <a:avLst/>
          </a:prstGeom>
          <a:noFill/>
          <a:ln>
            <a:noFill/>
          </a:ln>
        </p:spPr>
        <p:txBody>
          <a:bodyPr anchorCtr="0" anchor="t" bIns="45700" lIns="91400" spcFirstLastPara="1" rIns="91400"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Mocking</a:t>
            </a:r>
            <a:endParaRPr b="1" i="0" sz="1400" u="none" cap="none" strike="noStrike">
              <a:solidFill>
                <a:srgbClr val="000000"/>
              </a:solidFill>
              <a:latin typeface="Verdana"/>
              <a:ea typeface="Verdana"/>
              <a:cs typeface="Verdana"/>
              <a:sym typeface="Verdana"/>
            </a:endParaRPr>
          </a:p>
          <a:p>
            <a:pPr indent="0" lvl="0" marL="0" marR="0" rtl="0" algn="ctr">
              <a:lnSpc>
                <a:spcPct val="9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Capabilities</a:t>
            </a:r>
            <a:endParaRPr b="1" i="0" sz="1400" u="none" cap="none" strike="noStrike">
              <a:solidFill>
                <a:srgbClr val="000000"/>
              </a:solidFill>
              <a:latin typeface="Verdana"/>
              <a:ea typeface="Verdana"/>
              <a:cs typeface="Verdana"/>
              <a:sym typeface="Verdana"/>
            </a:endParaRPr>
          </a:p>
        </p:txBody>
      </p:sp>
      <p:sp>
        <p:nvSpPr>
          <p:cNvPr id="2982" name="Google Shape;2982;g6c30f14632_1_200"/>
          <p:cNvSpPr txBox="1"/>
          <p:nvPr/>
        </p:nvSpPr>
        <p:spPr>
          <a:xfrm>
            <a:off x="-397325" y="5693175"/>
            <a:ext cx="3501300" cy="838800"/>
          </a:xfrm>
          <a:prstGeom prst="rect">
            <a:avLst/>
          </a:prstGeom>
          <a:noFill/>
          <a:ln>
            <a:noFill/>
          </a:ln>
        </p:spPr>
        <p:txBody>
          <a:bodyPr anchorCtr="0" anchor="t" bIns="45700" lIns="91400" spcFirstLastPara="1" rIns="91400"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Hot Updates to</a:t>
            </a:r>
            <a:endParaRPr b="1" i="0" sz="1400" u="none" cap="none" strike="noStrike">
              <a:solidFill>
                <a:srgbClr val="000000"/>
              </a:solidFill>
              <a:latin typeface="Verdana"/>
              <a:ea typeface="Verdana"/>
              <a:cs typeface="Verdana"/>
              <a:sym typeface="Verdana"/>
            </a:endParaRPr>
          </a:p>
          <a:p>
            <a:pPr indent="0" lvl="0" marL="0" marR="0" rtl="0" algn="ctr">
              <a:lnSpc>
                <a:spcPct val="9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Business</a:t>
            </a:r>
            <a:endParaRPr b="1" i="0" sz="1400" u="none" cap="none" strike="noStrike">
              <a:solidFill>
                <a:srgbClr val="000000"/>
              </a:solidFill>
              <a:latin typeface="Verdana"/>
              <a:ea typeface="Verdana"/>
              <a:cs typeface="Verdana"/>
              <a:sym typeface="Verdana"/>
            </a:endParaRPr>
          </a:p>
          <a:p>
            <a:pPr indent="0" lvl="0" marL="0" marR="0" rtl="0" algn="ctr">
              <a:lnSpc>
                <a:spcPct val="9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Parameters</a:t>
            </a:r>
            <a:endParaRPr b="1" i="0" sz="1400" u="none" cap="none" strike="noStrike">
              <a:solidFill>
                <a:srgbClr val="000000"/>
              </a:solidFill>
              <a:latin typeface="Verdana"/>
              <a:ea typeface="Verdana"/>
              <a:cs typeface="Verdana"/>
              <a:sym typeface="Verdana"/>
            </a:endParaRPr>
          </a:p>
        </p:txBody>
      </p:sp>
      <p:sp>
        <p:nvSpPr>
          <p:cNvPr id="2983" name="Google Shape;2983;g6c30f14632_1_200"/>
          <p:cNvSpPr txBox="1"/>
          <p:nvPr/>
        </p:nvSpPr>
        <p:spPr>
          <a:xfrm>
            <a:off x="5974013" y="5709047"/>
            <a:ext cx="3261600" cy="838800"/>
          </a:xfrm>
          <a:prstGeom prst="rect">
            <a:avLst/>
          </a:prstGeom>
          <a:noFill/>
          <a:ln>
            <a:noFill/>
          </a:ln>
        </p:spPr>
        <p:txBody>
          <a:bodyPr anchorCtr="0" anchor="t" bIns="45700" lIns="91400" spcFirstLastPara="1" rIns="91400"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Manage Unused </a:t>
            </a:r>
            <a:br>
              <a:rPr b="1" i="0" lang="en-US" sz="1400" u="none" cap="none" strike="noStrike">
                <a:solidFill>
                  <a:srgbClr val="000000"/>
                </a:solidFill>
                <a:latin typeface="Verdana"/>
                <a:ea typeface="Verdana"/>
                <a:cs typeface="Verdana"/>
                <a:sym typeface="Verdana"/>
              </a:rPr>
            </a:br>
            <a:r>
              <a:rPr b="1" i="0" lang="en-US" sz="1400" u="none" cap="none" strike="noStrike">
                <a:solidFill>
                  <a:srgbClr val="000000"/>
                </a:solidFill>
                <a:latin typeface="Verdana"/>
                <a:ea typeface="Verdana"/>
                <a:cs typeface="Verdana"/>
                <a:sym typeface="Verdana"/>
              </a:rPr>
              <a:t>Resources</a:t>
            </a:r>
            <a:endParaRPr b="1" i="0" sz="1400" u="none" cap="none" strike="noStrike">
              <a:solidFill>
                <a:srgbClr val="000000"/>
              </a:solidFill>
              <a:latin typeface="Verdana"/>
              <a:ea typeface="Verdana"/>
              <a:cs typeface="Verdana"/>
              <a:sym typeface="Verdana"/>
            </a:endParaRPr>
          </a:p>
          <a:p>
            <a:pPr indent="0" lvl="0" marL="0" marR="0" rtl="0" algn="ctr">
              <a:lnSpc>
                <a:spcPct val="90000"/>
              </a:lnSpc>
              <a:spcBef>
                <a:spcPts val="0"/>
              </a:spcBef>
              <a:spcAft>
                <a:spcPts val="0"/>
              </a:spcAft>
              <a:buClr>
                <a:srgbClr val="000000"/>
              </a:buClr>
              <a:buSzPts val="1400"/>
              <a:buFont typeface="Arial"/>
              <a:buNone/>
            </a:pPr>
            <a:r>
              <a:t/>
            </a:r>
            <a:endParaRPr b="1" i="0" sz="1400" u="none" cap="none" strike="noStrike">
              <a:solidFill>
                <a:srgbClr val="000000"/>
              </a:solidFill>
              <a:latin typeface="Verdana"/>
              <a:ea typeface="Verdana"/>
              <a:cs typeface="Verdana"/>
              <a:sym typeface="Verdana"/>
            </a:endParaRPr>
          </a:p>
          <a:p>
            <a:pPr indent="0" lvl="0" marL="0" marR="0" rtl="0" algn="ctr">
              <a:lnSpc>
                <a:spcPct val="90000"/>
              </a:lnSpc>
              <a:spcBef>
                <a:spcPts val="0"/>
              </a:spcBef>
              <a:spcAft>
                <a:spcPts val="0"/>
              </a:spcAft>
              <a:buClr>
                <a:srgbClr val="000000"/>
              </a:buClr>
              <a:buSzPts val="1400"/>
              <a:buFont typeface="Arial"/>
              <a:buNone/>
            </a:pPr>
            <a:r>
              <a:t/>
            </a:r>
            <a:endParaRPr b="1" i="0" sz="1400" u="none" cap="none" strike="noStrike">
              <a:solidFill>
                <a:srgbClr val="000000"/>
              </a:solidFill>
              <a:latin typeface="Verdana"/>
              <a:ea typeface="Verdana"/>
              <a:cs typeface="Verdana"/>
              <a:sym typeface="Verdana"/>
            </a:endParaRPr>
          </a:p>
        </p:txBody>
      </p:sp>
      <p:cxnSp>
        <p:nvCxnSpPr>
          <p:cNvPr id="2984" name="Google Shape;2984;g6c30f14632_1_200"/>
          <p:cNvCxnSpPr/>
          <p:nvPr/>
        </p:nvCxnSpPr>
        <p:spPr>
          <a:xfrm>
            <a:off x="1134301" y="2799351"/>
            <a:ext cx="9923100" cy="0"/>
          </a:xfrm>
          <a:prstGeom prst="straightConnector1">
            <a:avLst/>
          </a:prstGeom>
          <a:noFill/>
          <a:ln cap="flat" cmpd="sng" w="38100">
            <a:solidFill>
              <a:srgbClr val="16A9D4"/>
            </a:solidFill>
            <a:prstDash val="solid"/>
            <a:round/>
            <a:headEnd len="sm" w="sm" type="none"/>
            <a:tailEnd len="sm" w="sm" type="none"/>
          </a:ln>
        </p:spPr>
      </p:cxnSp>
      <p:cxnSp>
        <p:nvCxnSpPr>
          <p:cNvPr id="2985" name="Google Shape;2985;g6c30f14632_1_200"/>
          <p:cNvCxnSpPr/>
          <p:nvPr/>
        </p:nvCxnSpPr>
        <p:spPr>
          <a:xfrm>
            <a:off x="1133701" y="4032100"/>
            <a:ext cx="9924300" cy="0"/>
          </a:xfrm>
          <a:prstGeom prst="straightConnector1">
            <a:avLst/>
          </a:prstGeom>
          <a:noFill/>
          <a:ln cap="flat" cmpd="sng" w="38100">
            <a:solidFill>
              <a:srgbClr val="16A9D4"/>
            </a:solidFill>
            <a:prstDash val="solid"/>
            <a:round/>
            <a:headEnd len="sm" w="sm" type="none"/>
            <a:tailEnd len="sm" w="sm" type="none"/>
          </a:ln>
        </p:spPr>
      </p:cxnSp>
      <p:sp>
        <p:nvSpPr>
          <p:cNvPr id="2986" name="Google Shape;2986;g6c30f14632_1_200"/>
          <p:cNvSpPr txBox="1"/>
          <p:nvPr/>
        </p:nvSpPr>
        <p:spPr>
          <a:xfrm>
            <a:off x="9194126" y="5709101"/>
            <a:ext cx="2303100" cy="893100"/>
          </a:xfrm>
          <a:prstGeom prst="rect">
            <a:avLst/>
          </a:prstGeom>
          <a:noFill/>
          <a:ln>
            <a:noFill/>
          </a:ln>
        </p:spPr>
        <p:txBody>
          <a:bodyPr anchorCtr="0" anchor="t" bIns="45700" lIns="91400" spcFirstLastPara="1" rIns="91400"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bw-tooling </a:t>
            </a:r>
            <a:endParaRPr b="1" i="0" sz="1400" u="none" cap="none" strike="noStrike">
              <a:solidFill>
                <a:srgbClr val="000000"/>
              </a:solidFill>
              <a:latin typeface="Verdana"/>
              <a:ea typeface="Verdana"/>
              <a:cs typeface="Verdana"/>
              <a:sym typeface="Verdana"/>
            </a:endParaRPr>
          </a:p>
          <a:p>
            <a:pPr indent="0" lvl="0" marL="0" marR="0" rtl="0" algn="ctr">
              <a:lnSpc>
                <a:spcPct val="9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GitHub</a:t>
            </a:r>
            <a:endParaRPr b="1" i="0" sz="1400" u="none" cap="none" strike="noStrike">
              <a:solidFill>
                <a:srgbClr val="000000"/>
              </a:solidFill>
              <a:latin typeface="Verdana"/>
              <a:ea typeface="Verdana"/>
              <a:cs typeface="Verdana"/>
              <a:sym typeface="Verdana"/>
            </a:endParaRPr>
          </a:p>
        </p:txBody>
      </p:sp>
      <p:sp>
        <p:nvSpPr>
          <p:cNvPr id="2987" name="Google Shape;2987;g6c30f14632_1_200"/>
          <p:cNvSpPr txBox="1"/>
          <p:nvPr/>
        </p:nvSpPr>
        <p:spPr>
          <a:xfrm>
            <a:off x="9098275" y="1860951"/>
            <a:ext cx="2303100" cy="510300"/>
          </a:xfrm>
          <a:prstGeom prst="rect">
            <a:avLst/>
          </a:prstGeom>
          <a:noFill/>
          <a:ln>
            <a:noFill/>
          </a:ln>
        </p:spPr>
        <p:txBody>
          <a:bodyPr anchorCtr="0" anchor="t" bIns="45700" lIns="91400" spcFirstLastPara="1" rIns="91400"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HTTP 2.0</a:t>
            </a:r>
            <a:endParaRPr b="1" i="0" sz="1400" u="none" cap="none" strike="noStrike">
              <a:solidFill>
                <a:srgbClr val="000000"/>
              </a:solidFill>
              <a:latin typeface="Verdana"/>
              <a:ea typeface="Verdana"/>
              <a:cs typeface="Verdana"/>
              <a:sym typeface="Verdana"/>
            </a:endParaRPr>
          </a:p>
        </p:txBody>
      </p:sp>
      <p:pic>
        <p:nvPicPr>
          <p:cNvPr id="2988" name="Google Shape;2988;g6c30f14632_1_200"/>
          <p:cNvPicPr preferRelativeResize="0"/>
          <p:nvPr/>
        </p:nvPicPr>
        <p:blipFill rotWithShape="1">
          <a:blip r:embed="rId4">
            <a:alphaModFix/>
          </a:blip>
          <a:srcRect b="0" l="0" r="0" t="0"/>
          <a:stretch/>
        </p:blipFill>
        <p:spPr>
          <a:xfrm>
            <a:off x="777014" y="688559"/>
            <a:ext cx="1152525" cy="1152525"/>
          </a:xfrm>
          <a:prstGeom prst="rect">
            <a:avLst/>
          </a:prstGeom>
          <a:noFill/>
          <a:ln>
            <a:noFill/>
          </a:ln>
        </p:spPr>
      </p:pic>
      <p:pic>
        <p:nvPicPr>
          <p:cNvPr id="2989" name="Google Shape;2989;g6c30f14632_1_200"/>
          <p:cNvPicPr preferRelativeResize="0"/>
          <p:nvPr/>
        </p:nvPicPr>
        <p:blipFill rotWithShape="1">
          <a:blip r:embed="rId5">
            <a:alphaModFix/>
          </a:blip>
          <a:srcRect b="0" l="0" r="0" t="0"/>
          <a:stretch/>
        </p:blipFill>
        <p:spPr>
          <a:xfrm>
            <a:off x="777064" y="4378951"/>
            <a:ext cx="1152525" cy="1152525"/>
          </a:xfrm>
          <a:prstGeom prst="rect">
            <a:avLst/>
          </a:prstGeom>
          <a:noFill/>
          <a:ln>
            <a:noFill/>
          </a:ln>
        </p:spPr>
      </p:pic>
      <p:pic>
        <p:nvPicPr>
          <p:cNvPr id="2990" name="Google Shape;2990;g6c30f14632_1_200"/>
          <p:cNvPicPr preferRelativeResize="0"/>
          <p:nvPr/>
        </p:nvPicPr>
        <p:blipFill rotWithShape="1">
          <a:blip r:embed="rId6">
            <a:alphaModFix/>
          </a:blip>
          <a:srcRect b="0" l="0" r="0" t="0"/>
          <a:stretch/>
        </p:blipFill>
        <p:spPr>
          <a:xfrm>
            <a:off x="9673785" y="688773"/>
            <a:ext cx="1152143" cy="1152143"/>
          </a:xfrm>
          <a:prstGeom prst="rect">
            <a:avLst/>
          </a:prstGeom>
          <a:noFill/>
          <a:ln>
            <a:noFill/>
          </a:ln>
        </p:spPr>
      </p:pic>
      <p:pic>
        <p:nvPicPr>
          <p:cNvPr id="2991" name="Google Shape;2991;g6c30f14632_1_200"/>
          <p:cNvPicPr preferRelativeResize="0"/>
          <p:nvPr/>
        </p:nvPicPr>
        <p:blipFill rotWithShape="1">
          <a:blip r:embed="rId7">
            <a:alphaModFix/>
          </a:blip>
          <a:srcRect b="0" l="0" r="0" t="0"/>
          <a:stretch/>
        </p:blipFill>
        <p:spPr>
          <a:xfrm>
            <a:off x="3968401" y="653505"/>
            <a:ext cx="1218100" cy="1222631"/>
          </a:xfrm>
          <a:prstGeom prst="rect">
            <a:avLst/>
          </a:prstGeom>
          <a:noFill/>
          <a:ln>
            <a:noFill/>
          </a:ln>
        </p:spPr>
      </p:pic>
      <p:pic>
        <p:nvPicPr>
          <p:cNvPr id="2992" name="Google Shape;2992;g6c30f14632_1_200"/>
          <p:cNvPicPr preferRelativeResize="0"/>
          <p:nvPr/>
        </p:nvPicPr>
        <p:blipFill rotWithShape="1">
          <a:blip r:embed="rId8">
            <a:alphaModFix/>
          </a:blip>
          <a:srcRect b="0" l="0" r="0" t="0"/>
          <a:stretch/>
        </p:blipFill>
        <p:spPr>
          <a:xfrm>
            <a:off x="7090593" y="4353127"/>
            <a:ext cx="1186473" cy="1250541"/>
          </a:xfrm>
          <a:prstGeom prst="rect">
            <a:avLst/>
          </a:prstGeom>
          <a:noFill/>
          <a:ln>
            <a:noFill/>
          </a:ln>
        </p:spPr>
      </p:pic>
      <p:sp>
        <p:nvSpPr>
          <p:cNvPr id="2993" name="Google Shape;2993;g6c30f14632_1_200"/>
          <p:cNvSpPr txBox="1"/>
          <p:nvPr/>
        </p:nvSpPr>
        <p:spPr>
          <a:xfrm>
            <a:off x="3459151" y="5709101"/>
            <a:ext cx="2082900" cy="893100"/>
          </a:xfrm>
          <a:prstGeom prst="rect">
            <a:avLst/>
          </a:prstGeom>
          <a:noFill/>
          <a:ln>
            <a:noFill/>
          </a:ln>
        </p:spPr>
        <p:txBody>
          <a:bodyPr anchorCtr="0" anchor="t" bIns="121900" lIns="121900" spcFirstLastPara="1" rIns="121900" wrap="square" tIns="121900">
            <a:noAutofit/>
          </a:bodyPr>
          <a:lstStyle/>
          <a:p>
            <a:pPr indent="0" lvl="0" marL="0" marR="0" rtl="0" algn="ctr">
              <a:lnSpc>
                <a:spcPct val="90000"/>
              </a:lnSpc>
              <a:spcBef>
                <a:spcPts val="0"/>
              </a:spcBef>
              <a:spcAft>
                <a:spcPts val="0"/>
              </a:spcAft>
              <a:buClr>
                <a:srgbClr val="000000"/>
              </a:buClr>
              <a:buSzPts val="1400"/>
              <a:buFont typeface="Arial"/>
              <a:buNone/>
            </a:pPr>
            <a:r>
              <a:rPr b="1" i="0" lang="en-US" sz="1400" u="none" cap="none" strike="noStrike">
                <a:solidFill>
                  <a:srgbClr val="000000"/>
                </a:solidFill>
                <a:latin typeface="Verdana"/>
                <a:ea typeface="Verdana"/>
                <a:cs typeface="Verdana"/>
                <a:sym typeface="Verdana"/>
              </a:rPr>
              <a:t>AWS System Manager Param Store for Config Management</a:t>
            </a:r>
            <a:br>
              <a:rPr b="1" i="0" lang="en-US" sz="1400" u="none" cap="none" strike="noStrike">
                <a:solidFill>
                  <a:srgbClr val="000000"/>
                </a:solidFill>
                <a:latin typeface="Verdana"/>
                <a:ea typeface="Verdana"/>
                <a:cs typeface="Verdana"/>
                <a:sym typeface="Verdana"/>
              </a:rPr>
            </a:br>
            <a:endParaRPr b="0" i="1" sz="1200" u="none" cap="none" strike="noStrike">
              <a:solidFill>
                <a:srgbClr val="4A86E8"/>
              </a:solidFill>
              <a:latin typeface="Verdana"/>
              <a:ea typeface="Verdana"/>
              <a:cs typeface="Verdana"/>
              <a:sym typeface="Verdana"/>
            </a:endParaRPr>
          </a:p>
          <a:p>
            <a:pPr indent="0" lvl="0" marL="0" marR="0" rtl="0" algn="ctr">
              <a:lnSpc>
                <a:spcPct val="90000"/>
              </a:lnSpc>
              <a:spcBef>
                <a:spcPts val="0"/>
              </a:spcBef>
              <a:spcAft>
                <a:spcPts val="0"/>
              </a:spcAft>
              <a:buClr>
                <a:srgbClr val="000000"/>
              </a:buClr>
              <a:buSzPts val="1400"/>
              <a:buFont typeface="Arial"/>
              <a:buNone/>
            </a:pPr>
            <a:r>
              <a:t/>
            </a:r>
            <a:endParaRPr b="1" i="0" sz="1400" u="none" cap="none" strike="noStrike">
              <a:solidFill>
                <a:srgbClr val="000000"/>
              </a:solidFill>
              <a:latin typeface="Verdana"/>
              <a:ea typeface="Verdana"/>
              <a:cs typeface="Verdana"/>
              <a:sym typeface="Verdana"/>
            </a:endParaRPr>
          </a:p>
        </p:txBody>
      </p:sp>
      <p:sp>
        <p:nvSpPr>
          <p:cNvPr id="2994" name="Google Shape;2994;g6c30f14632_1_200"/>
          <p:cNvSpPr txBox="1"/>
          <p:nvPr>
            <p:ph idx="11" type="ftr"/>
          </p:nvPr>
        </p:nvSpPr>
        <p:spPr>
          <a:xfrm>
            <a:off x="277100" y="6479598"/>
            <a:ext cx="2545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D8D8D"/>
              </a:buClr>
              <a:buSzPts val="1400"/>
              <a:buNone/>
            </a:pPr>
            <a:r>
              <a:rPr lang="en-US">
                <a:solidFill>
                  <a:srgbClr val="000000"/>
                </a:solidFill>
              </a:rPr>
              <a:t>© Copyright 2000-2019 TIBCO Software Inc.        </a:t>
            </a:r>
            <a:endParaRPr>
              <a:solidFill>
                <a:srgbClr val="000000"/>
              </a:solidFill>
            </a:endParaRPr>
          </a:p>
        </p:txBody>
      </p:sp>
      <p:sp>
        <p:nvSpPr>
          <p:cNvPr id="2995" name="Google Shape;2995;g6c30f14632_1_200"/>
          <p:cNvSpPr txBox="1"/>
          <p:nvPr>
            <p:ph idx="12" type="sldNum"/>
          </p:nvPr>
        </p:nvSpPr>
        <p:spPr>
          <a:xfrm>
            <a:off x="13846" y="6479596"/>
            <a:ext cx="509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US"/>
              <a:t>‹#›</a:t>
            </a:fld>
            <a:endParaRPr/>
          </a:p>
        </p:txBody>
      </p:sp>
      <p:pic>
        <p:nvPicPr>
          <p:cNvPr id="2996" name="Google Shape;2996;g6c30f14632_1_200"/>
          <p:cNvPicPr preferRelativeResize="0"/>
          <p:nvPr/>
        </p:nvPicPr>
        <p:blipFill rotWithShape="1">
          <a:blip r:embed="rId9">
            <a:alphaModFix/>
          </a:blip>
          <a:srcRect b="0" l="0" r="0" t="0"/>
          <a:stretch/>
        </p:blipFill>
        <p:spPr>
          <a:xfrm>
            <a:off x="3844017" y="4365810"/>
            <a:ext cx="1257391" cy="1250541"/>
          </a:xfrm>
          <a:prstGeom prst="rect">
            <a:avLst/>
          </a:prstGeom>
          <a:noFill/>
          <a:ln>
            <a:noFill/>
          </a:ln>
        </p:spPr>
      </p:pic>
      <p:pic>
        <p:nvPicPr>
          <p:cNvPr id="2997" name="Google Shape;2997;g6c30f14632_1_200"/>
          <p:cNvPicPr preferRelativeResize="0"/>
          <p:nvPr/>
        </p:nvPicPr>
        <p:blipFill rotWithShape="1">
          <a:blip r:embed="rId10">
            <a:alphaModFix/>
          </a:blip>
          <a:srcRect b="0" l="0" r="0" t="0"/>
          <a:stretch/>
        </p:blipFill>
        <p:spPr>
          <a:xfrm>
            <a:off x="9684453" y="4384475"/>
            <a:ext cx="1141475" cy="11414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2" name="Shape 3002"/>
        <p:cNvGrpSpPr/>
        <p:nvPr/>
      </p:nvGrpSpPr>
      <p:grpSpPr>
        <a:xfrm>
          <a:off x="0" y="0"/>
          <a:ext cx="0" cy="0"/>
          <a:chOff x="0" y="0"/>
          <a:chExt cx="0" cy="0"/>
        </a:xfrm>
      </p:grpSpPr>
      <p:sp>
        <p:nvSpPr>
          <p:cNvPr id="3003" name="Google Shape;3003;g6c30f14632_1_225"/>
          <p:cNvSpPr txBox="1"/>
          <p:nvPr>
            <p:ph idx="4294967295" type="title"/>
          </p:nvPr>
        </p:nvSpPr>
        <p:spPr>
          <a:xfrm>
            <a:off x="931651" y="2951751"/>
            <a:ext cx="10328700" cy="987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6"/>
              </a:buClr>
              <a:buSzPts val="3200"/>
              <a:buNone/>
            </a:pPr>
            <a:r>
              <a:rPr lang="en-US">
                <a:solidFill>
                  <a:srgbClr val="16A9D4"/>
                </a:solidFill>
              </a:rPr>
              <a:t>Key new features in </a:t>
            </a:r>
            <a:endParaRPr>
              <a:solidFill>
                <a:srgbClr val="16A9D4"/>
              </a:solidFill>
            </a:endParaRPr>
          </a:p>
          <a:p>
            <a:pPr indent="0" lvl="0" marL="0" rtl="0" algn="ctr">
              <a:lnSpc>
                <a:spcPct val="90000"/>
              </a:lnSpc>
              <a:spcBef>
                <a:spcPts val="0"/>
              </a:spcBef>
              <a:spcAft>
                <a:spcPts val="0"/>
              </a:spcAft>
              <a:buClr>
                <a:schemeClr val="accent6"/>
              </a:buClr>
              <a:buSzPts val="3200"/>
              <a:buNone/>
            </a:pPr>
            <a:r>
              <a:rPr lang="en-US">
                <a:solidFill>
                  <a:srgbClr val="16A9D4"/>
                </a:solidFill>
              </a:rPr>
              <a:t>Full Lifecycle API Management</a:t>
            </a:r>
            <a:endParaRPr baseline="30000" sz="3200">
              <a:solidFill>
                <a:srgbClr val="16A9D4"/>
              </a:solidFill>
            </a:endParaRPr>
          </a:p>
        </p:txBody>
      </p:sp>
      <p:cxnSp>
        <p:nvCxnSpPr>
          <p:cNvPr id="3004" name="Google Shape;3004;g6c30f14632_1_225"/>
          <p:cNvCxnSpPr/>
          <p:nvPr/>
        </p:nvCxnSpPr>
        <p:spPr>
          <a:xfrm>
            <a:off x="1134300" y="2876300"/>
            <a:ext cx="9923400" cy="0"/>
          </a:xfrm>
          <a:prstGeom prst="straightConnector1">
            <a:avLst/>
          </a:prstGeom>
          <a:noFill/>
          <a:ln cap="flat" cmpd="sng" w="38100">
            <a:solidFill>
              <a:srgbClr val="16A9D4"/>
            </a:solidFill>
            <a:prstDash val="solid"/>
            <a:round/>
            <a:headEnd len="sm" w="sm" type="none"/>
            <a:tailEnd len="sm" w="sm" type="none"/>
          </a:ln>
        </p:spPr>
      </p:cxnSp>
      <p:cxnSp>
        <p:nvCxnSpPr>
          <p:cNvPr id="3005" name="Google Shape;3005;g6c30f14632_1_225"/>
          <p:cNvCxnSpPr/>
          <p:nvPr/>
        </p:nvCxnSpPr>
        <p:spPr>
          <a:xfrm>
            <a:off x="1133700" y="4032100"/>
            <a:ext cx="9924600" cy="0"/>
          </a:xfrm>
          <a:prstGeom prst="straightConnector1">
            <a:avLst/>
          </a:prstGeom>
          <a:noFill/>
          <a:ln cap="flat" cmpd="sng" w="38100">
            <a:solidFill>
              <a:srgbClr val="16A9D4"/>
            </a:solidFill>
            <a:prstDash val="solid"/>
            <a:round/>
            <a:headEnd len="sm" w="sm" type="none"/>
            <a:tailEnd len="sm" w="sm" type="none"/>
          </a:ln>
        </p:spPr>
      </p:cxnSp>
      <p:sp>
        <p:nvSpPr>
          <p:cNvPr id="3006" name="Google Shape;3006;g6c30f14632_1_225"/>
          <p:cNvSpPr txBox="1"/>
          <p:nvPr/>
        </p:nvSpPr>
        <p:spPr>
          <a:xfrm>
            <a:off x="2580463" y="1129100"/>
            <a:ext cx="2308500" cy="1747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333333"/>
                </a:solidFill>
                <a:latin typeface="Verdana"/>
                <a:ea typeface="Verdana"/>
                <a:cs typeface="Verdana"/>
                <a:sym typeface="Verdana"/>
              </a:rPr>
              <a:t>Locally Deployed Dev Portal</a:t>
            </a:r>
            <a:endParaRPr b="1" i="0" sz="1800" u="none" cap="none" strike="noStrike">
              <a:solidFill>
                <a:srgbClr val="333333"/>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333333"/>
                </a:solidFill>
                <a:latin typeface="Verdana"/>
                <a:ea typeface="Verdana"/>
                <a:cs typeface="Verdana"/>
                <a:sym typeface="Verdana"/>
              </a:rPr>
              <a:t>API driven, fully cloud-native and on-premises developer portal for APIs</a:t>
            </a:r>
            <a:endParaRPr b="0" i="0" sz="1400" u="none" cap="none" strike="noStrike">
              <a:solidFill>
                <a:srgbClr val="333333"/>
              </a:solidFill>
              <a:latin typeface="Verdana"/>
              <a:ea typeface="Verdana"/>
              <a:cs typeface="Verdana"/>
              <a:sym typeface="Verdana"/>
            </a:endParaRPr>
          </a:p>
        </p:txBody>
      </p:sp>
      <p:sp>
        <p:nvSpPr>
          <p:cNvPr id="3007" name="Google Shape;3007;g6c30f14632_1_225"/>
          <p:cNvSpPr txBox="1"/>
          <p:nvPr/>
        </p:nvSpPr>
        <p:spPr>
          <a:xfrm>
            <a:off x="2239087" y="5169551"/>
            <a:ext cx="2551200" cy="140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333333"/>
                </a:solidFill>
                <a:latin typeface="Verdana"/>
                <a:ea typeface="Verdana"/>
                <a:cs typeface="Verdana"/>
                <a:sym typeface="Verdana"/>
              </a:rPr>
              <a:t>Async API support</a:t>
            </a:r>
            <a:endParaRPr b="0" i="0" sz="1800" u="none" cap="none" strike="noStrike">
              <a:solidFill>
                <a:srgbClr val="333333"/>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333333"/>
                </a:solidFill>
                <a:latin typeface="Verdana"/>
                <a:ea typeface="Verdana"/>
                <a:cs typeface="Verdana"/>
                <a:sym typeface="Verdana"/>
              </a:rPr>
              <a:t>Handle and process based on the Async OSS standard</a:t>
            </a:r>
            <a:endParaRPr b="0" i="0" sz="1400" u="none" cap="none" strike="noStrike">
              <a:solidFill>
                <a:srgbClr val="333333"/>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33333"/>
              </a:solidFill>
              <a:latin typeface="Verdana"/>
              <a:ea typeface="Verdana"/>
              <a:cs typeface="Verdana"/>
              <a:sym typeface="Verdana"/>
            </a:endParaRPr>
          </a:p>
        </p:txBody>
      </p:sp>
      <p:pic>
        <p:nvPicPr>
          <p:cNvPr id="3008" name="Google Shape;3008;g6c30f14632_1_225"/>
          <p:cNvPicPr preferRelativeResize="0"/>
          <p:nvPr/>
        </p:nvPicPr>
        <p:blipFill rotWithShape="1">
          <a:blip r:embed="rId3">
            <a:alphaModFix/>
          </a:blip>
          <a:srcRect b="0" l="0" r="0" t="0"/>
          <a:stretch/>
        </p:blipFill>
        <p:spPr>
          <a:xfrm>
            <a:off x="3145152" y="4268674"/>
            <a:ext cx="739051" cy="740500"/>
          </a:xfrm>
          <a:prstGeom prst="rect">
            <a:avLst/>
          </a:prstGeom>
          <a:noFill/>
          <a:ln>
            <a:noFill/>
          </a:ln>
        </p:spPr>
      </p:pic>
      <p:pic>
        <p:nvPicPr>
          <p:cNvPr id="3009" name="Google Shape;3009;g6c30f14632_1_225"/>
          <p:cNvPicPr preferRelativeResize="0"/>
          <p:nvPr/>
        </p:nvPicPr>
        <p:blipFill rotWithShape="1">
          <a:blip r:embed="rId4">
            <a:alphaModFix/>
          </a:blip>
          <a:srcRect b="0" l="0" r="0" t="0"/>
          <a:stretch/>
        </p:blipFill>
        <p:spPr>
          <a:xfrm>
            <a:off x="3365187" y="200175"/>
            <a:ext cx="739051" cy="729320"/>
          </a:xfrm>
          <a:prstGeom prst="rect">
            <a:avLst/>
          </a:prstGeom>
          <a:noFill/>
          <a:ln>
            <a:noFill/>
          </a:ln>
        </p:spPr>
      </p:pic>
      <p:sp>
        <p:nvSpPr>
          <p:cNvPr id="3010" name="Google Shape;3010;g6c30f14632_1_225"/>
          <p:cNvSpPr txBox="1"/>
          <p:nvPr/>
        </p:nvSpPr>
        <p:spPr>
          <a:xfrm>
            <a:off x="7582151" y="5196100"/>
            <a:ext cx="2826000" cy="1024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333333"/>
                </a:solidFill>
                <a:latin typeface="Verdana"/>
                <a:ea typeface="Verdana"/>
                <a:cs typeface="Verdana"/>
                <a:sym typeface="Verdana"/>
              </a:rPr>
              <a:t>Cloud-native API gateway</a:t>
            </a:r>
            <a:endParaRPr b="0" i="0" sz="1800" u="none" cap="none" strike="noStrike">
              <a:solidFill>
                <a:srgbClr val="333333"/>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333333"/>
                </a:solidFill>
                <a:latin typeface="Verdana"/>
                <a:ea typeface="Verdana"/>
                <a:cs typeface="Verdana"/>
                <a:sym typeface="Verdana"/>
              </a:rPr>
              <a:t>Deploy completely containerized in private cloud</a:t>
            </a:r>
            <a:endParaRPr b="0" i="0" sz="1400" u="none" cap="none" strike="noStrike">
              <a:solidFill>
                <a:srgbClr val="333333"/>
              </a:solidFill>
              <a:latin typeface="Verdana"/>
              <a:ea typeface="Verdana"/>
              <a:cs typeface="Verdana"/>
              <a:sym typeface="Verdana"/>
            </a:endParaRPr>
          </a:p>
        </p:txBody>
      </p:sp>
      <p:pic>
        <p:nvPicPr>
          <p:cNvPr id="3011" name="Google Shape;3011;g6c30f14632_1_225"/>
          <p:cNvPicPr preferRelativeResize="0"/>
          <p:nvPr/>
        </p:nvPicPr>
        <p:blipFill rotWithShape="1">
          <a:blip r:embed="rId5">
            <a:alphaModFix/>
          </a:blip>
          <a:srcRect b="0" l="0" r="0" t="0"/>
          <a:stretch/>
        </p:blipFill>
        <p:spPr>
          <a:xfrm>
            <a:off x="8521467" y="4192479"/>
            <a:ext cx="904575" cy="944413"/>
          </a:xfrm>
          <a:prstGeom prst="rect">
            <a:avLst/>
          </a:prstGeom>
          <a:noFill/>
          <a:ln>
            <a:noFill/>
          </a:ln>
        </p:spPr>
      </p:pic>
      <p:sp>
        <p:nvSpPr>
          <p:cNvPr id="3012" name="Google Shape;3012;g6c30f14632_1_225"/>
          <p:cNvSpPr txBox="1"/>
          <p:nvPr/>
        </p:nvSpPr>
        <p:spPr>
          <a:xfrm>
            <a:off x="7380975" y="1074300"/>
            <a:ext cx="2545800" cy="1527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333333"/>
                </a:solidFill>
                <a:latin typeface="Verdana"/>
                <a:ea typeface="Verdana"/>
                <a:cs typeface="Verdana"/>
                <a:sym typeface="Verdana"/>
              </a:rPr>
              <a:t>GraphQL and gRPC </a:t>
            </a:r>
            <a:endParaRPr b="1" i="0" sz="1800" u="none" cap="none" strike="noStrike">
              <a:solidFill>
                <a:srgbClr val="333333"/>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333333"/>
                </a:solidFill>
                <a:latin typeface="Verdana"/>
                <a:ea typeface="Verdana"/>
                <a:cs typeface="Verdana"/>
                <a:sym typeface="Verdana"/>
              </a:rPr>
              <a:t>Advanced support for emerging protocols</a:t>
            </a:r>
            <a:endParaRPr b="0" i="0" sz="1400" u="none" cap="none" strike="noStrike">
              <a:solidFill>
                <a:srgbClr val="333333"/>
              </a:solidFill>
              <a:latin typeface="Verdana"/>
              <a:ea typeface="Verdana"/>
              <a:cs typeface="Verdana"/>
              <a:sym typeface="Verdana"/>
            </a:endParaRPr>
          </a:p>
        </p:txBody>
      </p:sp>
      <p:pic>
        <p:nvPicPr>
          <p:cNvPr id="3013" name="Google Shape;3013;g6c30f14632_1_225"/>
          <p:cNvPicPr preferRelativeResize="0"/>
          <p:nvPr/>
        </p:nvPicPr>
        <p:blipFill rotWithShape="1">
          <a:blip r:embed="rId6">
            <a:alphaModFix/>
          </a:blip>
          <a:srcRect b="0" l="0" r="0" t="0"/>
          <a:stretch/>
        </p:blipFill>
        <p:spPr>
          <a:xfrm>
            <a:off x="8343311" y="195316"/>
            <a:ext cx="739051" cy="739051"/>
          </a:xfrm>
          <a:prstGeom prst="rect">
            <a:avLst/>
          </a:prstGeom>
          <a:noFill/>
          <a:ln>
            <a:noFill/>
          </a:ln>
        </p:spPr>
      </p:pic>
      <p:sp>
        <p:nvSpPr>
          <p:cNvPr id="3014" name="Google Shape;3014;g6c30f14632_1_225"/>
          <p:cNvSpPr txBox="1"/>
          <p:nvPr/>
        </p:nvSpPr>
        <p:spPr>
          <a:xfrm>
            <a:off x="4942675" y="5199797"/>
            <a:ext cx="2545800" cy="1747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333333"/>
                </a:solidFill>
                <a:latin typeface="Verdana"/>
                <a:ea typeface="Verdana"/>
                <a:cs typeface="Verdana"/>
                <a:sym typeface="Verdana"/>
              </a:rPr>
              <a:t>Advanced Analytics</a:t>
            </a:r>
            <a:endParaRPr b="1" i="0" sz="1800" u="none" cap="none" strike="noStrike">
              <a:solidFill>
                <a:srgbClr val="333333"/>
              </a:solidFill>
              <a:latin typeface="Verdana"/>
              <a:ea typeface="Verdana"/>
              <a:cs typeface="Verdana"/>
              <a:sym typeface="Verdana"/>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333333"/>
                </a:solidFill>
                <a:latin typeface="Verdana"/>
                <a:ea typeface="Verdana"/>
                <a:cs typeface="Verdana"/>
                <a:sym typeface="Verdana"/>
              </a:rPr>
              <a:t>Visualizations and drill downs of API metadata unlocking BI and Operational insights</a:t>
            </a:r>
            <a:endParaRPr b="0" i="0" sz="1400" u="none" cap="none" strike="noStrike">
              <a:solidFill>
                <a:srgbClr val="333333"/>
              </a:solidFill>
              <a:latin typeface="Verdana"/>
              <a:ea typeface="Verdana"/>
              <a:cs typeface="Verdana"/>
              <a:sym typeface="Verdana"/>
            </a:endParaRPr>
          </a:p>
        </p:txBody>
      </p:sp>
      <p:pic>
        <p:nvPicPr>
          <p:cNvPr id="3015" name="Google Shape;3015;g6c30f14632_1_225"/>
          <p:cNvPicPr preferRelativeResize="0"/>
          <p:nvPr/>
        </p:nvPicPr>
        <p:blipFill rotWithShape="1">
          <a:blip r:embed="rId7">
            <a:alphaModFix/>
          </a:blip>
          <a:srcRect b="0" l="0" r="0" t="0"/>
          <a:stretch/>
        </p:blipFill>
        <p:spPr>
          <a:xfrm>
            <a:off x="5832500" y="4294351"/>
            <a:ext cx="740664" cy="740664"/>
          </a:xfrm>
          <a:prstGeom prst="rect">
            <a:avLst/>
          </a:prstGeom>
          <a:noFill/>
          <a:ln>
            <a:noFill/>
          </a:ln>
        </p:spPr>
      </p:pic>
      <p:sp>
        <p:nvSpPr>
          <p:cNvPr id="3016" name="Google Shape;3016;g6c30f14632_1_225"/>
          <p:cNvSpPr txBox="1"/>
          <p:nvPr>
            <p:ph idx="11" type="ftr"/>
          </p:nvPr>
        </p:nvSpPr>
        <p:spPr>
          <a:xfrm>
            <a:off x="277100" y="6479598"/>
            <a:ext cx="2545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D8D8D"/>
              </a:buClr>
              <a:buSzPts val="1400"/>
              <a:buNone/>
            </a:pPr>
            <a:r>
              <a:rPr lang="en-US">
                <a:solidFill>
                  <a:srgbClr val="000000"/>
                </a:solidFill>
              </a:rPr>
              <a:t>© Copyright 2000-2019 TIBCO Software Inc.        </a:t>
            </a:r>
            <a:endParaRPr>
              <a:solidFill>
                <a:srgbClr val="000000"/>
              </a:solidFill>
            </a:endParaRPr>
          </a:p>
        </p:txBody>
      </p:sp>
      <p:sp>
        <p:nvSpPr>
          <p:cNvPr id="3017" name="Google Shape;3017;g6c30f14632_1_225"/>
          <p:cNvSpPr txBox="1"/>
          <p:nvPr>
            <p:ph idx="12" type="sldNum"/>
          </p:nvPr>
        </p:nvSpPr>
        <p:spPr>
          <a:xfrm>
            <a:off x="13846" y="6479596"/>
            <a:ext cx="509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TIBCO Theme">
  <a:themeElements>
    <a:clrScheme name="Corp Temp 05162018">
      <a:dk1>
        <a:srgbClr val="333333"/>
      </a:dk1>
      <a:lt1>
        <a:srgbClr val="FFFFFF"/>
      </a:lt1>
      <a:dk2>
        <a:srgbClr val="333333"/>
      </a:dk2>
      <a:lt2>
        <a:srgbClr val="B4B4B4"/>
      </a:lt2>
      <a:accent1>
        <a:srgbClr val="00A9D7"/>
      </a:accent1>
      <a:accent2>
        <a:srgbClr val="FFA300"/>
      </a:accent2>
      <a:accent3>
        <a:srgbClr val="0887A9"/>
      </a:accent3>
      <a:accent4>
        <a:srgbClr val="C8820D"/>
      </a:accent4>
      <a:accent5>
        <a:srgbClr val="24BAB3"/>
      </a:accent5>
      <a:accent6>
        <a:srgbClr val="EB008B"/>
      </a:accent6>
      <a:hlink>
        <a:srgbClr val="00A9D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BCO Theme">
  <a:themeElements>
    <a:clrScheme name="Corp Temp 05162018">
      <a:dk1>
        <a:srgbClr val="333333"/>
      </a:dk1>
      <a:lt1>
        <a:srgbClr val="FFFFFF"/>
      </a:lt1>
      <a:dk2>
        <a:srgbClr val="333333"/>
      </a:dk2>
      <a:lt2>
        <a:srgbClr val="B4B4B4"/>
      </a:lt2>
      <a:accent1>
        <a:srgbClr val="00A9D7"/>
      </a:accent1>
      <a:accent2>
        <a:srgbClr val="FFA300"/>
      </a:accent2>
      <a:accent3>
        <a:srgbClr val="0887A9"/>
      </a:accent3>
      <a:accent4>
        <a:srgbClr val="C8820D"/>
      </a:accent4>
      <a:accent5>
        <a:srgbClr val="24BAB3"/>
      </a:accent5>
      <a:accent6>
        <a:srgbClr val="EB008B"/>
      </a:accent6>
      <a:hlink>
        <a:srgbClr val="00A9D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Guy Murphy</dc:creator>
</cp:coreProperties>
</file>